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Lst>
  <p:notesMasterIdLst>
    <p:notesMasterId r:id="rId208"/>
  </p:notesMasterIdLst>
  <p:handoutMasterIdLst>
    <p:handoutMasterId r:id="rId209"/>
  </p:handoutMasterIdLst>
  <p:sldIdLst>
    <p:sldId id="308" r:id="rId3"/>
    <p:sldId id="554" r:id="rId4"/>
    <p:sldId id="608" r:id="rId5"/>
    <p:sldId id="555" r:id="rId6"/>
    <p:sldId id="556" r:id="rId7"/>
    <p:sldId id="605" r:id="rId8"/>
    <p:sldId id="568" r:id="rId9"/>
    <p:sldId id="604" r:id="rId10"/>
    <p:sldId id="557" r:id="rId11"/>
    <p:sldId id="558" r:id="rId12"/>
    <p:sldId id="559" r:id="rId13"/>
    <p:sldId id="560" r:id="rId14"/>
    <p:sldId id="561" r:id="rId15"/>
    <p:sldId id="562" r:id="rId16"/>
    <p:sldId id="563" r:id="rId17"/>
    <p:sldId id="603" r:id="rId18"/>
    <p:sldId id="564" r:id="rId19"/>
    <p:sldId id="565" r:id="rId20"/>
    <p:sldId id="566" r:id="rId21"/>
    <p:sldId id="567" r:id="rId22"/>
    <p:sldId id="569" r:id="rId23"/>
    <p:sldId id="570" r:id="rId24"/>
    <p:sldId id="571" r:id="rId25"/>
    <p:sldId id="572" r:id="rId26"/>
    <p:sldId id="573" r:id="rId27"/>
    <p:sldId id="574" r:id="rId28"/>
    <p:sldId id="575" r:id="rId29"/>
    <p:sldId id="576" r:id="rId30"/>
    <p:sldId id="577" r:id="rId31"/>
    <p:sldId id="578" r:id="rId32"/>
    <p:sldId id="607" r:id="rId33"/>
    <p:sldId id="606" r:id="rId34"/>
    <p:sldId id="553" r:id="rId35"/>
    <p:sldId id="609" r:id="rId36"/>
    <p:sldId id="580" r:id="rId37"/>
    <p:sldId id="581" r:id="rId38"/>
    <p:sldId id="582" r:id="rId39"/>
    <p:sldId id="583" r:id="rId40"/>
    <p:sldId id="584" r:id="rId41"/>
    <p:sldId id="585" r:id="rId42"/>
    <p:sldId id="586" r:id="rId43"/>
    <p:sldId id="587" r:id="rId44"/>
    <p:sldId id="588" r:id="rId45"/>
    <p:sldId id="589" r:id="rId46"/>
    <p:sldId id="590" r:id="rId47"/>
    <p:sldId id="591" r:id="rId48"/>
    <p:sldId id="592" r:id="rId49"/>
    <p:sldId id="593" r:id="rId50"/>
    <p:sldId id="594" r:id="rId51"/>
    <p:sldId id="595" r:id="rId52"/>
    <p:sldId id="610" r:id="rId53"/>
    <p:sldId id="596" r:id="rId54"/>
    <p:sldId id="597" r:id="rId55"/>
    <p:sldId id="598" r:id="rId56"/>
    <p:sldId id="611" r:id="rId57"/>
    <p:sldId id="599" r:id="rId58"/>
    <p:sldId id="600" r:id="rId59"/>
    <p:sldId id="612" r:id="rId60"/>
    <p:sldId id="613" r:id="rId61"/>
    <p:sldId id="614" r:id="rId62"/>
    <p:sldId id="257" r:id="rId63"/>
    <p:sldId id="262" r:id="rId64"/>
    <p:sldId id="261" r:id="rId65"/>
    <p:sldId id="263" r:id="rId66"/>
    <p:sldId id="264" r:id="rId67"/>
    <p:sldId id="309" r:id="rId68"/>
    <p:sldId id="310" r:id="rId69"/>
    <p:sldId id="311" r:id="rId70"/>
    <p:sldId id="265" r:id="rId71"/>
    <p:sldId id="266" r:id="rId72"/>
    <p:sldId id="267" r:id="rId73"/>
    <p:sldId id="268" r:id="rId74"/>
    <p:sldId id="269" r:id="rId75"/>
    <p:sldId id="270" r:id="rId76"/>
    <p:sldId id="274" r:id="rId77"/>
    <p:sldId id="275" r:id="rId78"/>
    <p:sldId id="615" r:id="rId79"/>
    <p:sldId id="616" r:id="rId80"/>
    <p:sldId id="617" r:id="rId81"/>
    <p:sldId id="276" r:id="rId82"/>
    <p:sldId id="277" r:id="rId83"/>
    <p:sldId id="278" r:id="rId84"/>
    <p:sldId id="279" r:id="rId85"/>
    <p:sldId id="280" r:id="rId86"/>
    <p:sldId id="281" r:id="rId87"/>
    <p:sldId id="285" r:id="rId88"/>
    <p:sldId id="282" r:id="rId89"/>
    <p:sldId id="286" r:id="rId90"/>
    <p:sldId id="287" r:id="rId91"/>
    <p:sldId id="292" r:id="rId92"/>
    <p:sldId id="291" r:id="rId93"/>
    <p:sldId id="618" r:id="rId94"/>
    <p:sldId id="619" r:id="rId95"/>
    <p:sldId id="294" r:id="rId96"/>
    <p:sldId id="293" r:id="rId97"/>
    <p:sldId id="620" r:id="rId98"/>
    <p:sldId id="290" r:id="rId99"/>
    <p:sldId id="296" r:id="rId100"/>
    <p:sldId id="295" r:id="rId101"/>
    <p:sldId id="621" r:id="rId102"/>
    <p:sldId id="288" r:id="rId103"/>
    <p:sldId id="297" r:id="rId104"/>
    <p:sldId id="622" r:id="rId105"/>
    <p:sldId id="298" r:id="rId106"/>
    <p:sldId id="312" r:id="rId107"/>
    <p:sldId id="299" r:id="rId108"/>
    <p:sldId id="313" r:id="rId109"/>
    <p:sldId id="301" r:id="rId110"/>
    <p:sldId id="314" r:id="rId111"/>
    <p:sldId id="315" r:id="rId112"/>
    <p:sldId id="303" r:id="rId113"/>
    <p:sldId id="316" r:id="rId114"/>
    <p:sldId id="305" r:id="rId115"/>
    <p:sldId id="623" r:id="rId116"/>
    <p:sldId id="320" r:id="rId117"/>
    <p:sldId id="624" r:id="rId118"/>
    <p:sldId id="307" r:id="rId119"/>
    <p:sldId id="625" r:id="rId120"/>
    <p:sldId id="626" r:id="rId121"/>
    <p:sldId id="627" r:id="rId122"/>
    <p:sldId id="628" r:id="rId123"/>
    <p:sldId id="321" r:id="rId124"/>
    <p:sldId id="629" r:id="rId125"/>
    <p:sldId id="289" r:id="rId126"/>
    <p:sldId id="284" r:id="rId127"/>
    <p:sldId id="630" r:id="rId128"/>
    <p:sldId id="631" r:id="rId129"/>
    <p:sldId id="283" r:id="rId130"/>
    <p:sldId id="632" r:id="rId131"/>
    <p:sldId id="633" r:id="rId132"/>
    <p:sldId id="317" r:id="rId133"/>
    <p:sldId id="318" r:id="rId134"/>
    <p:sldId id="271" r:id="rId135"/>
    <p:sldId id="634" r:id="rId136"/>
    <p:sldId id="635" r:id="rId137"/>
    <p:sldId id="636" r:id="rId138"/>
    <p:sldId id="322" r:id="rId139"/>
    <p:sldId id="323" r:id="rId140"/>
    <p:sldId id="637" r:id="rId141"/>
    <p:sldId id="638" r:id="rId142"/>
    <p:sldId id="639" r:id="rId143"/>
    <p:sldId id="325" r:id="rId144"/>
    <p:sldId id="324" r:id="rId145"/>
    <p:sldId id="640" r:id="rId146"/>
    <p:sldId id="326" r:id="rId147"/>
    <p:sldId id="641" r:id="rId148"/>
    <p:sldId id="642" r:id="rId149"/>
    <p:sldId id="327" r:id="rId150"/>
    <p:sldId id="643" r:id="rId151"/>
    <p:sldId id="644" r:id="rId152"/>
    <p:sldId id="645" r:id="rId153"/>
    <p:sldId id="646" r:id="rId154"/>
    <p:sldId id="647" r:id="rId155"/>
    <p:sldId id="648" r:id="rId156"/>
    <p:sldId id="649" r:id="rId157"/>
    <p:sldId id="300" r:id="rId158"/>
    <p:sldId id="650" r:id="rId159"/>
    <p:sldId id="651" r:id="rId160"/>
    <p:sldId id="302" r:id="rId161"/>
    <p:sldId id="652" r:id="rId162"/>
    <p:sldId id="304" r:id="rId163"/>
    <p:sldId id="653" r:id="rId164"/>
    <p:sldId id="306" r:id="rId165"/>
    <p:sldId id="654" r:id="rId166"/>
    <p:sldId id="655" r:id="rId167"/>
    <p:sldId id="656" r:id="rId168"/>
    <p:sldId id="657" r:id="rId169"/>
    <p:sldId id="658" r:id="rId170"/>
    <p:sldId id="659" r:id="rId171"/>
    <p:sldId id="660" r:id="rId172"/>
    <p:sldId id="661" r:id="rId173"/>
    <p:sldId id="662" r:id="rId174"/>
    <p:sldId id="663" r:id="rId175"/>
    <p:sldId id="664" r:id="rId176"/>
    <p:sldId id="665" r:id="rId177"/>
    <p:sldId id="666" r:id="rId178"/>
    <p:sldId id="667" r:id="rId179"/>
    <p:sldId id="668" r:id="rId180"/>
    <p:sldId id="669" r:id="rId181"/>
    <p:sldId id="670" r:id="rId182"/>
    <p:sldId id="671" r:id="rId183"/>
    <p:sldId id="672" r:id="rId184"/>
    <p:sldId id="673" r:id="rId185"/>
    <p:sldId id="674" r:id="rId186"/>
    <p:sldId id="675" r:id="rId187"/>
    <p:sldId id="676" r:id="rId188"/>
    <p:sldId id="677" r:id="rId189"/>
    <p:sldId id="678" r:id="rId190"/>
    <p:sldId id="679" r:id="rId191"/>
    <p:sldId id="680" r:id="rId192"/>
    <p:sldId id="681" r:id="rId193"/>
    <p:sldId id="682" r:id="rId194"/>
    <p:sldId id="683" r:id="rId195"/>
    <p:sldId id="684" r:id="rId196"/>
    <p:sldId id="685" r:id="rId197"/>
    <p:sldId id="686" r:id="rId198"/>
    <p:sldId id="687" r:id="rId199"/>
    <p:sldId id="688" r:id="rId200"/>
    <p:sldId id="689" r:id="rId201"/>
    <p:sldId id="690" r:id="rId202"/>
    <p:sldId id="691" r:id="rId203"/>
    <p:sldId id="692" r:id="rId204"/>
    <p:sldId id="693" r:id="rId205"/>
    <p:sldId id="319" r:id="rId206"/>
    <p:sldId id="694" r:id="rId207"/>
  </p:sldIdLst>
  <p:sldSz cx="9144000" cy="6858000" type="screen4x3"/>
  <p:notesSz cx="6858000" cy="9144000"/>
  <p:defaultTextStyle>
    <a:defPPr>
      <a:defRPr lang="ja-JP"/>
    </a:defPPr>
    <a:lvl1pPr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a:srgbClr val="0000FF"/>
    <a:srgbClr val="FF6600"/>
    <a:srgbClr val="FF99FF"/>
    <a:srgbClr val="FF3300"/>
    <a:srgbClr val="00FF99"/>
    <a:srgbClr val="7F2135"/>
    <a:srgbClr val="28CF01"/>
    <a:srgbClr val="3DB0F3"/>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717" autoAdjust="0"/>
  </p:normalViewPr>
  <p:slideViewPr>
    <p:cSldViewPr>
      <p:cViewPr varScale="1">
        <p:scale>
          <a:sx n="99" d="100"/>
          <a:sy n="99" d="100"/>
        </p:scale>
        <p:origin x="610" y="77"/>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notesViewPr>
    <p:cSldViewPr>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handoutMaster" Target="handoutMasters/handoutMaster1.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EDFE31-DE03-4529-902B-C1E254149AD7}" type="datetimeFigureOut">
              <a:rPr lang="en-US" smtClean="0"/>
              <a:t>10/29/2022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EE573E-2F29-4A49-B8CA-3148D9F3A5DA}" type="slidenum">
              <a:rPr lang="en-US" smtClean="0"/>
              <a:t>‹#›</a:t>
            </a:fld>
            <a:endParaRPr lang="en-US"/>
          </a:p>
        </p:txBody>
      </p:sp>
    </p:spTree>
    <p:extLst>
      <p:ext uri="{BB962C8B-B14F-4D97-AF65-F5344CB8AC3E}">
        <p14:creationId xmlns:p14="http://schemas.microsoft.com/office/powerpoint/2010/main" val="2198131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ＭＳ Ｐゴシック"/>
                <a:cs typeface="ＭＳ Ｐゴシック"/>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ＭＳ Ｐゴシック"/>
                <a:cs typeface="ＭＳ Ｐゴシック"/>
              </a:defRPr>
            </a:lvl1pPr>
          </a:lstStyle>
          <a:p>
            <a:pPr>
              <a:defRPr/>
            </a:pPr>
            <a:fld id="{61860475-E53A-46C1-9687-CA7132DF4E41}" type="datetimeFigureOut">
              <a:rPr lang="en-US"/>
              <a:pPr>
                <a:defRPr/>
              </a:pPr>
              <a:t>10/29/2022</a:t>
            </a:fld>
            <a:endParaRPr lang="en-US"/>
          </a:p>
        </p:txBody>
      </p:sp>
      <p:sp>
        <p:nvSpPr>
          <p:cNvPr id="4" name="Slide Image Placeholder 3"/>
          <p:cNvSpPr>
            <a:spLocks noGrp="1" noRot="1" noChangeAspect="1"/>
          </p:cNvSpPr>
          <p:nvPr>
            <p:ph type="sldImg" idx="2"/>
          </p:nvPr>
        </p:nvSpPr>
        <p:spPr>
          <a:xfrm>
            <a:off x="1340768" y="1115616"/>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ＭＳ Ｐゴシック"/>
                <a:cs typeface="ＭＳ Ｐゴシック"/>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ＭＳ Ｐゴシック"/>
                <a:cs typeface="ＭＳ Ｐゴシック"/>
              </a:defRPr>
            </a:lvl1pPr>
          </a:lstStyle>
          <a:p>
            <a:pPr>
              <a:defRPr/>
            </a:pPr>
            <a:fld id="{C1598E81-8B3B-4484-A9F9-ED00D8B3CC2C}" type="slidenum">
              <a:rPr lang="en-US"/>
              <a:pPr>
                <a:defRPr/>
              </a:pPr>
              <a:t>‹#›</a:t>
            </a:fld>
            <a:endParaRPr lang="en-US"/>
          </a:p>
        </p:txBody>
      </p:sp>
    </p:spTree>
    <p:extLst>
      <p:ext uri="{BB962C8B-B14F-4D97-AF65-F5344CB8AC3E}">
        <p14:creationId xmlns:p14="http://schemas.microsoft.com/office/powerpoint/2010/main" val="20541146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ＭＳ Ｐゴシック"/>
      </a:defRPr>
    </a:lvl1pPr>
    <a:lvl2pPr marL="457200" algn="l" rtl="0" eaLnBrk="0" fontAlgn="base" hangingPunct="0">
      <a:spcBef>
        <a:spcPct val="30000"/>
      </a:spcBef>
      <a:spcAft>
        <a:spcPct val="0"/>
      </a:spcAft>
      <a:defRPr sz="1200" kern="1200">
        <a:solidFill>
          <a:schemeClr val="tx1"/>
        </a:solidFill>
        <a:latin typeface="+mn-lt"/>
        <a:ea typeface="+mn-ea"/>
        <a:cs typeface="ＭＳ Ｐゴシック"/>
      </a:defRPr>
    </a:lvl2pPr>
    <a:lvl3pPr marL="914400" algn="l" rtl="0" eaLnBrk="0" fontAlgn="base" hangingPunct="0">
      <a:spcBef>
        <a:spcPct val="30000"/>
      </a:spcBef>
      <a:spcAft>
        <a:spcPct val="0"/>
      </a:spcAft>
      <a:defRPr sz="1200" kern="1200">
        <a:solidFill>
          <a:schemeClr val="tx1"/>
        </a:solidFill>
        <a:latin typeface="+mn-lt"/>
        <a:ea typeface="+mn-ea"/>
        <a:cs typeface="ＭＳ Ｐゴシック"/>
      </a:defRPr>
    </a:lvl3pPr>
    <a:lvl4pPr marL="1371600" algn="l" rtl="0" eaLnBrk="0" fontAlgn="base" hangingPunct="0">
      <a:spcBef>
        <a:spcPct val="30000"/>
      </a:spcBef>
      <a:spcAft>
        <a:spcPct val="0"/>
      </a:spcAft>
      <a:defRPr sz="1200" kern="1200">
        <a:solidFill>
          <a:schemeClr val="tx1"/>
        </a:solidFill>
        <a:latin typeface="+mn-lt"/>
        <a:ea typeface="+mn-ea"/>
        <a:cs typeface="ＭＳ Ｐゴシック"/>
      </a:defRPr>
    </a:lvl4pPr>
    <a:lvl5pPr marL="1828800" algn="l" rtl="0" eaLnBrk="0" fontAlgn="base" hangingPunct="0">
      <a:spcBef>
        <a:spcPct val="30000"/>
      </a:spcBef>
      <a:spcAft>
        <a:spcPct val="0"/>
      </a:spcAft>
      <a:defRPr sz="1200" kern="1200">
        <a:solidFill>
          <a:schemeClr val="tx1"/>
        </a:solidFill>
        <a:latin typeface="+mn-lt"/>
        <a:ea typeface="+mn-ea"/>
        <a:cs typeface="ＭＳ Ｐゴシック"/>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1</a:t>
            </a:fld>
            <a:endParaRPr lang="en-US"/>
          </a:p>
        </p:txBody>
      </p:sp>
    </p:spTree>
    <p:extLst>
      <p:ext uri="{BB962C8B-B14F-4D97-AF65-F5344CB8AC3E}">
        <p14:creationId xmlns:p14="http://schemas.microsoft.com/office/powerpoint/2010/main" val="1009463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135</a:t>
            </a:fld>
            <a:endParaRPr lang="en-US"/>
          </a:p>
        </p:txBody>
      </p:sp>
    </p:spTree>
    <p:extLst>
      <p:ext uri="{BB962C8B-B14F-4D97-AF65-F5344CB8AC3E}">
        <p14:creationId xmlns:p14="http://schemas.microsoft.com/office/powerpoint/2010/main" val="424744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43467-C83D-5348-9730-6373F56AAA67}" type="slidenum">
              <a:rPr lang="en-US" smtClean="0"/>
              <a:t>142</a:t>
            </a:fld>
            <a:endParaRPr lang="en-US"/>
          </a:p>
        </p:txBody>
      </p:sp>
    </p:spTree>
    <p:extLst>
      <p:ext uri="{BB962C8B-B14F-4D97-AF65-F5344CB8AC3E}">
        <p14:creationId xmlns:p14="http://schemas.microsoft.com/office/powerpoint/2010/main" val="3071671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153</a:t>
            </a:fld>
            <a:endParaRPr lang="en-US"/>
          </a:p>
        </p:txBody>
      </p:sp>
    </p:spTree>
    <p:extLst>
      <p:ext uri="{BB962C8B-B14F-4D97-AF65-F5344CB8AC3E}">
        <p14:creationId xmlns:p14="http://schemas.microsoft.com/office/powerpoint/2010/main" val="745577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168</a:t>
            </a:fld>
            <a:endParaRPr lang="en-US"/>
          </a:p>
        </p:txBody>
      </p:sp>
    </p:spTree>
    <p:extLst>
      <p:ext uri="{BB962C8B-B14F-4D97-AF65-F5344CB8AC3E}">
        <p14:creationId xmlns:p14="http://schemas.microsoft.com/office/powerpoint/2010/main" val="3751830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186</a:t>
            </a:fld>
            <a:endParaRPr lang="en-US"/>
          </a:p>
        </p:txBody>
      </p:sp>
    </p:spTree>
    <p:extLst>
      <p:ext uri="{BB962C8B-B14F-4D97-AF65-F5344CB8AC3E}">
        <p14:creationId xmlns:p14="http://schemas.microsoft.com/office/powerpoint/2010/main" val="428630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32</a:t>
            </a:fld>
            <a:endParaRPr lang="en-US"/>
          </a:p>
        </p:txBody>
      </p:sp>
    </p:spTree>
    <p:extLst>
      <p:ext uri="{BB962C8B-B14F-4D97-AF65-F5344CB8AC3E}">
        <p14:creationId xmlns:p14="http://schemas.microsoft.com/office/powerpoint/2010/main" val="942289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FEF3F8-31F7-4A56-BA2D-DC10142AB8B0}" type="slidenum">
              <a:rPr lang="en-US" smtClean="0"/>
              <a:t>56</a:t>
            </a:fld>
            <a:endParaRPr lang="en-US"/>
          </a:p>
        </p:txBody>
      </p:sp>
    </p:spTree>
    <p:extLst>
      <p:ext uri="{BB962C8B-B14F-4D97-AF65-F5344CB8AC3E}">
        <p14:creationId xmlns:p14="http://schemas.microsoft.com/office/powerpoint/2010/main" val="381365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60</a:t>
            </a:fld>
            <a:endParaRPr lang="en-US"/>
          </a:p>
        </p:txBody>
      </p:sp>
    </p:spTree>
    <p:extLst>
      <p:ext uri="{BB962C8B-B14F-4D97-AF65-F5344CB8AC3E}">
        <p14:creationId xmlns:p14="http://schemas.microsoft.com/office/powerpoint/2010/main" val="307088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43467-C83D-5348-9730-6373F56AAA67}" type="slidenum">
              <a:rPr lang="en-US" smtClean="0"/>
              <a:t>65</a:t>
            </a:fld>
            <a:endParaRPr lang="en-US"/>
          </a:p>
        </p:txBody>
      </p:sp>
    </p:spTree>
    <p:extLst>
      <p:ext uri="{BB962C8B-B14F-4D97-AF65-F5344CB8AC3E}">
        <p14:creationId xmlns:p14="http://schemas.microsoft.com/office/powerpoint/2010/main" val="297460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78</a:t>
            </a:fld>
            <a:endParaRPr lang="en-US"/>
          </a:p>
        </p:txBody>
      </p:sp>
    </p:spTree>
    <p:extLst>
      <p:ext uri="{BB962C8B-B14F-4D97-AF65-F5344CB8AC3E}">
        <p14:creationId xmlns:p14="http://schemas.microsoft.com/office/powerpoint/2010/main" val="406174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C1598E81-8B3B-4484-A9F9-ED00D8B3CC2C}" type="slidenum">
              <a:rPr lang="en-US" smtClean="0"/>
              <a:pPr>
                <a:defRPr/>
              </a:pPr>
              <a:t>92</a:t>
            </a:fld>
            <a:endParaRPr lang="en-US"/>
          </a:p>
        </p:txBody>
      </p:sp>
    </p:spTree>
    <p:extLst>
      <p:ext uri="{BB962C8B-B14F-4D97-AF65-F5344CB8AC3E}">
        <p14:creationId xmlns:p14="http://schemas.microsoft.com/office/powerpoint/2010/main" val="4139911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943467-C83D-5348-9730-6373F56AAA67}" type="slidenum">
              <a:rPr lang="en-US" smtClean="0"/>
              <a:t>108</a:t>
            </a:fld>
            <a:endParaRPr lang="en-US"/>
          </a:p>
        </p:txBody>
      </p:sp>
    </p:spTree>
    <p:extLst>
      <p:ext uri="{BB962C8B-B14F-4D97-AF65-F5344CB8AC3E}">
        <p14:creationId xmlns:p14="http://schemas.microsoft.com/office/powerpoint/2010/main" val="4118791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41438" y="1116013"/>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C1598E81-8B3B-4484-A9F9-ED00D8B3CC2C}" type="slidenum">
              <a:rPr kumimoji="1" lang="en-US" sz="1200" b="0" i="0" u="none" strike="noStrike" kern="1200" cap="none" spc="0" normalizeH="0" baseline="0" noProof="0" smtClean="0">
                <a:ln>
                  <a:noFill/>
                </a:ln>
                <a:solidFill>
                  <a:prstClr val="black"/>
                </a:solidFill>
                <a:effectLst/>
                <a:uLnTx/>
                <a:uFillTx/>
                <a:latin typeface="Calibri" panose="020F0502020204030204" pitchFamily="34" charset="0"/>
                <a:ea typeface="ＭＳ Ｐゴシック" panose="020B0600070205080204" pitchFamily="50"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115</a:t>
            </a:fld>
            <a:endParaRPr kumimoji="1" 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101675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en-US" altLang="ja-JP"/>
              <a:t>Click to edit Master title style</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709595187"/>
      </p:ext>
    </p:extLst>
  </p:cSld>
  <p:clrMapOvr>
    <a:masterClrMapping/>
  </p:clrMapOvr>
  <p:transition spd="med">
    <p:wip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縦書きテキスト プレースホルダ 2"/>
          <p:cNvSpPr>
            <a:spLocks noGrp="1"/>
          </p:cNvSpPr>
          <p:nvPr>
            <p:ph type="body" orient="vert" idx="1"/>
          </p:nvPr>
        </p:nvSpPr>
        <p:spPr/>
        <p:txBody>
          <a:bodyPr vert="eaVert"/>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373540250"/>
      </p:ext>
    </p:extLst>
  </p:cSld>
  <p:clrMapOvr>
    <a:masterClrMapping/>
  </p:clrMapOvr>
  <p:transition spd="med">
    <p:wip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en-US" altLang="ja-JP"/>
              <a:t>Click to edit Master title style</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2590016308"/>
      </p:ext>
    </p:extLst>
  </p:cSld>
  <p:clrMapOvr>
    <a:masterClrMapping/>
  </p:clrMapOvr>
  <p:transition spd="med">
    <p:wip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7"/>
            <a:ext cx="7772400" cy="1470025"/>
          </a:xfrm>
        </p:spPr>
        <p:txBody>
          <a:bodyPr/>
          <a:lstStyle/>
          <a:p>
            <a:r>
              <a:rPr lang="en-US" altLang="ja-JP"/>
              <a:t>Click to edit Master title style</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ltLang="ja-JP"/>
              <a:t>Click to edit Master subtitle style</a:t>
            </a:r>
            <a:endParaRPr lang="ja-JP" altLang="en-US"/>
          </a:p>
        </p:txBody>
      </p:sp>
      <p:sp>
        <p:nvSpPr>
          <p:cNvPr id="4" name="日付プレースホル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7DA8EC4-D239-7342-8656-FEC63AD4F3F0}" type="datetimeFigureOut">
              <a:rPr kumimoji="1"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10/29/2022</a:t>
            </a:fld>
            <a:endParaRPr kumimoji="1"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フッター プレースホル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スライド番号プレースホル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4010DE7-FFA2-6647-B8FA-C0BA92AC7224}" type="slidenum">
              <a:rPr kumimoji="1"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88616646"/>
      </p:ext>
    </p:extLst>
  </p:cSld>
  <p:clrMapOvr>
    <a:masterClrMapping/>
  </p:clrMapOvr>
  <p:transition spd="med">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コンテンツ プレースホルダ 2"/>
          <p:cNvSpPr>
            <a:spLocks noGrp="1"/>
          </p:cNvSpPr>
          <p:nvPr>
            <p:ph idx="1"/>
          </p:nvPr>
        </p:nvSpPr>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日付プレースホルダ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47DA8EC4-D239-7342-8656-FEC63AD4F3F0}" type="datetimeFigureOut">
              <a:rPr kumimoji="1"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10/29/2022</a:t>
            </a:fld>
            <a:endParaRPr kumimoji="1"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フッター プレースホルダ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スライド番号プレースホルダ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4010DE7-FFA2-6647-B8FA-C0BA92AC7224}" type="slidenum">
              <a:rPr kumimoji="1" lang="en-US" sz="9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en-US" sz="9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223993672"/>
      </p:ext>
    </p:extLst>
  </p:cSld>
  <p:clrMapOvr>
    <a:masterClrMapping/>
  </p:clrMapOvr>
  <p:transition spd="med">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コンテンツ プレースホルダ 2"/>
          <p:cNvSpPr>
            <a:spLocks noGrp="1"/>
          </p:cNvSpPr>
          <p:nvPr>
            <p:ph idx="1"/>
          </p:nvPr>
        </p:nvSpPr>
        <p:spPr/>
        <p:txBody>
          <a:body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497441209"/>
      </p:ext>
    </p:extLst>
  </p:cSld>
  <p:clrMapOvr>
    <a:masterClrMapping/>
  </p:clrMapOvr>
  <p:transition spd="med">
    <p:wip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85800" y="2927422"/>
            <a:ext cx="7772400" cy="1362075"/>
          </a:xfrm>
        </p:spPr>
        <p:txBody>
          <a:bodyPr anchor="t"/>
          <a:lstStyle>
            <a:lvl1pPr algn="l">
              <a:defRPr sz="4000" b="0" cap="none"/>
            </a:lvl1pPr>
          </a:lstStyle>
          <a:p>
            <a:r>
              <a:rPr lang="en-US" altLang="ja-JP" dirty="0"/>
              <a:t>Click to edit master title style</a:t>
            </a:r>
            <a:endParaRPr lang="ja-JP" altLang="en-US"/>
          </a:p>
        </p:txBody>
      </p:sp>
      <p:sp>
        <p:nvSpPr>
          <p:cNvPr id="3" name="テキスト プレースホルダ 2"/>
          <p:cNvSpPr>
            <a:spLocks noGrp="1"/>
          </p:cNvSpPr>
          <p:nvPr>
            <p:ph type="body" idx="1"/>
          </p:nvPr>
        </p:nvSpPr>
        <p:spPr>
          <a:xfrm>
            <a:off x="685800" y="4386191"/>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Edit Master text styles</a:t>
            </a:r>
          </a:p>
        </p:txBody>
      </p:sp>
      <p:sp>
        <p:nvSpPr>
          <p:cNvPr id="4"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75655725"/>
      </p:ext>
    </p:extLst>
  </p:cSld>
  <p:clrMapOvr>
    <a:masterClrMapping/>
  </p:clrMapOvr>
  <p:transition spd="med">
    <p:wip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3010131468"/>
      </p:ext>
    </p:extLst>
  </p:cSld>
  <p:clrMapOvr>
    <a:masterClrMapping/>
  </p:clrMapOvr>
  <p:transition spd="med">
    <p:wip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en-US" altLang="ja-JP"/>
              <a:t>Click to edit Master title style</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Edit Master text styles</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Edit Master text styles</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909326613"/>
      </p:ext>
    </p:extLst>
  </p:cSld>
  <p:clrMapOvr>
    <a:masterClrMapping/>
  </p:clrMapOvr>
  <p:transition spd="med">
    <p:wip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Click to edit Master title style</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275506238"/>
      </p:ext>
    </p:extLst>
  </p:cSld>
  <p:clrMapOvr>
    <a:masterClrMapping/>
  </p:clrMapOvr>
  <p:transition spd="med">
    <p:wip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569503592"/>
      </p:ext>
    </p:extLst>
  </p:cSld>
  <p:clrMapOvr>
    <a:masterClrMapping/>
  </p:clrMapOvr>
  <p:transition spd="med">
    <p:wip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en-US" altLang="ja-JP"/>
              <a:t>Click to edit Master title style</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Edit Master text styles</a:t>
            </a:r>
          </a:p>
        </p:txBody>
      </p:sp>
      <p:sp>
        <p:nvSpPr>
          <p:cNvPr id="5"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281425329"/>
      </p:ext>
    </p:extLst>
  </p:cSld>
  <p:clrMapOvr>
    <a:masterClrMapping/>
  </p:clrMapOvr>
  <p:transition spd="med">
    <p:wip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タイトル 1"/>
          <p:cNvSpPr>
            <a:spLocks noGrp="1"/>
          </p:cNvSpPr>
          <p:nvPr>
            <p:ph type="title"/>
          </p:nvPr>
        </p:nvSpPr>
        <p:spPr>
          <a:xfrm>
            <a:off x="488269" y="719704"/>
            <a:ext cx="2287588" cy="1337695"/>
          </a:xfrm>
        </p:spPr>
        <p:txBody>
          <a:bodyPr anchor="b"/>
          <a:lstStyle>
            <a:lvl1pPr algn="l">
              <a:defRPr sz="2000" b="0">
                <a:latin typeface="Times New Roman" panose="02020603050405020304" pitchFamily="18" charset="0"/>
                <a:cs typeface="Times New Roman" panose="02020603050405020304" pitchFamily="18" charset="0"/>
              </a:defRPr>
            </a:lvl1pPr>
          </a:lstStyle>
          <a:p>
            <a:r>
              <a:rPr lang="en-US" altLang="ja-JP"/>
              <a:t>Click to edit Master title style</a:t>
            </a:r>
            <a:endParaRPr lang="ja-JP" altLang="en-US"/>
          </a:p>
        </p:txBody>
      </p:sp>
      <p:sp>
        <p:nvSpPr>
          <p:cNvPr id="3" name="図プレースホルダ 2"/>
          <p:cNvSpPr>
            <a:spLocks noGrp="1"/>
          </p:cNvSpPr>
          <p:nvPr>
            <p:ph type="pic" idx="1" hasCustomPrompt="1"/>
          </p:nvPr>
        </p:nvSpPr>
        <p:spPr>
          <a:xfrm>
            <a:off x="3200400" y="969169"/>
            <a:ext cx="5486400" cy="4370274"/>
          </a:xfrm>
        </p:spPr>
        <p:txBody>
          <a:bodyPr rtlCol="0">
            <a:normAutofit/>
          </a:bodyPr>
          <a:lstStyle>
            <a:lvl1pPr marL="0" indent="0">
              <a:buNone/>
              <a:defRPr sz="3200" b="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dirty="0"/>
              <a:t>Picture</a:t>
            </a:r>
            <a:endParaRPr lang="ja-JP" altLang="en-US" noProof="0"/>
          </a:p>
        </p:txBody>
      </p:sp>
      <p:sp>
        <p:nvSpPr>
          <p:cNvPr id="4" name="テキスト プレースホルダ 3"/>
          <p:cNvSpPr>
            <a:spLocks noGrp="1"/>
          </p:cNvSpPr>
          <p:nvPr>
            <p:ph type="body" sz="half" idx="2"/>
          </p:nvPr>
        </p:nvSpPr>
        <p:spPr>
          <a:xfrm>
            <a:off x="457200" y="2319053"/>
            <a:ext cx="2318657" cy="302039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Edit Master text styles</a:t>
            </a:r>
          </a:p>
        </p:txBody>
      </p:sp>
      <p:sp>
        <p:nvSpPr>
          <p:cNvPr id="5" name="日付プレースホルダ 3"/>
          <p:cNvSpPr>
            <a:spLocks noGrp="1"/>
          </p:cNvSpPr>
          <p:nvPr>
            <p:ph type="dt" sz="half" idx="10"/>
          </p:nvPr>
        </p:nvSpPr>
        <p:spPr/>
        <p:txBody>
          <a:bodyPr/>
          <a:lstStyle>
            <a:lvl1pPr>
              <a:defRPr/>
            </a:lvl1pPr>
          </a:lstStyle>
          <a:p>
            <a:pPr>
              <a:defRPr/>
            </a:pPr>
            <a:fld id="{FD5E13CE-8692-D44B-AD4D-F6444689AC15}" type="datetime1">
              <a:rPr lang="en-US" altLang="ja-JP" smtClean="0"/>
              <a:t>10/29/2022</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6234C4BD-0E4F-4B7C-8322-85314FE4DD41}" type="slidenum">
              <a:rPr lang="ja-JP" altLang="en-US" smtClean="0"/>
              <a:pPr>
                <a:defRPr/>
              </a:pPr>
              <a:t>‹#›</a:t>
            </a:fld>
            <a:endParaRPr lang="ja-JP" altLang="en-US"/>
          </a:p>
        </p:txBody>
      </p:sp>
    </p:spTree>
    <p:extLst>
      <p:ext uri="{BB962C8B-B14F-4D97-AF65-F5344CB8AC3E}">
        <p14:creationId xmlns:p14="http://schemas.microsoft.com/office/powerpoint/2010/main" val="1094078297"/>
      </p:ext>
    </p:extLst>
  </p:cSld>
  <p:clrMapOvr>
    <a:masterClrMapping/>
  </p:clrMapOvr>
  <p:transition spd="med">
    <p:wip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正方形/長方形 7"/>
          <p:cNvSpPr/>
          <p:nvPr/>
        </p:nvSpPr>
        <p:spPr>
          <a:xfrm>
            <a:off x="0" y="6057875"/>
            <a:ext cx="9144000" cy="792088"/>
          </a:xfrm>
          <a:prstGeom prst="rect">
            <a:avLst/>
          </a:prstGeom>
          <a:gradFill flip="none" rotWithShape="1">
            <a:gsLst>
              <a:gs pos="0">
                <a:srgbClr val="5E9EFF"/>
              </a:gs>
              <a:gs pos="80000">
                <a:srgbClr val="85C2FF">
                  <a:alpha val="0"/>
                </a:srgbClr>
              </a:gs>
              <a:gs pos="100000">
                <a:srgbClr val="85C2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p>
        </p:txBody>
      </p:sp>
      <p:sp>
        <p:nvSpPr>
          <p:cNvPr id="1029"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ja-JP" altLang="en-US"/>
          </a:p>
        </p:txBody>
      </p:sp>
      <p:sp>
        <p:nvSpPr>
          <p:cNvPr id="1030"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ja-JP" altLang="en-US" dirty="0"/>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FD5E13CE-8692-D44B-AD4D-F6444689AC15}" type="datetime1">
              <a:rPr lang="en-US" altLang="ja-JP" smtClean="0"/>
              <a:t>10/29/2022</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fld id="{6234C4BD-0E4F-4B7C-8322-85314FE4DD41}" type="slidenum">
              <a:rPr lang="ja-JP" altLang="en-US" smtClean="0"/>
              <a:pPr>
                <a:defRPr/>
              </a:pPr>
              <a:t>‹#›</a:t>
            </a:fld>
            <a:endParaRPr lang="ja-JP" altLang="en-US"/>
          </a:p>
        </p:txBody>
      </p:sp>
      <p:pic>
        <p:nvPicPr>
          <p:cNvPr id="9" name="Picture 4" descr="Image result for aiub logo"/>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6141599"/>
            <a:ext cx="724917" cy="7318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02307" y="6057875"/>
            <a:ext cx="4580678" cy="830997"/>
          </a:xfrm>
          <a:prstGeom prst="rect">
            <a:avLst/>
          </a:prstGeom>
        </p:spPr>
        <p:txBody>
          <a:bodyPr wrap="none">
            <a:spAutoFit/>
          </a:bodyPr>
          <a:lstStyle/>
          <a:p>
            <a:pPr algn="l" eaLnBrk="1" latinLnBrk="1" hangingPunct="1"/>
            <a:endParaRPr lang="en-US" altLang="ja-JP" sz="16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6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rPr>
              <a:t>Faculty of Engineering</a:t>
            </a:r>
            <a:endParaRPr lang="en-US" altLang="ja-JP" sz="1600" b="1" i="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6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American</a:t>
            </a:r>
            <a:r>
              <a:rPr lang="en-US" altLang="ja-JP" sz="1600" b="1" i="0" baseline="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 International University-Bangladesh</a:t>
            </a:r>
            <a:endParaRPr lang="en-US" altLang="ja-JP" sz="16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endParaRPr>
          </a:p>
        </p:txBody>
      </p:sp>
      <p:sp>
        <p:nvSpPr>
          <p:cNvPr id="11" name="正方形/長方形 7">
            <a:extLst>
              <a:ext uri="{FF2B5EF4-FFF2-40B4-BE49-F238E27FC236}">
                <a16:creationId xmlns:a16="http://schemas.microsoft.com/office/drawing/2014/main" id="{426F265F-2D83-2C4E-9986-1636C3CA93A1}"/>
              </a:ext>
            </a:extLst>
          </p:cNvPr>
          <p:cNvSpPr/>
          <p:nvPr userDrawn="1"/>
        </p:nvSpPr>
        <p:spPr>
          <a:xfrm>
            <a:off x="0" y="6057875"/>
            <a:ext cx="9144000" cy="792088"/>
          </a:xfrm>
          <a:prstGeom prst="rect">
            <a:avLst/>
          </a:prstGeom>
          <a:gradFill flip="none" rotWithShape="1">
            <a:gsLst>
              <a:gs pos="0">
                <a:srgbClr val="5E9EFF"/>
              </a:gs>
              <a:gs pos="80000">
                <a:srgbClr val="85C2FF">
                  <a:alpha val="0"/>
                </a:srgbClr>
              </a:gs>
              <a:gs pos="100000">
                <a:srgbClr val="85C2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p>
        </p:txBody>
      </p:sp>
      <p:pic>
        <p:nvPicPr>
          <p:cNvPr id="12" name="Picture 4" descr="Image result for aiub logo">
            <a:extLst>
              <a:ext uri="{FF2B5EF4-FFF2-40B4-BE49-F238E27FC236}">
                <a16:creationId xmlns:a16="http://schemas.microsoft.com/office/drawing/2014/main" id="{18D461FB-69CA-D54E-B674-FD789E917556}"/>
              </a:ext>
            </a:extLst>
          </p:cNvPr>
          <p:cNvPicPr>
            <a:picLocks noChangeAspect="1" noChangeArrowheads="1"/>
          </p:cNvPicPr>
          <p:nvPr userDrawn="1"/>
        </p:nvPicPr>
        <p:blipFill>
          <a:blip r:embed="rId13" cstate="email">
            <a:extLst>
              <a:ext uri="{28A0092B-C50C-407E-A947-70E740481C1C}">
                <a14:useLocalDpi xmlns:a14="http://schemas.microsoft.com/office/drawing/2010/main"/>
              </a:ext>
            </a:extLst>
          </a:blip>
          <a:srcRect/>
          <a:stretch>
            <a:fillRect/>
          </a:stretch>
        </p:blipFill>
        <p:spPr bwMode="auto">
          <a:xfrm>
            <a:off x="0" y="6141599"/>
            <a:ext cx="724917" cy="7318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7DA05D3F-32C4-0146-9913-0A224A3EFB1D}"/>
              </a:ext>
            </a:extLst>
          </p:cNvPr>
          <p:cNvSpPr/>
          <p:nvPr userDrawn="1"/>
        </p:nvSpPr>
        <p:spPr>
          <a:xfrm>
            <a:off x="702307" y="6057875"/>
            <a:ext cx="4580678" cy="830997"/>
          </a:xfrm>
          <a:prstGeom prst="rect">
            <a:avLst/>
          </a:prstGeom>
        </p:spPr>
        <p:txBody>
          <a:bodyPr wrap="none">
            <a:spAutoFit/>
          </a:bodyPr>
          <a:lstStyle/>
          <a:p>
            <a:pPr algn="l" eaLnBrk="1" latinLnBrk="1" hangingPunct="1"/>
            <a:endParaRPr lang="en-US" altLang="ja-JP" sz="16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6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rPr>
              <a:t>Faculty of Engineering</a:t>
            </a:r>
            <a:endParaRPr lang="en-US" altLang="ja-JP" sz="1600" b="1" i="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6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American</a:t>
            </a:r>
            <a:r>
              <a:rPr lang="en-US" altLang="ja-JP" sz="1600" b="1" i="0" baseline="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 International University-Bangladesh</a:t>
            </a:r>
            <a:endParaRPr lang="en-US" altLang="ja-JP" sz="16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7144520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wipe/>
  </p:transition>
  <p:hf hdr="0" ftr="0" dt="0"/>
  <p:txStyles>
    <p:titleStyle>
      <a:lvl1pPr algn="l" rtl="0" eaLnBrk="1" fontAlgn="base" hangingPunct="1">
        <a:spcBef>
          <a:spcPct val="0"/>
        </a:spcBef>
        <a:spcAft>
          <a:spcPct val="0"/>
        </a:spcAft>
        <a:defRPr kumimoji="1" sz="4400" kern="1200">
          <a:solidFill>
            <a:schemeClr val="tx1"/>
          </a:solidFill>
          <a:latin typeface="Times New Roman" panose="02020603050405020304" pitchFamily="18" charset="0"/>
          <a:ea typeface="+mj-ea"/>
          <a:cs typeface="Times New Roman" panose="02020603050405020304" pitchFamily="18" charset="0"/>
        </a:defRPr>
      </a:lvl1pPr>
      <a:lvl2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2pPr>
      <a:lvl3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3pPr>
      <a:lvl4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4pPr>
      <a:lvl5pPr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5pPr>
      <a:lvl6pPr marL="4572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6pPr>
      <a:lvl7pPr marL="9144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7pPr>
      <a:lvl8pPr marL="13716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8pPr>
      <a:lvl9pPr marL="1828800" algn="ctr" rtl="0" eaLnBrk="1" fontAlgn="base" hangingPunct="1">
        <a:spcBef>
          <a:spcPct val="0"/>
        </a:spcBef>
        <a:spcAft>
          <a:spcPct val="0"/>
        </a:spcAft>
        <a:defRPr kumimoji="1" sz="4400">
          <a:solidFill>
            <a:schemeClr val="tx1"/>
          </a:solidFill>
          <a:latin typeface="Calibri" panose="020F0502020204030204" pitchFamily="34" charset="0"/>
          <a:ea typeface="ＭＳ Ｐゴシック"/>
          <a:cs typeface="ＭＳ Ｐゴシック"/>
        </a:defRPr>
      </a:lvl9pPr>
    </p:titleStyle>
    <p:bodyStyle>
      <a:lvl1pPr marL="342900" indent="-342900" algn="l"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ＭＳ Ｐゴシック"/>
        </a:defRPr>
      </a:lvl1pPr>
      <a:lvl2pPr marL="742950" indent="-285750" algn="l"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ＭＳ Ｐゴシック"/>
        </a:defRPr>
      </a:lvl2pPr>
      <a:lvl3pPr marL="1143000" indent="-228600"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ＭＳ Ｐゴシック"/>
        </a:defRPr>
      </a:lvl3pPr>
      <a:lvl4pPr marL="16002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ＭＳ Ｐゴシック"/>
        </a:defRPr>
      </a:lvl4pPr>
      <a:lvl5pPr marL="2057400" indent="-228600" algn="l"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ＭＳ Ｐゴシック"/>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正方形/長方形 7"/>
          <p:cNvSpPr/>
          <p:nvPr/>
        </p:nvSpPr>
        <p:spPr>
          <a:xfrm>
            <a:off x="0" y="6057875"/>
            <a:ext cx="9144000" cy="792088"/>
          </a:xfrm>
          <a:prstGeom prst="rect">
            <a:avLst/>
          </a:prstGeom>
          <a:gradFill flip="none" rotWithShape="1">
            <a:gsLst>
              <a:gs pos="0">
                <a:srgbClr val="5E9EFF"/>
              </a:gs>
              <a:gs pos="80000">
                <a:srgbClr val="85C2FF">
                  <a:alpha val="0"/>
                </a:srgbClr>
              </a:gs>
              <a:gs pos="100000">
                <a:srgbClr val="85C2FF">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sz="1350"/>
          </a:p>
        </p:txBody>
      </p:sp>
      <p:sp>
        <p:nvSpPr>
          <p:cNvPr id="1029"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ja-JP" altLang="en-US"/>
          </a:p>
        </p:txBody>
      </p:sp>
      <p:sp>
        <p:nvSpPr>
          <p:cNvPr id="1030" name="テキスト プレースホルダ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ja-JP" altLang="en-US" dirty="0"/>
          </a:p>
        </p:txBody>
      </p:sp>
      <p:sp>
        <p:nvSpPr>
          <p:cNvPr id="4" name="日付プレースホルダ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cs typeface="+mn-cs"/>
              </a:defRPr>
            </a:lvl1pPr>
          </a:lstStyle>
          <a:p>
            <a:fld id="{47DA8EC4-D239-7342-8656-FEC63AD4F3F0}" type="datetimeFigureOut">
              <a:rPr lang="en-US" smtClean="0"/>
              <a:t>10/29/2022</a:t>
            </a:fld>
            <a:endParaRPr lang="en-US"/>
          </a:p>
        </p:txBody>
      </p:sp>
      <p:sp>
        <p:nvSpPr>
          <p:cNvPr id="5" name="フッター プレースホルダ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cs typeface="+mn-cs"/>
              </a:defRPr>
            </a:lvl1pPr>
          </a:lstStyle>
          <a:p>
            <a:endParaRPr lang="en-US"/>
          </a:p>
        </p:txBody>
      </p:sp>
      <p:sp>
        <p:nvSpPr>
          <p:cNvPr id="6" name="スライド番号プレースホルダ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cs typeface="+mn-cs"/>
              </a:defRPr>
            </a:lvl1pPr>
          </a:lstStyle>
          <a:p>
            <a:fld id="{94010DE7-FFA2-6647-B8FA-C0BA92AC7224}" type="slidenum">
              <a:rPr lang="en-US" smtClean="0"/>
              <a:t>‹#›</a:t>
            </a:fld>
            <a:endParaRPr lang="en-US"/>
          </a:p>
        </p:txBody>
      </p:sp>
      <p:pic>
        <p:nvPicPr>
          <p:cNvPr id="9" name="Picture 4" descr="Image result for aiub 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 y="6141601"/>
            <a:ext cx="724917" cy="7318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02307" y="6057877"/>
            <a:ext cx="3476273" cy="646331"/>
          </a:xfrm>
          <a:prstGeom prst="rect">
            <a:avLst/>
          </a:prstGeom>
        </p:spPr>
        <p:txBody>
          <a:bodyPr wrap="none">
            <a:spAutoFit/>
          </a:bodyPr>
          <a:lstStyle/>
          <a:p>
            <a:pPr algn="l" eaLnBrk="1" latinLnBrk="1" hangingPunct="1"/>
            <a:endParaRPr lang="en-US" altLang="ja-JP" sz="12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200" b="1" i="0" baseline="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rPr>
              <a:t>Faculty of Engineering</a:t>
            </a:r>
            <a:endParaRPr lang="en-US" altLang="ja-JP" sz="1200" b="1" i="0" dirty="0">
              <a:solidFill>
                <a:srgbClr val="FF6600"/>
              </a:solidFill>
              <a:latin typeface="Cambria" panose="02040503050406030204" pitchFamily="18" charset="0"/>
              <a:ea typeface="ＭＳ 明朝" panose="02020609040205080304" pitchFamily="17" charset="-128"/>
              <a:cs typeface="Times New Roman" panose="02020603050405020304" pitchFamily="18" charset="0"/>
            </a:endParaRPr>
          </a:p>
          <a:p>
            <a:pPr algn="l" eaLnBrk="1" latinLnBrk="1" hangingPunct="1"/>
            <a:r>
              <a:rPr lang="en-US" altLang="ja-JP" sz="12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American</a:t>
            </a:r>
            <a:r>
              <a:rPr lang="en-US" altLang="ja-JP" sz="1200" b="1" i="0" baseline="0" dirty="0">
                <a:solidFill>
                  <a:schemeClr val="tx1"/>
                </a:solidFill>
                <a:latin typeface="Cambria" panose="02040503050406030204" pitchFamily="18" charset="0"/>
                <a:ea typeface="ＭＳ 明朝" panose="02020609040205080304" pitchFamily="17" charset="-128"/>
                <a:cs typeface="Times New Roman" panose="02020603050405020304" pitchFamily="18" charset="0"/>
              </a:rPr>
              <a:t> International University-Bangladesh</a:t>
            </a:r>
            <a:endParaRPr lang="en-US" altLang="ja-JP" sz="1200" b="1" i="0" dirty="0">
              <a:solidFill>
                <a:schemeClr val="tx1"/>
              </a:solidFill>
              <a:latin typeface="Cambria" panose="020405030504060302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2347495796"/>
      </p:ext>
    </p:extLst>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wipe/>
  </p:transition>
  <p:txStyles>
    <p:titleStyle>
      <a:lvl1pPr algn="l" rtl="0" eaLnBrk="1" fontAlgn="base" hangingPunct="1">
        <a:spcBef>
          <a:spcPct val="0"/>
        </a:spcBef>
        <a:spcAft>
          <a:spcPct val="0"/>
        </a:spcAft>
        <a:defRPr kumimoji="1" sz="3300" kern="1200">
          <a:solidFill>
            <a:schemeClr val="tx1"/>
          </a:solidFill>
          <a:latin typeface="Times New Roman" panose="02020603050405020304" pitchFamily="18" charset="0"/>
          <a:ea typeface="+mj-ea"/>
          <a:cs typeface="Times New Roman" panose="02020603050405020304" pitchFamily="18" charset="0"/>
        </a:defRPr>
      </a:lvl1pPr>
      <a:lvl2pPr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2pPr>
      <a:lvl3pPr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3pPr>
      <a:lvl4pPr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4pPr>
      <a:lvl5pPr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5pPr>
      <a:lvl6pPr marL="342900"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6pPr>
      <a:lvl7pPr marL="685800"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7pPr>
      <a:lvl8pPr marL="1028700"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8pPr>
      <a:lvl9pPr marL="1371600" algn="ctr" rtl="0" eaLnBrk="1" fontAlgn="base" hangingPunct="1">
        <a:spcBef>
          <a:spcPct val="0"/>
        </a:spcBef>
        <a:spcAft>
          <a:spcPct val="0"/>
        </a:spcAft>
        <a:defRPr kumimoji="1" sz="3300">
          <a:solidFill>
            <a:schemeClr val="tx1"/>
          </a:solidFill>
          <a:latin typeface="Calibri" panose="020F0502020204030204" pitchFamily="34" charset="0"/>
          <a:ea typeface="ＭＳ Ｐゴシック"/>
          <a:cs typeface="ＭＳ Ｐゴシック"/>
        </a:defRPr>
      </a:lvl9pPr>
    </p:titleStyle>
    <p:bodyStyle>
      <a:lvl1pPr marL="257175" indent="-257175" algn="l"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ＭＳ Ｐゴシック"/>
        </a:defRPr>
      </a:lvl1pPr>
      <a:lvl2pPr marL="557213" indent="-214313" algn="l" rtl="0" eaLnBrk="1" fontAlgn="base" hangingPunct="1">
        <a:spcBef>
          <a:spcPct val="20000"/>
        </a:spcBef>
        <a:spcAft>
          <a:spcPct val="0"/>
        </a:spcAft>
        <a:buFont typeface="Arial" panose="020B0604020202020204" pitchFamily="34" charset="0"/>
        <a:buChar char="–"/>
        <a:defRPr kumimoji="1" sz="2100" kern="1200">
          <a:solidFill>
            <a:schemeClr val="tx1"/>
          </a:solidFill>
          <a:latin typeface="+mn-lt"/>
          <a:ea typeface="+mn-ea"/>
          <a:cs typeface="ＭＳ Ｐゴシック"/>
        </a:defRPr>
      </a:lvl2pPr>
      <a:lvl3pPr marL="857250" indent="-171450" algn="l" rtl="0" eaLnBrk="1" fontAlgn="base" hangingPunct="1">
        <a:spcBef>
          <a:spcPct val="20000"/>
        </a:spcBef>
        <a:spcAft>
          <a:spcPct val="0"/>
        </a:spcAft>
        <a:buFont typeface="Arial" panose="020B0604020202020204" pitchFamily="34" charset="0"/>
        <a:buChar char="•"/>
        <a:defRPr kumimoji="1" sz="1800" kern="1200">
          <a:solidFill>
            <a:schemeClr val="tx1"/>
          </a:solidFill>
          <a:latin typeface="+mn-lt"/>
          <a:ea typeface="+mn-ea"/>
          <a:cs typeface="ＭＳ Ｐゴシック"/>
        </a:defRPr>
      </a:lvl3pPr>
      <a:lvl4pPr marL="12001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mn-ea"/>
          <a:cs typeface="ＭＳ Ｐゴシック"/>
        </a:defRPr>
      </a:lvl4pPr>
      <a:lvl5pPr marL="1543050" indent="-171450" algn="l" rtl="0" eaLnBrk="1" fontAlgn="base" hangingPunct="1">
        <a:spcBef>
          <a:spcPct val="20000"/>
        </a:spcBef>
        <a:spcAft>
          <a:spcPct val="0"/>
        </a:spcAft>
        <a:buFont typeface="Arial" panose="020B0604020202020204" pitchFamily="34" charset="0"/>
        <a:buChar char="»"/>
        <a:defRPr kumimoji="1" sz="1500" kern="1200">
          <a:solidFill>
            <a:schemeClr val="tx1"/>
          </a:solidFill>
          <a:latin typeface="+mn-lt"/>
          <a:ea typeface="+mn-ea"/>
          <a:cs typeface="ＭＳ Ｐゴシック"/>
        </a:defRPr>
      </a:lvl5pPr>
      <a:lvl6pPr marL="18859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kumimoji="1" sz="150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01.xml.rels><?xml version="1.0" encoding="UTF-8" standalone="yes"?>
<Relationships xmlns="http://schemas.openxmlformats.org/package/2006/relationships"><Relationship Id="rId3" Type="http://schemas.microsoft.com/office/2007/relationships/hdphoto" Target="../media/hdphoto105.wdp"/><Relationship Id="rId7" Type="http://schemas.microsoft.com/office/2007/relationships/hdphoto" Target="../media/hdphoto107.wdp"/><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96.png"/><Relationship Id="rId5" Type="http://schemas.microsoft.com/office/2007/relationships/hdphoto" Target="../media/hdphoto106.wdp"/><Relationship Id="rId4" Type="http://schemas.openxmlformats.org/officeDocument/2006/relationships/image" Target="../media/image195.png"/></Relationships>
</file>

<file path=ppt/slides/_rels/slide102.xml.rels><?xml version="1.0" encoding="UTF-8" standalone="yes"?>
<Relationships xmlns="http://schemas.openxmlformats.org/package/2006/relationships"><Relationship Id="rId3" Type="http://schemas.microsoft.com/office/2007/relationships/hdphoto" Target="../media/hdphoto108.wdp"/><Relationship Id="rId7" Type="http://schemas.openxmlformats.org/officeDocument/2006/relationships/image" Target="../media/image200.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99.png"/><Relationship Id="rId5" Type="http://schemas.microsoft.com/office/2007/relationships/hdphoto" Target="../media/hdphoto109.wdp"/><Relationship Id="rId4" Type="http://schemas.openxmlformats.org/officeDocument/2006/relationships/image" Target="../media/image198.png"/></Relationships>
</file>

<file path=ppt/slides/_rels/slide103.xml.rels><?xml version="1.0" encoding="UTF-8" standalone="yes"?>
<Relationships xmlns="http://schemas.openxmlformats.org/package/2006/relationships"><Relationship Id="rId3" Type="http://schemas.microsoft.com/office/2007/relationships/hdphoto" Target="../media/hdphoto110.wdp"/><Relationship Id="rId2" Type="http://schemas.openxmlformats.org/officeDocument/2006/relationships/image" Target="../media/image201.png"/><Relationship Id="rId1" Type="http://schemas.openxmlformats.org/officeDocument/2006/relationships/slideLayout" Target="../slideLayouts/slideLayout7.xml"/><Relationship Id="rId6" Type="http://schemas.openxmlformats.org/officeDocument/2006/relationships/image" Target="../media/image3210.png"/><Relationship Id="rId5" Type="http://schemas.openxmlformats.org/officeDocument/2006/relationships/image" Target="../media/image3110.png"/><Relationship Id="rId4" Type="http://schemas.openxmlformats.org/officeDocument/2006/relationships/image" Target="../media/image202.png"/></Relationships>
</file>

<file path=ppt/slides/_rels/slide104.xml.rels><?xml version="1.0" encoding="UTF-8" standalone="yes"?>
<Relationships xmlns="http://schemas.openxmlformats.org/package/2006/relationships"><Relationship Id="rId8" Type="http://schemas.openxmlformats.org/officeDocument/2006/relationships/image" Target="../media/image205.png"/><Relationship Id="rId3" Type="http://schemas.microsoft.com/office/2007/relationships/hdphoto" Target="../media/hdphoto111.wdp"/><Relationship Id="rId7" Type="http://schemas.microsoft.com/office/2007/relationships/hdphoto" Target="../media/hdphoto112.wdp"/><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4.png"/><Relationship Id="rId5" Type="http://schemas.microsoft.com/office/2007/relationships/hdphoto" Target="../media/hdphoto109.wdp"/><Relationship Id="rId4" Type="http://schemas.openxmlformats.org/officeDocument/2006/relationships/image" Target="../media/image198.png"/><Relationship Id="rId9" Type="http://schemas.microsoft.com/office/2007/relationships/hdphoto" Target="../media/hdphoto113.wdp"/></Relationships>
</file>

<file path=ppt/slides/_rels/slide105.xml.rels><?xml version="1.0" encoding="UTF-8" standalone="yes"?>
<Relationships xmlns="http://schemas.openxmlformats.org/package/2006/relationships"><Relationship Id="rId3" Type="http://schemas.microsoft.com/office/2007/relationships/hdphoto" Target="../media/hdphoto114.wdp"/><Relationship Id="rId7" Type="http://schemas.openxmlformats.org/officeDocument/2006/relationships/image" Target="../media/image208.png"/><Relationship Id="rId2" Type="http://schemas.openxmlformats.org/officeDocument/2006/relationships/image" Target="../media/image206.png"/><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390.png"/><Relationship Id="rId4" Type="http://schemas.openxmlformats.org/officeDocument/2006/relationships/image" Target="../media/image380.png"/></Relationships>
</file>

<file path=ppt/slides/_rels/slide106.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0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 Id="rId9" Type="http://schemas.openxmlformats.org/officeDocument/2006/relationships/image" Target="../media/image222.png"/></Relationships>
</file>

<file path=ppt/slides/_rels/slide10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0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7.png"/><Relationship Id="rId4" Type="http://schemas.openxmlformats.org/officeDocument/2006/relationships/image" Target="../media/image5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232.png"/><Relationship Id="rId3" Type="http://schemas.microsoft.com/office/2007/relationships/hdphoto" Target="../media/hdphoto115.wdp"/><Relationship Id="rId7" Type="http://schemas.microsoft.com/office/2007/relationships/hdphoto" Target="../media/hdphoto117.wdp"/><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1.png"/><Relationship Id="rId5" Type="http://schemas.microsoft.com/office/2007/relationships/hdphoto" Target="../media/hdphoto116.wdp"/><Relationship Id="rId4" Type="http://schemas.openxmlformats.org/officeDocument/2006/relationships/image" Target="../media/image230.png"/><Relationship Id="rId9" Type="http://schemas.openxmlformats.org/officeDocument/2006/relationships/image" Target="../media/image660.png"/></Relationships>
</file>

<file path=ppt/slides/_rels/slide11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 Id="rId5" Type="http://schemas.openxmlformats.org/officeDocument/2006/relationships/image" Target="../media/image236.png"/><Relationship Id="rId4" Type="http://schemas.openxmlformats.org/officeDocument/2006/relationships/image" Target="../media/image235.png"/></Relationships>
</file>

<file path=ppt/slides/_rels/slide113.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microsoft.com/office/2007/relationships/hdphoto" Target="../media/hdphoto118.wdp"/><Relationship Id="rId2" Type="http://schemas.openxmlformats.org/officeDocument/2006/relationships/image" Target="../media/image244.jpe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245.gif"/><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microsoft.com/office/2007/relationships/hdphoto" Target="../media/hdphoto119.wdp"/><Relationship Id="rId2" Type="http://schemas.openxmlformats.org/officeDocument/2006/relationships/image" Target="../media/image246.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microsoft.com/office/2007/relationships/hdphoto" Target="../media/hdphoto120.wdp"/><Relationship Id="rId2" Type="http://schemas.openxmlformats.org/officeDocument/2006/relationships/image" Target="../media/image247.jpeg"/><Relationship Id="rId1" Type="http://schemas.openxmlformats.org/officeDocument/2006/relationships/slideLayout" Target="../slideLayouts/slideLayout13.xml"/><Relationship Id="rId5" Type="http://schemas.microsoft.com/office/2007/relationships/hdphoto" Target="../media/hdphoto121.wdp"/><Relationship Id="rId4" Type="http://schemas.openxmlformats.org/officeDocument/2006/relationships/image" Target="../media/image248.jpeg"/></Relationships>
</file>

<file path=ppt/slides/_rels/slide121.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microsoft.com/office/2007/relationships/hdphoto" Target="../media/hdphoto122.wdp"/><Relationship Id="rId2" Type="http://schemas.openxmlformats.org/officeDocument/2006/relationships/image" Target="../media/image250.png"/><Relationship Id="rId1" Type="http://schemas.openxmlformats.org/officeDocument/2006/relationships/slideLayout" Target="../slideLayouts/slideLayout13.xml"/><Relationship Id="rId5" Type="http://schemas.microsoft.com/office/2007/relationships/hdphoto" Target="../media/hdphoto123.wdp"/><Relationship Id="rId4" Type="http://schemas.openxmlformats.org/officeDocument/2006/relationships/image" Target="../media/image251.png"/></Relationships>
</file>

<file path=ppt/slides/_rels/slide124.xml.rels><?xml version="1.0" encoding="UTF-8" standalone="yes"?>
<Relationships xmlns="http://schemas.openxmlformats.org/package/2006/relationships"><Relationship Id="rId8" Type="http://schemas.openxmlformats.org/officeDocument/2006/relationships/image" Target="../media/image255.png"/><Relationship Id="rId3" Type="http://schemas.microsoft.com/office/2007/relationships/hdphoto" Target="../media/hdphoto124.wdp"/><Relationship Id="rId7" Type="http://schemas.microsoft.com/office/2007/relationships/hdphoto" Target="../media/hdphoto126.wdp"/><Relationship Id="rId2" Type="http://schemas.openxmlformats.org/officeDocument/2006/relationships/image" Target="../media/image252.png"/><Relationship Id="rId1" Type="http://schemas.openxmlformats.org/officeDocument/2006/relationships/slideLayout" Target="../slideLayouts/slideLayout13.xml"/><Relationship Id="rId6" Type="http://schemas.openxmlformats.org/officeDocument/2006/relationships/image" Target="../media/image254.png"/><Relationship Id="rId5" Type="http://schemas.microsoft.com/office/2007/relationships/hdphoto" Target="../media/hdphoto125.wdp"/><Relationship Id="rId4" Type="http://schemas.openxmlformats.org/officeDocument/2006/relationships/image" Target="../media/image253.png"/><Relationship Id="rId9" Type="http://schemas.microsoft.com/office/2007/relationships/hdphoto" Target="../media/hdphoto127.wdp"/></Relationships>
</file>

<file path=ppt/slides/_rels/slide125.xml.rels><?xml version="1.0" encoding="UTF-8" standalone="yes"?>
<Relationships xmlns="http://schemas.openxmlformats.org/package/2006/relationships"><Relationship Id="rId3" Type="http://schemas.microsoft.com/office/2007/relationships/hdphoto" Target="../media/hdphoto128.wdp"/><Relationship Id="rId7" Type="http://schemas.microsoft.com/office/2007/relationships/hdphoto" Target="../media/hdphoto130.wdp"/><Relationship Id="rId2" Type="http://schemas.openxmlformats.org/officeDocument/2006/relationships/image" Target="../media/image256.png"/><Relationship Id="rId1" Type="http://schemas.openxmlformats.org/officeDocument/2006/relationships/slideLayout" Target="../slideLayouts/slideLayout13.xml"/><Relationship Id="rId6" Type="http://schemas.openxmlformats.org/officeDocument/2006/relationships/image" Target="../media/image258.png"/><Relationship Id="rId5" Type="http://schemas.microsoft.com/office/2007/relationships/hdphoto" Target="../media/hdphoto129.wdp"/><Relationship Id="rId4" Type="http://schemas.openxmlformats.org/officeDocument/2006/relationships/image" Target="../media/image257.png"/></Relationships>
</file>

<file path=ppt/slides/_rels/slide126.xml.rels><?xml version="1.0" encoding="UTF-8" standalone="yes"?>
<Relationships xmlns="http://schemas.openxmlformats.org/package/2006/relationships"><Relationship Id="rId8" Type="http://schemas.openxmlformats.org/officeDocument/2006/relationships/image" Target="../media/image262.png"/><Relationship Id="rId13" Type="http://schemas.microsoft.com/office/2007/relationships/hdphoto" Target="../media/hdphoto128.wdp"/><Relationship Id="rId3" Type="http://schemas.microsoft.com/office/2007/relationships/hdphoto" Target="../media/hdphoto131.wdp"/><Relationship Id="rId7" Type="http://schemas.microsoft.com/office/2007/relationships/hdphoto" Target="../media/hdphoto133.wdp"/><Relationship Id="rId12" Type="http://schemas.openxmlformats.org/officeDocument/2006/relationships/image" Target="../media/image256.png"/><Relationship Id="rId2" Type="http://schemas.openxmlformats.org/officeDocument/2006/relationships/image" Target="../media/image259.png"/><Relationship Id="rId1" Type="http://schemas.openxmlformats.org/officeDocument/2006/relationships/slideLayout" Target="../slideLayouts/slideLayout13.xml"/><Relationship Id="rId6" Type="http://schemas.openxmlformats.org/officeDocument/2006/relationships/image" Target="../media/image261.png"/><Relationship Id="rId11" Type="http://schemas.microsoft.com/office/2007/relationships/hdphoto" Target="../media/hdphoto135.wdp"/><Relationship Id="rId5" Type="http://schemas.microsoft.com/office/2007/relationships/hdphoto" Target="../media/hdphoto132.wdp"/><Relationship Id="rId10" Type="http://schemas.openxmlformats.org/officeDocument/2006/relationships/image" Target="../media/image263.png"/><Relationship Id="rId4" Type="http://schemas.openxmlformats.org/officeDocument/2006/relationships/image" Target="../media/image260.png"/><Relationship Id="rId9" Type="http://schemas.microsoft.com/office/2007/relationships/hdphoto" Target="../media/hdphoto134.wdp"/></Relationships>
</file>

<file path=ppt/slides/_rels/slide127.xml.rels><?xml version="1.0" encoding="UTF-8" standalone="yes"?>
<Relationships xmlns="http://schemas.openxmlformats.org/package/2006/relationships"><Relationship Id="rId8" Type="http://schemas.openxmlformats.org/officeDocument/2006/relationships/image" Target="../media/image267.png"/><Relationship Id="rId3" Type="http://schemas.microsoft.com/office/2007/relationships/hdphoto" Target="../media/hdphoto136.wdp"/><Relationship Id="rId7" Type="http://schemas.microsoft.com/office/2007/relationships/hdphoto" Target="../media/hdphoto138.wdp"/><Relationship Id="rId2" Type="http://schemas.openxmlformats.org/officeDocument/2006/relationships/image" Target="../media/image264.png"/><Relationship Id="rId1" Type="http://schemas.openxmlformats.org/officeDocument/2006/relationships/slideLayout" Target="../slideLayouts/slideLayout13.xml"/><Relationship Id="rId6" Type="http://schemas.openxmlformats.org/officeDocument/2006/relationships/image" Target="../media/image266.png"/><Relationship Id="rId5" Type="http://schemas.microsoft.com/office/2007/relationships/hdphoto" Target="../media/hdphoto137.wdp"/><Relationship Id="rId4" Type="http://schemas.openxmlformats.org/officeDocument/2006/relationships/image" Target="../media/image265.png"/><Relationship Id="rId9" Type="http://schemas.microsoft.com/office/2007/relationships/hdphoto" Target="../media/hdphoto139.wdp"/></Relationships>
</file>

<file path=ppt/slides/_rels/slide128.xml.rels><?xml version="1.0" encoding="UTF-8" standalone="yes"?>
<Relationships xmlns="http://schemas.openxmlformats.org/package/2006/relationships"><Relationship Id="rId8" Type="http://schemas.openxmlformats.org/officeDocument/2006/relationships/image" Target="../media/image271.png"/><Relationship Id="rId3" Type="http://schemas.microsoft.com/office/2007/relationships/hdphoto" Target="../media/hdphoto140.wdp"/><Relationship Id="rId7" Type="http://schemas.microsoft.com/office/2007/relationships/hdphoto" Target="../media/hdphoto142.wdp"/><Relationship Id="rId2" Type="http://schemas.openxmlformats.org/officeDocument/2006/relationships/image" Target="../media/image268.png"/><Relationship Id="rId1" Type="http://schemas.openxmlformats.org/officeDocument/2006/relationships/slideLayout" Target="../slideLayouts/slideLayout13.xml"/><Relationship Id="rId6" Type="http://schemas.openxmlformats.org/officeDocument/2006/relationships/image" Target="../media/image270.png"/><Relationship Id="rId11" Type="http://schemas.microsoft.com/office/2007/relationships/hdphoto" Target="../media/hdphoto144.wdp"/><Relationship Id="rId5" Type="http://schemas.microsoft.com/office/2007/relationships/hdphoto" Target="../media/hdphoto141.wdp"/><Relationship Id="rId10" Type="http://schemas.openxmlformats.org/officeDocument/2006/relationships/image" Target="../media/image272.png"/><Relationship Id="rId4" Type="http://schemas.openxmlformats.org/officeDocument/2006/relationships/image" Target="../media/image269.png"/><Relationship Id="rId9" Type="http://schemas.microsoft.com/office/2007/relationships/hdphoto" Target="../media/hdphoto143.wdp"/></Relationships>
</file>

<file path=ppt/slides/_rels/slide129.xml.rels><?xml version="1.0" encoding="UTF-8" standalone="yes"?>
<Relationships xmlns="http://schemas.openxmlformats.org/package/2006/relationships"><Relationship Id="rId3" Type="http://schemas.microsoft.com/office/2007/relationships/hdphoto" Target="../media/hdphoto145.wdp"/><Relationship Id="rId7" Type="http://schemas.microsoft.com/office/2007/relationships/hdphoto" Target="../media/hdphoto147.wdp"/><Relationship Id="rId2" Type="http://schemas.openxmlformats.org/officeDocument/2006/relationships/image" Target="../media/image273.png"/><Relationship Id="rId1" Type="http://schemas.openxmlformats.org/officeDocument/2006/relationships/slideLayout" Target="../slideLayouts/slideLayout13.xml"/><Relationship Id="rId6" Type="http://schemas.openxmlformats.org/officeDocument/2006/relationships/image" Target="../media/image275.png"/><Relationship Id="rId5" Type="http://schemas.microsoft.com/office/2007/relationships/hdphoto" Target="../media/hdphoto146.wdp"/><Relationship Id="rId4" Type="http://schemas.openxmlformats.org/officeDocument/2006/relationships/image" Target="../media/image27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microsoft.com/office/2007/relationships/hdphoto" Target="../media/hdphoto148.wdp"/><Relationship Id="rId7" Type="http://schemas.microsoft.com/office/2007/relationships/hdphoto" Target="../media/hdphoto150.wdp"/><Relationship Id="rId2" Type="http://schemas.openxmlformats.org/officeDocument/2006/relationships/image" Target="../media/image276.png"/><Relationship Id="rId1" Type="http://schemas.openxmlformats.org/officeDocument/2006/relationships/slideLayout" Target="../slideLayouts/slideLayout13.xml"/><Relationship Id="rId6" Type="http://schemas.openxmlformats.org/officeDocument/2006/relationships/image" Target="../media/image278.png"/><Relationship Id="rId5" Type="http://schemas.microsoft.com/office/2007/relationships/hdphoto" Target="../media/hdphoto149.wdp"/><Relationship Id="rId4" Type="http://schemas.openxmlformats.org/officeDocument/2006/relationships/image" Target="../media/image277.png"/></Relationships>
</file>

<file path=ppt/slides/_rels/slide131.xml.rels><?xml version="1.0" encoding="UTF-8" standalone="yes"?>
<Relationships xmlns="http://schemas.openxmlformats.org/package/2006/relationships"><Relationship Id="rId8" Type="http://schemas.openxmlformats.org/officeDocument/2006/relationships/image" Target="../media/image282.png"/><Relationship Id="rId3" Type="http://schemas.microsoft.com/office/2007/relationships/hdphoto" Target="../media/hdphoto151.wdp"/><Relationship Id="rId7" Type="http://schemas.microsoft.com/office/2007/relationships/hdphoto" Target="../media/hdphoto153.wdp"/><Relationship Id="rId2" Type="http://schemas.openxmlformats.org/officeDocument/2006/relationships/image" Target="../media/image279.png"/><Relationship Id="rId1" Type="http://schemas.openxmlformats.org/officeDocument/2006/relationships/slideLayout" Target="../slideLayouts/slideLayout13.xml"/><Relationship Id="rId6" Type="http://schemas.openxmlformats.org/officeDocument/2006/relationships/image" Target="../media/image281.png"/><Relationship Id="rId11" Type="http://schemas.microsoft.com/office/2007/relationships/hdphoto" Target="../media/hdphoto155.wdp"/><Relationship Id="rId5" Type="http://schemas.microsoft.com/office/2007/relationships/hdphoto" Target="../media/hdphoto152.wdp"/><Relationship Id="rId10" Type="http://schemas.openxmlformats.org/officeDocument/2006/relationships/image" Target="../media/image283.png"/><Relationship Id="rId4" Type="http://schemas.openxmlformats.org/officeDocument/2006/relationships/image" Target="../media/image280.png"/><Relationship Id="rId9" Type="http://schemas.microsoft.com/office/2007/relationships/hdphoto" Target="../media/hdphoto154.wdp"/></Relationships>
</file>

<file path=ppt/slides/_rels/slide132.xml.rels><?xml version="1.0" encoding="UTF-8" standalone="yes"?>
<Relationships xmlns="http://schemas.openxmlformats.org/package/2006/relationships"><Relationship Id="rId8" Type="http://schemas.openxmlformats.org/officeDocument/2006/relationships/image" Target="../media/image287.png"/><Relationship Id="rId3" Type="http://schemas.microsoft.com/office/2007/relationships/hdphoto" Target="../media/hdphoto156.wdp"/><Relationship Id="rId7" Type="http://schemas.microsoft.com/office/2007/relationships/hdphoto" Target="../media/hdphoto158.wdp"/><Relationship Id="rId2" Type="http://schemas.openxmlformats.org/officeDocument/2006/relationships/image" Target="../media/image284.png"/><Relationship Id="rId1" Type="http://schemas.openxmlformats.org/officeDocument/2006/relationships/slideLayout" Target="../slideLayouts/slideLayout13.xml"/><Relationship Id="rId6" Type="http://schemas.openxmlformats.org/officeDocument/2006/relationships/image" Target="../media/image286.png"/><Relationship Id="rId11" Type="http://schemas.microsoft.com/office/2007/relationships/hdphoto" Target="../media/hdphoto160.wdp"/><Relationship Id="rId5" Type="http://schemas.microsoft.com/office/2007/relationships/hdphoto" Target="../media/hdphoto157.wdp"/><Relationship Id="rId10" Type="http://schemas.openxmlformats.org/officeDocument/2006/relationships/image" Target="../media/image288.png"/><Relationship Id="rId4" Type="http://schemas.openxmlformats.org/officeDocument/2006/relationships/image" Target="../media/image285.png"/><Relationship Id="rId9" Type="http://schemas.microsoft.com/office/2007/relationships/hdphoto" Target="../media/hdphoto159.wdp"/></Relationships>
</file>

<file path=ppt/slides/_rels/slide133.xml.rels><?xml version="1.0" encoding="UTF-8" standalone="yes"?>
<Relationships xmlns="http://schemas.openxmlformats.org/package/2006/relationships"><Relationship Id="rId3" Type="http://schemas.microsoft.com/office/2007/relationships/hdphoto" Target="../media/hdphoto161.wdp"/><Relationship Id="rId7" Type="http://schemas.microsoft.com/office/2007/relationships/hdphoto" Target="../media/hdphoto163.wdp"/><Relationship Id="rId2" Type="http://schemas.openxmlformats.org/officeDocument/2006/relationships/image" Target="../media/image289.png"/><Relationship Id="rId1" Type="http://schemas.openxmlformats.org/officeDocument/2006/relationships/slideLayout" Target="../slideLayouts/slideLayout13.xml"/><Relationship Id="rId6" Type="http://schemas.openxmlformats.org/officeDocument/2006/relationships/image" Target="../media/image291.png"/><Relationship Id="rId5" Type="http://schemas.microsoft.com/office/2007/relationships/hdphoto" Target="../media/hdphoto162.wdp"/><Relationship Id="rId4" Type="http://schemas.openxmlformats.org/officeDocument/2006/relationships/image" Target="../media/image29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microsoft.com/office/2007/relationships/hdphoto" Target="../media/hdphoto164.wdp"/><Relationship Id="rId2" Type="http://schemas.openxmlformats.org/officeDocument/2006/relationships/image" Target="../media/image29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microsoft.com/office/2007/relationships/hdphoto" Target="../media/hdphoto165.wdp"/><Relationship Id="rId2" Type="http://schemas.openxmlformats.org/officeDocument/2006/relationships/image" Target="../media/image293.png"/><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3" Type="http://schemas.microsoft.com/office/2007/relationships/hdphoto" Target="../media/hdphoto166.wdp"/><Relationship Id="rId2" Type="http://schemas.openxmlformats.org/officeDocument/2006/relationships/image" Target="../media/image294.png"/><Relationship Id="rId1" Type="http://schemas.openxmlformats.org/officeDocument/2006/relationships/slideLayout" Target="../slideLayouts/slideLayout13.xml"/><Relationship Id="rId5" Type="http://schemas.microsoft.com/office/2007/relationships/hdphoto" Target="../media/hdphoto167.wdp"/><Relationship Id="rId4" Type="http://schemas.openxmlformats.org/officeDocument/2006/relationships/image" Target="../media/image295.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microsoft.com/office/2007/relationships/hdphoto" Target="../media/hdphoto168.wdp"/><Relationship Id="rId2" Type="http://schemas.openxmlformats.org/officeDocument/2006/relationships/image" Target="../media/image296.png"/><Relationship Id="rId1" Type="http://schemas.openxmlformats.org/officeDocument/2006/relationships/slideLayout" Target="../slideLayouts/slideLayout13.xml"/><Relationship Id="rId5" Type="http://schemas.microsoft.com/office/2007/relationships/hdphoto" Target="../media/hdphoto169.wdp"/><Relationship Id="rId4" Type="http://schemas.openxmlformats.org/officeDocument/2006/relationships/image" Target="../media/image297.png"/></Relationships>
</file>

<file path=ppt/slides/_rels/slide145.xml.rels><?xml version="1.0" encoding="UTF-8" standalone="yes"?>
<Relationships xmlns="http://schemas.openxmlformats.org/package/2006/relationships"><Relationship Id="rId3" Type="http://schemas.microsoft.com/office/2007/relationships/hdphoto" Target="../media/hdphoto169.wdp"/><Relationship Id="rId2" Type="http://schemas.openxmlformats.org/officeDocument/2006/relationships/image" Target="../media/image297.png"/><Relationship Id="rId1" Type="http://schemas.openxmlformats.org/officeDocument/2006/relationships/slideLayout" Target="../slideLayouts/slideLayout13.xml"/><Relationship Id="rId5" Type="http://schemas.openxmlformats.org/officeDocument/2006/relationships/image" Target="../media/image299.png"/><Relationship Id="rId4" Type="http://schemas.openxmlformats.org/officeDocument/2006/relationships/image" Target="../media/image298.png"/></Relationships>
</file>

<file path=ppt/slides/_rels/slide14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image" Target="../media/image302.png"/><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1200.png"/><Relationship Id="rId1" Type="http://schemas.openxmlformats.org/officeDocument/2006/relationships/slideLayout" Target="../slideLayouts/slideLayout13.xml"/><Relationship Id="rId4" Type="http://schemas.openxmlformats.org/officeDocument/2006/relationships/image" Target="../media/image304.png"/></Relationships>
</file>

<file path=ppt/slides/_rels/slide151.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2.png"/><Relationship Id="rId1" Type="http://schemas.openxmlformats.org/officeDocument/2006/relationships/slideLayout" Target="../slideLayouts/slideLayout13.xml"/><Relationship Id="rId4" Type="http://schemas.microsoft.com/office/2007/relationships/hdphoto" Target="../media/hdphoto170.wdp"/></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microsoft.com/office/2007/relationships/hdphoto" Target="../media/hdphoto171.wdp"/><Relationship Id="rId2" Type="http://schemas.openxmlformats.org/officeDocument/2006/relationships/image" Target="../media/image306.png"/><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13.xml"/><Relationship Id="rId5" Type="http://schemas.openxmlformats.org/officeDocument/2006/relationships/image" Target="../media/image310.png"/><Relationship Id="rId4" Type="http://schemas.openxmlformats.org/officeDocument/2006/relationships/image" Target="../media/image309.png"/></Relationships>
</file>

<file path=ppt/slides/_rels/slide158.xml.rels><?xml version="1.0" encoding="UTF-8" standalone="yes"?>
<Relationships xmlns="http://schemas.openxmlformats.org/package/2006/relationships"><Relationship Id="rId3" Type="http://schemas.microsoft.com/office/2007/relationships/hdphoto" Target="../media/hdphoto172.wdp"/><Relationship Id="rId2" Type="http://schemas.openxmlformats.org/officeDocument/2006/relationships/image" Target="../media/image311.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microsoft.com/office/2007/relationships/hdphoto" Target="../media/hdphoto173.wdp"/><Relationship Id="rId2" Type="http://schemas.openxmlformats.org/officeDocument/2006/relationships/image" Target="../media/image31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microsoft.com/office/2007/relationships/hdphoto" Target="../media/hdphoto174.wdp"/><Relationship Id="rId2" Type="http://schemas.openxmlformats.org/officeDocument/2006/relationships/image" Target="../media/image313.png"/><Relationship Id="rId1" Type="http://schemas.openxmlformats.org/officeDocument/2006/relationships/slideLayout" Target="../slideLayouts/slideLayout13.xml"/><Relationship Id="rId5" Type="http://schemas.microsoft.com/office/2007/relationships/hdphoto" Target="../media/hdphoto175.wdp"/><Relationship Id="rId4" Type="http://schemas.openxmlformats.org/officeDocument/2006/relationships/image" Target="../media/image314.png"/></Relationships>
</file>

<file path=ppt/slides/_rels/slide162.xml.rels><?xml version="1.0" encoding="UTF-8" standalone="yes"?>
<Relationships xmlns="http://schemas.openxmlformats.org/package/2006/relationships"><Relationship Id="rId8" Type="http://schemas.openxmlformats.org/officeDocument/2006/relationships/image" Target="../media/image318.png"/><Relationship Id="rId3" Type="http://schemas.microsoft.com/office/2007/relationships/hdphoto" Target="../media/hdphoto176.wdp"/><Relationship Id="rId7" Type="http://schemas.microsoft.com/office/2007/relationships/hdphoto" Target="../media/hdphoto178.wdp"/><Relationship Id="rId2" Type="http://schemas.openxmlformats.org/officeDocument/2006/relationships/image" Target="../media/image315.png"/><Relationship Id="rId1" Type="http://schemas.openxmlformats.org/officeDocument/2006/relationships/slideLayout" Target="../slideLayouts/slideLayout13.xml"/><Relationship Id="rId6" Type="http://schemas.openxmlformats.org/officeDocument/2006/relationships/image" Target="../media/image317.png"/><Relationship Id="rId5" Type="http://schemas.microsoft.com/office/2007/relationships/hdphoto" Target="../media/hdphoto177.wdp"/><Relationship Id="rId4" Type="http://schemas.openxmlformats.org/officeDocument/2006/relationships/image" Target="../media/image316.png"/><Relationship Id="rId9" Type="http://schemas.microsoft.com/office/2007/relationships/hdphoto" Target="../media/hdphoto179.wdp"/></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microsoft.com/office/2007/relationships/hdphoto" Target="../media/hdphoto180.wdp"/><Relationship Id="rId2" Type="http://schemas.openxmlformats.org/officeDocument/2006/relationships/image" Target="../media/image319.png"/><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microsoft.com/office/2007/relationships/hdphoto" Target="../media/hdphoto181.wdp"/><Relationship Id="rId2" Type="http://schemas.openxmlformats.org/officeDocument/2006/relationships/image" Target="../media/image320.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microsoft.com/office/2007/relationships/hdphoto" Target="../media/hdphoto182.wdp"/><Relationship Id="rId2" Type="http://schemas.openxmlformats.org/officeDocument/2006/relationships/image" Target="../media/image321.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microsoft.com/office/2007/relationships/hdphoto" Target="../media/hdphoto183.wdp"/><Relationship Id="rId2" Type="http://schemas.openxmlformats.org/officeDocument/2006/relationships/image" Target="../media/image324.png"/><Relationship Id="rId1" Type="http://schemas.openxmlformats.org/officeDocument/2006/relationships/slideLayout" Target="../slideLayouts/slideLayout13.xml"/><Relationship Id="rId5" Type="http://schemas.microsoft.com/office/2007/relationships/hdphoto" Target="../media/hdphoto184.wdp"/><Relationship Id="rId4" Type="http://schemas.openxmlformats.org/officeDocument/2006/relationships/image" Target="../media/image325.png"/></Relationships>
</file>

<file path=ppt/slides/_rels/slide178.xml.rels><?xml version="1.0" encoding="UTF-8" standalone="yes"?>
<Relationships xmlns="http://schemas.openxmlformats.org/package/2006/relationships"><Relationship Id="rId8" Type="http://schemas.openxmlformats.org/officeDocument/2006/relationships/image" Target="../media/image325.png"/><Relationship Id="rId3" Type="http://schemas.microsoft.com/office/2007/relationships/hdphoto" Target="../media/hdphoto185.wdp"/><Relationship Id="rId7" Type="http://schemas.microsoft.com/office/2007/relationships/hdphoto" Target="../media/hdphoto187.wdp"/><Relationship Id="rId2" Type="http://schemas.openxmlformats.org/officeDocument/2006/relationships/image" Target="../media/image326.png"/><Relationship Id="rId1" Type="http://schemas.openxmlformats.org/officeDocument/2006/relationships/slideLayout" Target="../slideLayouts/slideLayout13.xml"/><Relationship Id="rId6" Type="http://schemas.openxmlformats.org/officeDocument/2006/relationships/image" Target="../media/image328.png"/><Relationship Id="rId5" Type="http://schemas.microsoft.com/office/2007/relationships/hdphoto" Target="../media/hdphoto186.wdp"/><Relationship Id="rId4" Type="http://schemas.openxmlformats.org/officeDocument/2006/relationships/image" Target="../media/image327.png"/><Relationship Id="rId9" Type="http://schemas.microsoft.com/office/2007/relationships/hdphoto" Target="../media/hdphoto184.wdp"/></Relationships>
</file>

<file path=ppt/slides/_rels/slide179.xml.rels><?xml version="1.0" encoding="UTF-8" standalone="yes"?>
<Relationships xmlns="http://schemas.openxmlformats.org/package/2006/relationships"><Relationship Id="rId8" Type="http://schemas.openxmlformats.org/officeDocument/2006/relationships/image" Target="../media/image332.png"/><Relationship Id="rId13" Type="http://schemas.microsoft.com/office/2007/relationships/hdphoto" Target="../media/hdphoto193.wdp"/><Relationship Id="rId18" Type="http://schemas.openxmlformats.org/officeDocument/2006/relationships/image" Target="../media/image325.png"/><Relationship Id="rId3" Type="http://schemas.microsoft.com/office/2007/relationships/hdphoto" Target="../media/hdphoto188.wdp"/><Relationship Id="rId7" Type="http://schemas.microsoft.com/office/2007/relationships/hdphoto" Target="../media/hdphoto190.wdp"/><Relationship Id="rId12" Type="http://schemas.openxmlformats.org/officeDocument/2006/relationships/image" Target="../media/image334.png"/><Relationship Id="rId17" Type="http://schemas.microsoft.com/office/2007/relationships/hdphoto" Target="../media/hdphoto195.wdp"/><Relationship Id="rId2" Type="http://schemas.openxmlformats.org/officeDocument/2006/relationships/image" Target="../media/image329.png"/><Relationship Id="rId16" Type="http://schemas.openxmlformats.org/officeDocument/2006/relationships/image" Target="../media/image336.png"/><Relationship Id="rId1" Type="http://schemas.openxmlformats.org/officeDocument/2006/relationships/slideLayout" Target="../slideLayouts/slideLayout13.xml"/><Relationship Id="rId6" Type="http://schemas.openxmlformats.org/officeDocument/2006/relationships/image" Target="../media/image331.png"/><Relationship Id="rId11" Type="http://schemas.microsoft.com/office/2007/relationships/hdphoto" Target="../media/hdphoto192.wdp"/><Relationship Id="rId5" Type="http://schemas.microsoft.com/office/2007/relationships/hdphoto" Target="../media/hdphoto189.wdp"/><Relationship Id="rId15" Type="http://schemas.microsoft.com/office/2007/relationships/hdphoto" Target="../media/hdphoto194.wdp"/><Relationship Id="rId10" Type="http://schemas.openxmlformats.org/officeDocument/2006/relationships/image" Target="../media/image333.png"/><Relationship Id="rId19" Type="http://schemas.microsoft.com/office/2007/relationships/hdphoto" Target="../media/hdphoto184.wdp"/><Relationship Id="rId4" Type="http://schemas.openxmlformats.org/officeDocument/2006/relationships/image" Target="../media/image330.png"/><Relationship Id="rId9" Type="http://schemas.microsoft.com/office/2007/relationships/hdphoto" Target="../media/hdphoto191.wdp"/><Relationship Id="rId14" Type="http://schemas.openxmlformats.org/officeDocument/2006/relationships/image" Target="../media/image335.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2.png"/></Relationships>
</file>

<file path=ppt/slides/_rels/slide180.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338.tiff"/><Relationship Id="rId2" Type="http://schemas.openxmlformats.org/officeDocument/2006/relationships/image" Target="../media/image2210.png"/><Relationship Id="rId1" Type="http://schemas.openxmlformats.org/officeDocument/2006/relationships/slideLayout" Target="../slideLayouts/slideLayout13.xml"/><Relationship Id="rId4" Type="http://schemas.openxmlformats.org/officeDocument/2006/relationships/image" Target="../media/image339.tiff"/></Relationships>
</file>

<file path=ppt/slides/_rels/slide182.xml.rels><?xml version="1.0" encoding="UTF-8" standalone="yes"?>
<Relationships xmlns="http://schemas.openxmlformats.org/package/2006/relationships"><Relationship Id="rId3" Type="http://schemas.openxmlformats.org/officeDocument/2006/relationships/image" Target="../media/image340.tiff"/><Relationship Id="rId7" Type="http://schemas.openxmlformats.org/officeDocument/2006/relationships/image" Target="../media/image343.tiff"/><Relationship Id="rId2" Type="http://schemas.openxmlformats.org/officeDocument/2006/relationships/image" Target="../media/image244.png"/><Relationship Id="rId1" Type="http://schemas.openxmlformats.org/officeDocument/2006/relationships/slideLayout" Target="../slideLayouts/slideLayout13.xml"/><Relationship Id="rId6" Type="http://schemas.openxmlformats.org/officeDocument/2006/relationships/image" Target="../media/image342.tiff"/><Relationship Id="rId5" Type="http://schemas.openxmlformats.org/officeDocument/2006/relationships/image" Target="../media/image2710.png"/><Relationship Id="rId4" Type="http://schemas.openxmlformats.org/officeDocument/2006/relationships/image" Target="../media/image341.tiff"/></Relationships>
</file>

<file path=ppt/slides/_rels/slide183.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microsoft.com/office/2007/relationships/hdphoto" Target="../media/hdphoto196.wdp"/><Relationship Id="rId2" Type="http://schemas.openxmlformats.org/officeDocument/2006/relationships/image" Target="../media/image351.png"/><Relationship Id="rId1" Type="http://schemas.openxmlformats.org/officeDocument/2006/relationships/slideLayout" Target="../slideLayouts/slideLayout13.xml"/><Relationship Id="rId4" Type="http://schemas.openxmlformats.org/officeDocument/2006/relationships/image" Target="../media/image352.png"/></Relationships>
</file>

<file path=ppt/slides/_rels/slide196.xml.rels><?xml version="1.0" encoding="UTF-8" standalone="yes"?>
<Relationships xmlns="http://schemas.openxmlformats.org/package/2006/relationships"><Relationship Id="rId3" Type="http://schemas.microsoft.com/office/2007/relationships/hdphoto" Target="../media/hdphoto197.wdp"/><Relationship Id="rId2" Type="http://schemas.openxmlformats.org/officeDocument/2006/relationships/image" Target="../media/image353.png"/><Relationship Id="rId1" Type="http://schemas.openxmlformats.org/officeDocument/2006/relationships/slideLayout" Target="../slideLayouts/slideLayout13.xml"/><Relationship Id="rId6" Type="http://schemas.openxmlformats.org/officeDocument/2006/relationships/image" Target="../media/image3111.png"/><Relationship Id="rId5" Type="http://schemas.microsoft.com/office/2007/relationships/hdphoto" Target="../media/hdphoto198.wdp"/><Relationship Id="rId4" Type="http://schemas.openxmlformats.org/officeDocument/2006/relationships/image" Target="../media/image354.png"/></Relationships>
</file>

<file path=ppt/slides/_rels/slide197.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2" Type="http://schemas.openxmlformats.org/officeDocument/2006/relationships/image" Target="../media/image360.tiff"/><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5.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0.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62.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4.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64.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20.wdp"/><Relationship Id="rId7" Type="http://schemas.microsoft.com/office/2007/relationships/hdphoto" Target="../media/hdphoto22.wdp"/><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microsoft.com/office/2007/relationships/hdphoto" Target="../media/hdphoto21.wdp"/><Relationship Id="rId4" Type="http://schemas.openxmlformats.org/officeDocument/2006/relationships/image" Target="../media/image70.png"/><Relationship Id="rId9" Type="http://schemas.microsoft.com/office/2007/relationships/hdphoto" Target="../media/hdphoto23.wdp"/></Relationships>
</file>

<file path=ppt/slides/_rels/slide64.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6.png"/><Relationship Id="rId11" Type="http://schemas.microsoft.com/office/2007/relationships/hdphoto" Target="../media/hdphoto26.wdp"/><Relationship Id="rId5" Type="http://schemas.openxmlformats.org/officeDocument/2006/relationships/image" Target="../media/image75.png"/><Relationship Id="rId10" Type="http://schemas.openxmlformats.org/officeDocument/2006/relationships/image" Target="../media/image79.png"/><Relationship Id="rId4" Type="http://schemas.microsoft.com/office/2007/relationships/hdphoto" Target="../media/hdphoto24.wdp"/><Relationship Id="rId9" Type="http://schemas.openxmlformats.org/officeDocument/2006/relationships/image" Target="../media/image78.png"/></Relationships>
</file>

<file path=ppt/slides/_rels/slide65.xml.rels><?xml version="1.0" encoding="UTF-8" standalone="yes"?>
<Relationships xmlns="http://schemas.openxmlformats.org/package/2006/relationships"><Relationship Id="rId8" Type="http://schemas.microsoft.com/office/2007/relationships/hdphoto" Target="../media/hdphoto29.wdp"/><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82.png"/><Relationship Id="rId10" Type="http://schemas.microsoft.com/office/2007/relationships/hdphoto" Target="../media/hdphoto30.wdp"/><Relationship Id="rId4" Type="http://schemas.microsoft.com/office/2007/relationships/hdphoto" Target="../media/hdphoto27.wdp"/><Relationship Id="rId9"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8" Type="http://schemas.openxmlformats.org/officeDocument/2006/relationships/image" Target="../media/image94.png"/><Relationship Id="rId13" Type="http://schemas.microsoft.com/office/2007/relationships/hdphoto" Target="../media/hdphoto36.wdp"/><Relationship Id="rId3" Type="http://schemas.microsoft.com/office/2007/relationships/hdphoto" Target="../media/hdphoto31.wdp"/><Relationship Id="rId7" Type="http://schemas.microsoft.com/office/2007/relationships/hdphoto" Target="../media/hdphoto33.wdp"/><Relationship Id="rId12"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3.png"/><Relationship Id="rId11" Type="http://schemas.microsoft.com/office/2007/relationships/hdphoto" Target="../media/hdphoto35.wdp"/><Relationship Id="rId5" Type="http://schemas.microsoft.com/office/2007/relationships/hdphoto" Target="../media/hdphoto32.wdp"/><Relationship Id="rId10" Type="http://schemas.openxmlformats.org/officeDocument/2006/relationships/image" Target="../media/image95.png"/><Relationship Id="rId4" Type="http://schemas.openxmlformats.org/officeDocument/2006/relationships/image" Target="../media/image92.png"/><Relationship Id="rId9" Type="http://schemas.microsoft.com/office/2007/relationships/hdphoto" Target="../media/hdphoto34.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hdphoto" Target="../media/hdphoto37.wdp"/><Relationship Id="rId7" Type="http://schemas.microsoft.com/office/2007/relationships/hdphoto" Target="../media/hdphoto39.wdp"/><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99.png"/><Relationship Id="rId11" Type="http://schemas.microsoft.com/office/2007/relationships/hdphoto" Target="../media/hdphoto41.wdp"/><Relationship Id="rId5" Type="http://schemas.microsoft.com/office/2007/relationships/hdphoto" Target="../media/hdphoto38.wdp"/><Relationship Id="rId10" Type="http://schemas.openxmlformats.org/officeDocument/2006/relationships/image" Target="../media/image101.png"/><Relationship Id="rId4" Type="http://schemas.openxmlformats.org/officeDocument/2006/relationships/image" Target="../media/image98.png"/><Relationship Id="rId9" Type="http://schemas.microsoft.com/office/2007/relationships/hdphoto" Target="../media/hdphoto40.wdp"/></Relationships>
</file>

<file path=ppt/slides/_rels/slide71.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hdphoto" Target="../media/hdphoto42.wdp"/><Relationship Id="rId7" Type="http://schemas.microsoft.com/office/2007/relationships/hdphoto" Target="../media/hdphoto44.wdp"/><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4.png"/><Relationship Id="rId11" Type="http://schemas.microsoft.com/office/2007/relationships/hdphoto" Target="../media/hdphoto46.wdp"/><Relationship Id="rId5" Type="http://schemas.microsoft.com/office/2007/relationships/hdphoto" Target="../media/hdphoto43.wdp"/><Relationship Id="rId10" Type="http://schemas.openxmlformats.org/officeDocument/2006/relationships/image" Target="../media/image106.png"/><Relationship Id="rId4" Type="http://schemas.openxmlformats.org/officeDocument/2006/relationships/image" Target="../media/image103.png"/><Relationship Id="rId9" Type="http://schemas.microsoft.com/office/2007/relationships/hdphoto" Target="../media/hdphoto45.wdp"/></Relationships>
</file>

<file path=ppt/slides/_rels/slide72.xml.rels><?xml version="1.0" encoding="UTF-8" standalone="yes"?>
<Relationships xmlns="http://schemas.openxmlformats.org/package/2006/relationships"><Relationship Id="rId8" Type="http://schemas.openxmlformats.org/officeDocument/2006/relationships/image" Target="../media/image110.png"/><Relationship Id="rId13" Type="http://schemas.microsoft.com/office/2007/relationships/hdphoto" Target="../media/hdphoto52.wdp"/><Relationship Id="rId3" Type="http://schemas.microsoft.com/office/2007/relationships/hdphoto" Target="../media/hdphoto47.wdp"/><Relationship Id="rId7" Type="http://schemas.microsoft.com/office/2007/relationships/hdphoto" Target="../media/hdphoto49.wdp"/><Relationship Id="rId12"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09.png"/><Relationship Id="rId11" Type="http://schemas.microsoft.com/office/2007/relationships/hdphoto" Target="../media/hdphoto51.wdp"/><Relationship Id="rId5" Type="http://schemas.microsoft.com/office/2007/relationships/hdphoto" Target="../media/hdphoto48.wdp"/><Relationship Id="rId10" Type="http://schemas.openxmlformats.org/officeDocument/2006/relationships/image" Target="../media/image111.png"/><Relationship Id="rId4" Type="http://schemas.openxmlformats.org/officeDocument/2006/relationships/image" Target="../media/image108.png"/><Relationship Id="rId9" Type="http://schemas.microsoft.com/office/2007/relationships/hdphoto" Target="../media/hdphoto50.wdp"/></Relationships>
</file>

<file path=ppt/slides/_rels/slide73.xml.rels><?xml version="1.0" encoding="UTF-8" standalone="yes"?>
<Relationships xmlns="http://schemas.openxmlformats.org/package/2006/relationships"><Relationship Id="rId8" Type="http://schemas.openxmlformats.org/officeDocument/2006/relationships/image" Target="../media/image116.png"/><Relationship Id="rId13" Type="http://schemas.microsoft.com/office/2007/relationships/hdphoto" Target="../media/hdphoto58.wdp"/><Relationship Id="rId3" Type="http://schemas.microsoft.com/office/2007/relationships/hdphoto" Target="../media/hdphoto53.wdp"/><Relationship Id="rId7" Type="http://schemas.microsoft.com/office/2007/relationships/hdphoto" Target="../media/hdphoto55.wdp"/><Relationship Id="rId12"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5.png"/><Relationship Id="rId11" Type="http://schemas.microsoft.com/office/2007/relationships/hdphoto" Target="../media/hdphoto57.wdp"/><Relationship Id="rId5" Type="http://schemas.microsoft.com/office/2007/relationships/hdphoto" Target="../media/hdphoto54.wdp"/><Relationship Id="rId10" Type="http://schemas.openxmlformats.org/officeDocument/2006/relationships/image" Target="../media/image117.png"/><Relationship Id="rId4" Type="http://schemas.openxmlformats.org/officeDocument/2006/relationships/image" Target="../media/image114.png"/><Relationship Id="rId9" Type="http://schemas.microsoft.com/office/2007/relationships/hdphoto" Target="../media/hdphoto56.wdp"/></Relationships>
</file>

<file path=ppt/slides/_rels/slide74.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hdphoto" Target="../media/hdphoto64.wdp"/><Relationship Id="rId3" Type="http://schemas.microsoft.com/office/2007/relationships/hdphoto" Target="../media/hdphoto59.wdp"/><Relationship Id="rId7" Type="http://schemas.microsoft.com/office/2007/relationships/hdphoto" Target="../media/hdphoto61.wdp"/><Relationship Id="rId12"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1.png"/><Relationship Id="rId11" Type="http://schemas.microsoft.com/office/2007/relationships/hdphoto" Target="../media/hdphoto63.wdp"/><Relationship Id="rId5" Type="http://schemas.microsoft.com/office/2007/relationships/hdphoto" Target="../media/hdphoto60.wdp"/><Relationship Id="rId10" Type="http://schemas.openxmlformats.org/officeDocument/2006/relationships/image" Target="../media/image123.png"/><Relationship Id="rId4" Type="http://schemas.openxmlformats.org/officeDocument/2006/relationships/image" Target="../media/image120.png"/><Relationship Id="rId9" Type="http://schemas.microsoft.com/office/2007/relationships/hdphoto" Target="../media/hdphoto62.wdp"/></Relationships>
</file>

<file path=ppt/slides/_rels/slide75.xml.rels><?xml version="1.0" encoding="UTF-8" standalone="yes"?>
<Relationships xmlns="http://schemas.openxmlformats.org/package/2006/relationships"><Relationship Id="rId8" Type="http://schemas.openxmlformats.org/officeDocument/2006/relationships/image" Target="../media/image128.png"/><Relationship Id="rId3" Type="http://schemas.microsoft.com/office/2007/relationships/hdphoto" Target="../media/hdphoto65.wdp"/><Relationship Id="rId7" Type="http://schemas.microsoft.com/office/2007/relationships/hdphoto" Target="../media/hdphoto67.wdp"/><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7.png"/><Relationship Id="rId5" Type="http://schemas.microsoft.com/office/2007/relationships/hdphoto" Target="../media/hdphoto66.wdp"/><Relationship Id="rId4" Type="http://schemas.openxmlformats.org/officeDocument/2006/relationships/image" Target="../media/image126.png"/><Relationship Id="rId9" Type="http://schemas.microsoft.com/office/2007/relationships/hdphoto" Target="../media/hdphoto68.wdp"/></Relationships>
</file>

<file path=ppt/slides/_rels/slide76.xml.rels><?xml version="1.0" encoding="UTF-8" standalone="yes"?>
<Relationships xmlns="http://schemas.openxmlformats.org/package/2006/relationships"><Relationship Id="rId8" Type="http://schemas.openxmlformats.org/officeDocument/2006/relationships/image" Target="../media/image132.png"/><Relationship Id="rId13" Type="http://schemas.microsoft.com/office/2007/relationships/hdphoto" Target="../media/hdphoto74.wdp"/><Relationship Id="rId3" Type="http://schemas.microsoft.com/office/2007/relationships/hdphoto" Target="../media/hdphoto69.wdp"/><Relationship Id="rId7" Type="http://schemas.microsoft.com/office/2007/relationships/hdphoto" Target="../media/hdphoto71.wdp"/><Relationship Id="rId12"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1.png"/><Relationship Id="rId11" Type="http://schemas.microsoft.com/office/2007/relationships/hdphoto" Target="../media/hdphoto73.wdp"/><Relationship Id="rId5" Type="http://schemas.microsoft.com/office/2007/relationships/hdphoto" Target="../media/hdphoto70.wdp"/><Relationship Id="rId10" Type="http://schemas.openxmlformats.org/officeDocument/2006/relationships/image" Target="../media/image133.png"/><Relationship Id="rId4" Type="http://schemas.openxmlformats.org/officeDocument/2006/relationships/image" Target="../media/image130.png"/><Relationship Id="rId9" Type="http://schemas.microsoft.com/office/2007/relationships/hdphoto" Target="../media/hdphoto72.wdp"/></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hdphoto" Target="../media/hdphoto76.wdp"/><Relationship Id="rId3" Type="http://schemas.microsoft.com/office/2007/relationships/hdphoto" Target="../media/hdphoto75.wdp"/><Relationship Id="rId7"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microsoft.com/office/2007/relationships/hdphoto" Target="../media/hdphoto77.wdp"/><Relationship Id="rId7" Type="http://schemas.microsoft.com/office/2007/relationships/hdphoto" Target="../media/hdphoto79.wdp"/><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2.png"/><Relationship Id="rId5" Type="http://schemas.microsoft.com/office/2007/relationships/hdphoto" Target="../media/hdphoto78.wdp"/><Relationship Id="rId4" Type="http://schemas.openxmlformats.org/officeDocument/2006/relationships/image" Target="../media/image141.png"/></Relationships>
</file>

<file path=ppt/slides/_rels/slide82.xml.rels><?xml version="1.0" encoding="UTF-8" standalone="yes"?>
<Relationships xmlns="http://schemas.openxmlformats.org/package/2006/relationships"><Relationship Id="rId8" Type="http://schemas.openxmlformats.org/officeDocument/2006/relationships/image" Target="../media/image146.png"/><Relationship Id="rId3" Type="http://schemas.microsoft.com/office/2007/relationships/hdphoto" Target="../media/hdphoto80.wdp"/><Relationship Id="rId7" Type="http://schemas.microsoft.com/office/2007/relationships/hdphoto" Target="../media/hdphoto82.wdp"/><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5.png"/><Relationship Id="rId5" Type="http://schemas.microsoft.com/office/2007/relationships/hdphoto" Target="../media/hdphoto81.wdp"/><Relationship Id="rId4" Type="http://schemas.openxmlformats.org/officeDocument/2006/relationships/image" Target="../media/image144.png"/><Relationship Id="rId9" Type="http://schemas.microsoft.com/office/2007/relationships/hdphoto" Target="../media/hdphoto83.wdp"/></Relationships>
</file>

<file path=ppt/slides/_rels/slide83.xml.rels><?xml version="1.0" encoding="UTF-8" standalone="yes"?>
<Relationships xmlns="http://schemas.openxmlformats.org/package/2006/relationships"><Relationship Id="rId3" Type="http://schemas.microsoft.com/office/2007/relationships/hdphoto" Target="../media/hdphoto84.wdp"/><Relationship Id="rId2" Type="http://schemas.openxmlformats.org/officeDocument/2006/relationships/image" Target="../media/image147.png"/><Relationship Id="rId1" Type="http://schemas.openxmlformats.org/officeDocument/2006/relationships/slideLayout" Target="../slideLayouts/slideLayout2.xml"/><Relationship Id="rId5" Type="http://schemas.microsoft.com/office/2007/relationships/hdphoto" Target="../media/hdphoto85.wdp"/><Relationship Id="rId4" Type="http://schemas.openxmlformats.org/officeDocument/2006/relationships/image" Target="../media/image148.png"/></Relationships>
</file>

<file path=ppt/slides/_rels/slide84.xml.rels><?xml version="1.0" encoding="UTF-8" standalone="yes"?>
<Relationships xmlns="http://schemas.openxmlformats.org/package/2006/relationships"><Relationship Id="rId3" Type="http://schemas.microsoft.com/office/2007/relationships/hdphoto" Target="../media/hdphoto86.wdp"/><Relationship Id="rId2" Type="http://schemas.openxmlformats.org/officeDocument/2006/relationships/image" Target="../media/image149.png"/><Relationship Id="rId1" Type="http://schemas.openxmlformats.org/officeDocument/2006/relationships/slideLayout" Target="../slideLayouts/slideLayout2.xml"/><Relationship Id="rId5" Type="http://schemas.microsoft.com/office/2007/relationships/hdphoto" Target="../media/hdphoto87.wdp"/><Relationship Id="rId4" Type="http://schemas.openxmlformats.org/officeDocument/2006/relationships/image" Target="../media/image150.png"/></Relationships>
</file>

<file path=ppt/slides/_rels/slide85.xml.rels><?xml version="1.0" encoding="UTF-8" standalone="yes"?>
<Relationships xmlns="http://schemas.openxmlformats.org/package/2006/relationships"><Relationship Id="rId3" Type="http://schemas.microsoft.com/office/2007/relationships/hdphoto" Target="../media/hdphoto88.wdp"/><Relationship Id="rId7" Type="http://schemas.microsoft.com/office/2007/relationships/hdphoto" Target="../media/hdphoto90.wdp"/><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3.png"/><Relationship Id="rId5" Type="http://schemas.microsoft.com/office/2007/relationships/hdphoto" Target="../media/hdphoto89.wdp"/><Relationship Id="rId4" Type="http://schemas.openxmlformats.org/officeDocument/2006/relationships/image" Target="../media/image152.png"/></Relationships>
</file>

<file path=ppt/slides/_rels/slide86.xml.rels><?xml version="1.0" encoding="UTF-8" standalone="yes"?>
<Relationships xmlns="http://schemas.openxmlformats.org/package/2006/relationships"><Relationship Id="rId3" Type="http://schemas.microsoft.com/office/2007/relationships/hdphoto" Target="../media/hdphoto91.wdp"/><Relationship Id="rId2" Type="http://schemas.openxmlformats.org/officeDocument/2006/relationships/image" Target="../media/image154.png"/><Relationship Id="rId1" Type="http://schemas.openxmlformats.org/officeDocument/2006/relationships/slideLayout" Target="../slideLayouts/slideLayout2.xml"/><Relationship Id="rId5" Type="http://schemas.microsoft.com/office/2007/relationships/hdphoto" Target="../media/hdphoto92.wdp"/><Relationship Id="rId4" Type="http://schemas.openxmlformats.org/officeDocument/2006/relationships/image" Target="../media/image155.png"/></Relationships>
</file>

<file path=ppt/slides/_rels/slide87.xml.rels><?xml version="1.0" encoding="UTF-8" standalone="yes"?>
<Relationships xmlns="http://schemas.openxmlformats.org/package/2006/relationships"><Relationship Id="rId8" Type="http://schemas.openxmlformats.org/officeDocument/2006/relationships/image" Target="../media/image159.png"/><Relationship Id="rId3" Type="http://schemas.microsoft.com/office/2007/relationships/hdphoto" Target="../media/hdphoto93.wdp"/><Relationship Id="rId7" Type="http://schemas.microsoft.com/office/2007/relationships/hdphoto" Target="../media/hdphoto95.wdp"/><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58.png"/><Relationship Id="rId5" Type="http://schemas.microsoft.com/office/2007/relationships/hdphoto" Target="../media/hdphoto94.wdp"/><Relationship Id="rId4" Type="http://schemas.openxmlformats.org/officeDocument/2006/relationships/image" Target="../media/image157.png"/><Relationship Id="rId9" Type="http://schemas.microsoft.com/office/2007/relationships/hdphoto" Target="../media/hdphoto96.wdp"/></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8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70.png"/><Relationship Id="rId13" Type="http://schemas.microsoft.com/office/2007/relationships/hdphoto" Target="../media/hdphoto102.wdp"/><Relationship Id="rId3" Type="http://schemas.microsoft.com/office/2007/relationships/hdphoto" Target="../media/hdphoto97.wdp"/><Relationship Id="rId7" Type="http://schemas.microsoft.com/office/2007/relationships/hdphoto" Target="../media/hdphoto99.wdp"/><Relationship Id="rId12" Type="http://schemas.openxmlformats.org/officeDocument/2006/relationships/image" Target="../media/image172.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69.png"/><Relationship Id="rId11" Type="http://schemas.microsoft.com/office/2007/relationships/hdphoto" Target="../media/hdphoto101.wdp"/><Relationship Id="rId5" Type="http://schemas.microsoft.com/office/2007/relationships/hdphoto" Target="../media/hdphoto98.wdp"/><Relationship Id="rId15" Type="http://schemas.microsoft.com/office/2007/relationships/hdphoto" Target="../media/hdphoto103.wdp"/><Relationship Id="rId10" Type="http://schemas.openxmlformats.org/officeDocument/2006/relationships/image" Target="../media/image171.png"/><Relationship Id="rId4" Type="http://schemas.openxmlformats.org/officeDocument/2006/relationships/image" Target="../media/image168.png"/><Relationship Id="rId9" Type="http://schemas.microsoft.com/office/2007/relationships/hdphoto" Target="../media/hdphoto100.wdp"/><Relationship Id="rId14" Type="http://schemas.openxmlformats.org/officeDocument/2006/relationships/image" Target="../media/image17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mailto:dr.alifarman@aiub.edu"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9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99.xml.rels><?xml version="1.0" encoding="UTF-8" standalone="yes"?>
<Relationships xmlns="http://schemas.openxmlformats.org/package/2006/relationships"><Relationship Id="rId3" Type="http://schemas.microsoft.com/office/2007/relationships/hdphoto" Target="../media/hdphoto104.wdp"/><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1957568" y="1521154"/>
            <a:ext cx="5228860" cy="878351"/>
          </a:xfrm>
          <a:prstGeom prst="rect">
            <a:avLst/>
          </a:prstGeom>
        </p:spPr>
        <p:txBody>
          <a:bodyPr vert="horz" lIns="68580" tIns="34290" rIns="68580" bIns="3429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5400" b="1" dirty="0">
                <a:solidFill>
                  <a:srgbClr val="FF0000"/>
                </a:solidFill>
                <a:latin typeface="Times New Roman" panose="02020603050405020304" pitchFamily="18" charset="0"/>
                <a:cs typeface="Times New Roman" panose="02020603050405020304" pitchFamily="18" charset="0"/>
              </a:rPr>
              <a:t>Electronic Devices</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2266A11-CEEA-644D-BA23-EDB19E3545B4}"/>
              </a:ext>
            </a:extLst>
          </p:cNvPr>
          <p:cNvSpPr txBox="1"/>
          <p:nvPr/>
        </p:nvSpPr>
        <p:spPr>
          <a:xfrm>
            <a:off x="2445455" y="4221088"/>
            <a:ext cx="4253088" cy="646331"/>
          </a:xfrm>
          <a:prstGeom prst="rect">
            <a:avLst/>
          </a:prstGeom>
          <a:noFill/>
        </p:spPr>
        <p:txBody>
          <a:bodyPr wrap="none" rtlCol="0">
            <a:spAutoFit/>
          </a:bodyPr>
          <a:lstStyle/>
          <a:p>
            <a:pPr algn="ctr"/>
            <a:r>
              <a:rPr lang="en-US"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dr.alifarman@aiub.edu</a:t>
            </a: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2497103" y="5313601"/>
            <a:ext cx="4149793" cy="696988"/>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350"/>
              </a:spcBef>
            </a:pPr>
            <a:r>
              <a:rPr kumimoji="0" lang="en-US" altLang="en-US" sz="1100" u="sng" dirty="0">
                <a:solidFill>
                  <a:schemeClr val="accent1">
                    <a:lumMod val="75000"/>
                  </a:schemeClr>
                </a:solidFill>
                <a:latin typeface="TimesNewRomanPS"/>
              </a:rPr>
              <a:t>Reference book</a:t>
            </a:r>
            <a:r>
              <a:rPr kumimoji="0" lang="en-US" altLang="en-US" sz="1100" dirty="0">
                <a:solidFill>
                  <a:schemeClr val="accent1">
                    <a:lumMod val="75000"/>
                  </a:schemeClr>
                </a:solidFill>
                <a:latin typeface="TimesNewRomanPS"/>
              </a:rPr>
              <a:t>:</a:t>
            </a:r>
            <a:endParaRPr lang="en-US" sz="1100"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350"/>
              </a:spcBef>
            </a:pPr>
            <a:r>
              <a:rPr kumimoji="0" lang="en-US" altLang="en-US" sz="1400" b="1" dirty="0">
                <a:solidFill>
                  <a:schemeClr val="accent1">
                    <a:lumMod val="75000"/>
                  </a:schemeClr>
                </a:solidFill>
                <a:latin typeface="TimesNewRomanPS"/>
              </a:rPr>
              <a:t>Electronic Devices and Circuit Theory (Chapter-1)</a:t>
            </a:r>
            <a:r>
              <a:rPr kumimoji="0" lang="en-US" altLang="en-US" sz="1400" dirty="0">
                <a:solidFill>
                  <a:schemeClr val="accent1">
                    <a:lumMod val="75000"/>
                  </a:schemeClr>
                </a:solidFill>
                <a:latin typeface="TimesNewRomanPS"/>
              </a:rPr>
              <a:t> </a:t>
            </a:r>
          </a:p>
          <a:p>
            <a:pPr algn="ctr">
              <a:lnSpc>
                <a:spcPct val="100000"/>
              </a:lnSpc>
              <a:spcBef>
                <a:spcPts val="350"/>
              </a:spcBef>
            </a:pPr>
            <a:r>
              <a:rPr lang="en-US" sz="1100" dirty="0">
                <a:solidFill>
                  <a:schemeClr val="accent1">
                    <a:lumMod val="75000"/>
                  </a:schemeClr>
                </a:solidFill>
                <a:latin typeface="TimesNewRomanPS"/>
              </a:rPr>
              <a:t>Robert L. </a:t>
            </a:r>
            <a:r>
              <a:rPr lang="en-US" sz="1100" dirty="0" err="1">
                <a:solidFill>
                  <a:schemeClr val="accent1">
                    <a:lumMod val="75000"/>
                  </a:schemeClr>
                </a:solidFill>
                <a:latin typeface="TimesNewRomanPS"/>
              </a:rPr>
              <a:t>Boylestad</a:t>
            </a:r>
            <a:r>
              <a:rPr lang="en-US" sz="1100" dirty="0">
                <a:solidFill>
                  <a:schemeClr val="accent1">
                    <a:lumMod val="75000"/>
                  </a:schemeClr>
                </a:solidFill>
                <a:latin typeface="TimesNewRomanPS"/>
              </a:rPr>
              <a:t> and L. </a:t>
            </a:r>
            <a:r>
              <a:rPr lang="en-US" sz="1100" dirty="0" err="1">
                <a:solidFill>
                  <a:schemeClr val="accent1">
                    <a:lumMod val="75000"/>
                  </a:schemeClr>
                </a:solidFill>
                <a:latin typeface="TimesNewRomanPS"/>
              </a:rPr>
              <a:t>Nashelsky</a:t>
            </a:r>
            <a:r>
              <a:rPr lang="en-US" sz="1100" dirty="0">
                <a:solidFill>
                  <a:schemeClr val="accent1">
                    <a:lumMod val="75000"/>
                  </a:schemeClr>
                </a:solidFill>
                <a:latin typeface="TimesNewRomanPS"/>
              </a:rPr>
              <a:t> , (11</a:t>
            </a:r>
            <a:r>
              <a:rPr lang="en-US" sz="1100" baseline="30000" dirty="0">
                <a:solidFill>
                  <a:schemeClr val="accent1">
                    <a:lumMod val="75000"/>
                  </a:schemeClr>
                </a:solidFill>
                <a:latin typeface="TimesNewRomanPS"/>
              </a:rPr>
              <a:t>th</a:t>
            </a:r>
            <a:r>
              <a:rPr lang="en-US" sz="1100" dirty="0">
                <a:solidFill>
                  <a:schemeClr val="accent1">
                    <a:lumMod val="75000"/>
                  </a:schemeClr>
                </a:solidFill>
                <a:latin typeface="TimesNewRomanPS"/>
              </a:rPr>
              <a:t> Edition)</a:t>
            </a:r>
            <a:endParaRPr lang="en-US" sz="1100"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264972" y="2838681"/>
            <a:ext cx="2614052" cy="878351"/>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400" b="1" dirty="0">
                <a:solidFill>
                  <a:srgbClr val="0000FF"/>
                </a:solidFill>
                <a:latin typeface="Times New Roman" panose="02020603050405020304" pitchFamily="18" charset="0"/>
                <a:cs typeface="Times New Roman" panose="02020603050405020304" pitchFamily="18" charset="0"/>
              </a:rPr>
              <a:t>Mid Term</a:t>
            </a:r>
            <a:br>
              <a:rPr lang="en-US" sz="2400" b="1" dirty="0">
                <a:solidFill>
                  <a:srgbClr val="0000FF"/>
                </a:solidFill>
                <a:latin typeface="Times New Roman" panose="02020603050405020304" pitchFamily="18" charset="0"/>
                <a:cs typeface="Times New Roman" panose="02020603050405020304" pitchFamily="18" charset="0"/>
              </a:rPr>
            </a:br>
            <a:r>
              <a:rPr lang="en-US" sz="2400" b="1" dirty="0">
                <a:solidFill>
                  <a:srgbClr val="0000FF"/>
                </a:solidFill>
                <a:latin typeface="Times New Roman" panose="02020603050405020304" pitchFamily="18" charset="0"/>
                <a:cs typeface="Times New Roman" panose="02020603050405020304" pitchFamily="18" charset="0"/>
              </a:rPr>
              <a:t>Lecture - 01</a:t>
            </a:r>
          </a:p>
        </p:txBody>
      </p:sp>
    </p:spTree>
  </p:cSld>
  <p:clrMapOvr>
    <a:masterClrMapping/>
  </p:clrMapOvr>
  <p:transition spd="med">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097447"/>
            <a:ext cx="8496944" cy="4084911"/>
          </a:xfrm>
        </p:spPr>
        <p:txBody>
          <a:bodyPr>
            <a:noAutofit/>
          </a:bodyPr>
          <a:lstStyle/>
          <a:p>
            <a:pPr marL="0" indent="0" algn="ctr">
              <a:buNone/>
            </a:pPr>
            <a:r>
              <a:rPr lang="en-US" sz="2800" b="1" i="1" u="sng" dirty="0">
                <a:solidFill>
                  <a:srgbClr val="0000FF"/>
                </a:solidFill>
                <a:latin typeface="Cambria" panose="02040503050406030204" pitchFamily="18" charset="0"/>
                <a:ea typeface="Cambria" panose="02040503050406030204" pitchFamily="18" charset="0"/>
              </a:rPr>
              <a:t>Silicon:</a:t>
            </a:r>
          </a:p>
          <a:p>
            <a:pPr algn="just"/>
            <a:r>
              <a:rPr lang="en-US" sz="2000" b="1" dirty="0">
                <a:latin typeface="Cambria" panose="02040503050406030204" pitchFamily="18" charset="0"/>
                <a:ea typeface="Cambria" panose="02040503050406030204" pitchFamily="18" charset="0"/>
              </a:rPr>
              <a:t>At the time, scientists were aware that another material, </a:t>
            </a:r>
            <a:r>
              <a:rPr lang="en-US" sz="2000" b="1" i="1" u="sng" dirty="0">
                <a:solidFill>
                  <a:srgbClr val="FF0000"/>
                </a:solidFill>
                <a:latin typeface="Cambria" panose="02040503050406030204" pitchFamily="18" charset="0"/>
                <a:ea typeface="Cambria" panose="02040503050406030204" pitchFamily="18" charset="0"/>
              </a:rPr>
              <a:t>silicon, had improved temperature sensitivities</a:t>
            </a:r>
            <a:r>
              <a:rPr lang="en-US" sz="2000" b="1" dirty="0">
                <a:latin typeface="Cambria" panose="02040503050406030204" pitchFamily="18" charset="0"/>
                <a:ea typeface="Cambria" panose="02040503050406030204" pitchFamily="18" charset="0"/>
              </a:rPr>
              <a:t>, but the refining process for manufacturing silicon of very high levels of purity was still in the development stages. In 1954 the first silicon transistor was introduced, and silicon quickly became the semiconductor material of choice due to,</a:t>
            </a: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Silicon is </a:t>
            </a:r>
            <a:r>
              <a:rPr lang="en-US" sz="2000" b="1" i="1" u="sng" dirty="0">
                <a:solidFill>
                  <a:srgbClr val="FF0000"/>
                </a:solidFill>
                <a:latin typeface="Cambria" panose="02040503050406030204" pitchFamily="18" charset="0"/>
                <a:ea typeface="Cambria" panose="02040503050406030204" pitchFamily="18" charset="0"/>
              </a:rPr>
              <a:t>Less temperature sensitive</a:t>
            </a:r>
            <a:r>
              <a:rPr lang="en-US" sz="2000" b="1" dirty="0">
                <a:latin typeface="Cambria" panose="02040503050406030204" pitchFamily="18" charset="0"/>
                <a:ea typeface="Cambria" panose="02040503050406030204" pitchFamily="18" charset="0"/>
              </a:rPr>
              <a:t> </a:t>
            </a:r>
          </a:p>
          <a:p>
            <a:pPr algn="just"/>
            <a:r>
              <a:rPr lang="en-US" sz="2000" b="1" dirty="0">
                <a:latin typeface="Cambria" panose="02040503050406030204" pitchFamily="18" charset="0"/>
                <a:ea typeface="Cambria" panose="02040503050406030204" pitchFamily="18" charset="0"/>
              </a:rPr>
              <a:t>one of the most </a:t>
            </a:r>
            <a:r>
              <a:rPr lang="en-US" sz="2000" b="1" i="1" u="sng" dirty="0">
                <a:solidFill>
                  <a:srgbClr val="FF0000"/>
                </a:solidFill>
                <a:latin typeface="Cambria" panose="02040503050406030204" pitchFamily="18" charset="0"/>
                <a:ea typeface="Cambria" panose="02040503050406030204" pitchFamily="18" charset="0"/>
              </a:rPr>
              <a:t>abundant materials on earth</a:t>
            </a:r>
            <a:r>
              <a:rPr lang="en-US" sz="2000" b="1" dirty="0">
                <a:latin typeface="Cambria" panose="02040503050406030204" pitchFamily="18" charset="0"/>
                <a:ea typeface="Cambria" panose="02040503050406030204" pitchFamily="18" charset="0"/>
              </a:rPr>
              <a:t>, removing any concerns about availability.</a:t>
            </a:r>
          </a:p>
        </p:txBody>
      </p:sp>
      <p:sp>
        <p:nvSpPr>
          <p:cNvPr id="6" name="Text Box 4"/>
          <p:cNvSpPr txBox="1">
            <a:spLocks noChangeArrowheads="1"/>
          </p:cNvSpPr>
          <p:nvPr/>
        </p:nvSpPr>
        <p:spPr bwMode="auto">
          <a:xfrm>
            <a:off x="179512" y="26126"/>
            <a:ext cx="878497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Semiconductor Materials: </a:t>
            </a:r>
            <a:r>
              <a:rPr lang="en-US" sz="3200" b="1" dirty="0">
                <a:solidFill>
                  <a:srgbClr val="0000FF"/>
                </a:solidFill>
                <a:latin typeface="Cambria" panose="02040503050406030204" pitchFamily="18" charset="0"/>
                <a:ea typeface="Cambria" panose="02040503050406030204" pitchFamily="18" charset="0"/>
                <a:cs typeface="Times New Roman" pitchFamily="18" charset="0"/>
              </a:rPr>
              <a:t>Ge, SI &amp; GaAs Contd.</a:t>
            </a:r>
          </a:p>
        </p:txBody>
      </p:sp>
    </p:spTree>
    <p:extLst>
      <p:ext uri="{BB962C8B-B14F-4D97-AF65-F5344CB8AC3E}">
        <p14:creationId xmlns:p14="http://schemas.microsoft.com/office/powerpoint/2010/main" val="246347239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B778E3-34F6-5C4C-BCDC-884BE6E957FF}"/>
              </a:ext>
            </a:extLst>
          </p:cNvPr>
          <p:cNvSpPr/>
          <p:nvPr/>
        </p:nvSpPr>
        <p:spPr>
          <a:xfrm>
            <a:off x="546675" y="179858"/>
            <a:ext cx="5960734" cy="461665"/>
          </a:xfrm>
          <a:prstGeom prst="rect">
            <a:avLst/>
          </a:prstGeom>
        </p:spPr>
        <p:txBody>
          <a:bodyPr wrap="none">
            <a:spAutoFit/>
          </a:bodyPr>
          <a:lstStyle/>
          <a:p>
            <a:r>
              <a:rPr lang="en-US" sz="2400" dirty="0">
                <a:latin typeface="Times" pitchFamily="2" charset="0"/>
              </a:rPr>
              <a:t>For </a:t>
            </a:r>
            <a:r>
              <a:rPr lang="en-US" sz="2400" b="1" i="1" dirty="0">
                <a:solidFill>
                  <a:srgbClr val="FF0000"/>
                </a:solidFill>
                <a:latin typeface="Times" pitchFamily="2" charset="0"/>
              </a:rPr>
              <a:t>v</a:t>
            </a:r>
            <a:r>
              <a:rPr lang="en-US" b="1" i="1" baseline="-25000" dirty="0">
                <a:solidFill>
                  <a:srgbClr val="FF0000"/>
                </a:solidFill>
                <a:latin typeface="Times" pitchFamily="2" charset="0"/>
              </a:rPr>
              <a:t>i</a:t>
            </a:r>
            <a:r>
              <a:rPr lang="en-US" b="1" i="1" dirty="0">
                <a:solidFill>
                  <a:srgbClr val="FF0000"/>
                </a:solidFill>
                <a:latin typeface="Times" pitchFamily="2" charset="0"/>
              </a:rPr>
              <a:t> </a:t>
            </a:r>
            <a:r>
              <a:rPr lang="en-US" sz="2400" b="1" dirty="0">
                <a:solidFill>
                  <a:srgbClr val="FF0000"/>
                </a:solidFill>
                <a:latin typeface="PearsonMATH08"/>
              </a:rPr>
              <a:t>= -</a:t>
            </a:r>
            <a:r>
              <a:rPr lang="en-US" sz="2400" b="1" dirty="0">
                <a:solidFill>
                  <a:srgbClr val="FF0000"/>
                </a:solidFill>
                <a:latin typeface="Times" pitchFamily="2" charset="0"/>
              </a:rPr>
              <a:t>10 V (T/2 </a:t>
            </a:r>
            <a:r>
              <a:rPr lang="en-US" sz="2400" b="1" dirty="0">
                <a:solidFill>
                  <a:srgbClr val="FF0000"/>
                </a:solidFill>
                <a:latin typeface="PearsonMATH02"/>
              </a:rPr>
              <a:t>--&gt; </a:t>
            </a:r>
            <a:r>
              <a:rPr lang="en-US" sz="2400" b="1" i="1" dirty="0">
                <a:solidFill>
                  <a:srgbClr val="FF0000"/>
                </a:solidFill>
                <a:latin typeface="Times" pitchFamily="2" charset="0"/>
              </a:rPr>
              <a:t>T</a:t>
            </a:r>
            <a:r>
              <a:rPr lang="en-US" sz="2400" b="1" dirty="0">
                <a:solidFill>
                  <a:srgbClr val="FF0000"/>
                </a:solidFill>
                <a:latin typeface="Times" pitchFamily="2" charset="0"/>
              </a:rPr>
              <a:t>) </a:t>
            </a:r>
            <a:r>
              <a:rPr lang="en-US" sz="2400" dirty="0">
                <a:latin typeface="Times" pitchFamily="2" charset="0"/>
              </a:rPr>
              <a:t>the network results,  </a:t>
            </a:r>
            <a:endParaRPr lang="en-US" sz="2400" dirty="0"/>
          </a:p>
        </p:txBody>
      </p:sp>
      <p:pic>
        <p:nvPicPr>
          <p:cNvPr id="6" name="Picture 5">
            <a:extLst>
              <a:ext uri="{FF2B5EF4-FFF2-40B4-BE49-F238E27FC236}">
                <a16:creationId xmlns:a16="http://schemas.microsoft.com/office/drawing/2014/main" id="{FADED3AD-3A8E-3C47-B018-478DE357D6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6661" y="893531"/>
            <a:ext cx="2889960" cy="2054788"/>
          </a:xfrm>
          <a:prstGeom prst="rect">
            <a:avLst/>
          </a:prstGeom>
        </p:spPr>
      </p:pic>
      <p:sp>
        <p:nvSpPr>
          <p:cNvPr id="7" name="TextBox 6">
            <a:extLst>
              <a:ext uri="{FF2B5EF4-FFF2-40B4-BE49-F238E27FC236}">
                <a16:creationId xmlns:a16="http://schemas.microsoft.com/office/drawing/2014/main" id="{6B038194-F5CF-964E-A29B-75362AD42C82}"/>
              </a:ext>
            </a:extLst>
          </p:cNvPr>
          <p:cNvSpPr txBox="1"/>
          <p:nvPr/>
        </p:nvSpPr>
        <p:spPr>
          <a:xfrm>
            <a:off x="3527042" y="643202"/>
            <a:ext cx="4126451" cy="461665"/>
          </a:xfrm>
          <a:prstGeom prst="rect">
            <a:avLst/>
          </a:prstGeom>
          <a:noFill/>
        </p:spPr>
        <p:txBody>
          <a:bodyPr wrap="non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The diode is in the </a:t>
            </a:r>
            <a:r>
              <a:rPr lang="en-US" sz="2400" b="1" i="1" dirty="0">
                <a:solidFill>
                  <a:srgbClr val="002060"/>
                </a:solidFill>
                <a:latin typeface="Times New Roman" panose="02020603050405020304" pitchFamily="18" charset="0"/>
                <a:cs typeface="Times New Roman" panose="02020603050405020304" pitchFamily="18" charset="0"/>
              </a:rPr>
              <a:t>“off” </a:t>
            </a:r>
            <a:r>
              <a:rPr lang="en-US" sz="2400" b="1" dirty="0">
                <a:solidFill>
                  <a:srgbClr val="002060"/>
                </a:solidFill>
                <a:latin typeface="Times New Roman" panose="02020603050405020304" pitchFamily="18" charset="0"/>
                <a:cs typeface="Times New Roman" panose="02020603050405020304" pitchFamily="18" charset="0"/>
              </a:rPr>
              <a:t>state</a:t>
            </a:r>
            <a:r>
              <a:rPr lang="en-US" sz="2400"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6465E3F9-BFDB-E04A-A334-D0B7A06D8006}"/>
              </a:ext>
            </a:extLst>
          </p:cNvPr>
          <p:cNvSpPr/>
          <p:nvPr/>
        </p:nvSpPr>
        <p:spPr>
          <a:xfrm>
            <a:off x="4202460" y="1169643"/>
            <a:ext cx="3366755" cy="523220"/>
          </a:xfrm>
          <a:prstGeom prst="rect">
            <a:avLst/>
          </a:prstGeom>
        </p:spPr>
        <p:txBody>
          <a:bodyPr wrap="none">
            <a:spAutoFit/>
          </a:bodyPr>
          <a:lstStyle/>
          <a:p>
            <a:r>
              <a:rPr lang="pt" sz="2800" b="1" i="1" dirty="0" err="1">
                <a:solidFill>
                  <a:srgbClr val="FF0000"/>
                </a:solidFill>
                <a:latin typeface="Times" pitchFamily="2" charset="0"/>
              </a:rPr>
              <a:t>v</a:t>
            </a:r>
            <a:r>
              <a:rPr lang="pt" sz="2800" b="1" i="1" baseline="-25000" dirty="0" err="1">
                <a:solidFill>
                  <a:srgbClr val="FF0000"/>
                </a:solidFill>
                <a:latin typeface="Times" pitchFamily="2" charset="0"/>
              </a:rPr>
              <a:t>o</a:t>
            </a:r>
            <a:r>
              <a:rPr lang="pt" sz="2800" b="1" i="1" dirty="0">
                <a:solidFill>
                  <a:srgbClr val="FF0000"/>
                </a:solidFill>
                <a:latin typeface="Times" pitchFamily="2" charset="0"/>
              </a:rPr>
              <a:t> = </a:t>
            </a:r>
            <a:r>
              <a:rPr lang="pt" sz="2800" b="1" i="1" dirty="0" err="1">
                <a:solidFill>
                  <a:srgbClr val="FF0000"/>
                </a:solidFill>
                <a:latin typeface="Times" pitchFamily="2" charset="0"/>
              </a:rPr>
              <a:t>i</a:t>
            </a:r>
            <a:r>
              <a:rPr lang="pt" sz="2800" b="1" i="1" baseline="-25000" dirty="0" err="1">
                <a:solidFill>
                  <a:srgbClr val="FF0000"/>
                </a:solidFill>
                <a:latin typeface="Times" pitchFamily="2" charset="0"/>
              </a:rPr>
              <a:t>R</a:t>
            </a:r>
            <a:r>
              <a:rPr lang="pt" sz="2800" b="1" i="1" dirty="0" err="1">
                <a:solidFill>
                  <a:srgbClr val="FF0000"/>
                </a:solidFill>
                <a:latin typeface="Times" pitchFamily="2" charset="0"/>
              </a:rPr>
              <a:t>R</a:t>
            </a:r>
            <a:r>
              <a:rPr lang="pt" sz="2800" b="1" i="1" dirty="0">
                <a:solidFill>
                  <a:srgbClr val="FF0000"/>
                </a:solidFill>
                <a:latin typeface="Times" pitchFamily="2" charset="0"/>
              </a:rPr>
              <a:t> = (0)</a:t>
            </a:r>
            <a:r>
              <a:rPr lang="pt" sz="2800" b="1" i="1" dirty="0" err="1">
                <a:solidFill>
                  <a:srgbClr val="FF0000"/>
                </a:solidFill>
                <a:latin typeface="Times" pitchFamily="2" charset="0"/>
              </a:rPr>
              <a:t>R</a:t>
            </a:r>
            <a:r>
              <a:rPr lang="pt" sz="2800" b="1" i="1" dirty="0">
                <a:solidFill>
                  <a:srgbClr val="FF0000"/>
                </a:solidFill>
                <a:latin typeface="Times" pitchFamily="2" charset="0"/>
              </a:rPr>
              <a:t> = 0 V </a:t>
            </a:r>
          </a:p>
        </p:txBody>
      </p:sp>
      <p:sp>
        <p:nvSpPr>
          <p:cNvPr id="10" name="TextBox 9">
            <a:extLst>
              <a:ext uri="{FF2B5EF4-FFF2-40B4-BE49-F238E27FC236}">
                <a16:creationId xmlns:a16="http://schemas.microsoft.com/office/drawing/2014/main" id="{98B82C9F-8229-CD4E-BF98-FDB0737EDB22}"/>
              </a:ext>
            </a:extLst>
          </p:cNvPr>
          <p:cNvSpPr txBox="1"/>
          <p:nvPr/>
        </p:nvSpPr>
        <p:spPr>
          <a:xfrm>
            <a:off x="148040" y="3304358"/>
            <a:ext cx="5546216" cy="830997"/>
          </a:xfrm>
          <a:prstGeom prst="rect">
            <a:avLst/>
          </a:prstGeom>
          <a:noFill/>
        </p:spPr>
        <p:txBody>
          <a:bodyPr wrap="square" rtlCol="0">
            <a:spAutoFit/>
          </a:bodyPr>
          <a:lstStyle>
            <a:defPPr>
              <a:defRPr lang="ja-JP"/>
            </a:defPPr>
            <a:lvl1pPr>
              <a:defRPr sz="2400" b="1">
                <a:solidFill>
                  <a:srgbClr val="002060"/>
                </a:solidFill>
                <a:latin typeface="Times New Roman" panose="02020603050405020304" pitchFamily="18" charset="0"/>
                <a:cs typeface="Times New Roman" panose="02020603050405020304" pitchFamily="18" charset="0"/>
              </a:defRPr>
            </a:lvl1pPr>
          </a:lstStyle>
          <a:p>
            <a:r>
              <a:rPr lang="en-US" dirty="0"/>
              <a:t>The resulting output voltage corresponds to input voltage appears as:</a:t>
            </a:r>
          </a:p>
        </p:txBody>
      </p:sp>
      <p:pic>
        <p:nvPicPr>
          <p:cNvPr id="11" name="Picture 10">
            <a:extLst>
              <a:ext uri="{FF2B5EF4-FFF2-40B4-BE49-F238E27FC236}">
                <a16:creationId xmlns:a16="http://schemas.microsoft.com/office/drawing/2014/main" id="{0D372FBE-F87E-4049-AA24-14A5D599CB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4256" y="3719857"/>
            <a:ext cx="2602625" cy="1968500"/>
          </a:xfrm>
          <a:prstGeom prst="rect">
            <a:avLst/>
          </a:prstGeom>
        </p:spPr>
      </p:pic>
      <p:pic>
        <p:nvPicPr>
          <p:cNvPr id="12" name="Picture 11">
            <a:extLst>
              <a:ext uri="{FF2B5EF4-FFF2-40B4-BE49-F238E27FC236}">
                <a16:creationId xmlns:a16="http://schemas.microsoft.com/office/drawing/2014/main" id="{D8877194-F32A-7545-BE5F-5431A2EC8B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47381" y="1692863"/>
            <a:ext cx="2349500" cy="2184400"/>
          </a:xfrm>
          <a:prstGeom prst="rect">
            <a:avLst/>
          </a:prstGeom>
        </p:spPr>
      </p:pic>
    </p:spTree>
    <p:extLst>
      <p:ext uri="{BB962C8B-B14F-4D97-AF65-F5344CB8AC3E}">
        <p14:creationId xmlns:p14="http://schemas.microsoft.com/office/powerpoint/2010/main" val="176276582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5719" y="403153"/>
            <a:ext cx="4992562"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PARALLEL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48113" y="1278666"/>
            <a:ext cx="2363744" cy="1572164"/>
          </a:xfrm>
          <a:prstGeom prst="rect">
            <a:avLst/>
          </a:prstGeom>
        </p:spPr>
      </p:pic>
      <p:pic>
        <p:nvPicPr>
          <p:cNvPr id="7" name="Picture 6"/>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51117" y="3589148"/>
            <a:ext cx="4120883" cy="1572164"/>
          </a:xfrm>
          <a:prstGeom prst="rect">
            <a:avLst/>
          </a:prstGeom>
        </p:spPr>
      </p:pic>
      <p:pic>
        <p:nvPicPr>
          <p:cNvPr id="6" name="Picture 5">
            <a:extLst>
              <a:ext uri="{FF2B5EF4-FFF2-40B4-BE49-F238E27FC236}">
                <a16:creationId xmlns:a16="http://schemas.microsoft.com/office/drawing/2014/main" id="{9B9CACD4-4466-EF43-A36F-AA551F9E11B4}"/>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4676174" y="3589148"/>
            <a:ext cx="4157535" cy="1524652"/>
          </a:xfrm>
          <a:prstGeom prst="rect">
            <a:avLst/>
          </a:prstGeom>
        </p:spPr>
      </p:pic>
      <p:sp>
        <p:nvSpPr>
          <p:cNvPr id="3" name="Rectangle 2">
            <a:extLst>
              <a:ext uri="{FF2B5EF4-FFF2-40B4-BE49-F238E27FC236}">
                <a16:creationId xmlns:a16="http://schemas.microsoft.com/office/drawing/2014/main" id="{FB3F4894-A69D-4640-ADC2-245740C8BC75}"/>
              </a:ext>
            </a:extLst>
          </p:cNvPr>
          <p:cNvSpPr/>
          <p:nvPr/>
        </p:nvSpPr>
        <p:spPr>
          <a:xfrm>
            <a:off x="4567158" y="1712401"/>
            <a:ext cx="4375565" cy="400110"/>
          </a:xfrm>
          <a:prstGeom prst="rect">
            <a:avLst/>
          </a:prstGeom>
        </p:spPr>
        <p:txBody>
          <a:bodyPr wrap="square">
            <a:spAutoFit/>
          </a:bodyPr>
          <a:lstStyle/>
          <a:p>
            <a:pPr algn="just"/>
            <a:r>
              <a:rPr lang="en-US" sz="2000" b="1" i="1" dirty="0">
                <a:solidFill>
                  <a:schemeClr val="accent6">
                    <a:lumMod val="50000"/>
                  </a:schemeClr>
                </a:solidFill>
                <a:latin typeface="Times New Roman" panose="02020603050405020304" pitchFamily="18" charset="0"/>
                <a:cs typeface="Times New Roman" panose="02020603050405020304" pitchFamily="18" charset="0"/>
              </a:rPr>
              <a:t>Diode in a branch parallel to the load</a:t>
            </a:r>
            <a:r>
              <a:rPr lang="en-US" sz="2000" dirty="0">
                <a:latin typeface="Times New Roman" panose="02020603050405020304" pitchFamily="18" charset="0"/>
                <a:cs typeface="Times New Roman" panose="02020603050405020304" pitchFamily="18" charset="0"/>
              </a:rPr>
              <a:t>.</a:t>
            </a:r>
            <a:endParaRPr 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802714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5387" y="242481"/>
            <a:ext cx="4693226"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PARALLEL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8574" y="922506"/>
            <a:ext cx="5157790" cy="260393"/>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309192" y="1358868"/>
            <a:ext cx="4262808" cy="2183390"/>
          </a:xfrm>
          <a:prstGeom prst="rect">
            <a:avLst/>
          </a:prstGeom>
        </p:spPr>
      </p:pic>
      <p:sp>
        <p:nvSpPr>
          <p:cNvPr id="10" name="Rectangle 9">
            <a:extLst>
              <a:ext uri="{FF2B5EF4-FFF2-40B4-BE49-F238E27FC236}">
                <a16:creationId xmlns:a16="http://schemas.microsoft.com/office/drawing/2014/main" id="{8732627C-8BF6-2544-A837-2F2E06B3CDA1}"/>
              </a:ext>
            </a:extLst>
          </p:cNvPr>
          <p:cNvSpPr/>
          <p:nvPr/>
        </p:nvSpPr>
        <p:spPr>
          <a:xfrm>
            <a:off x="5000252" y="1679743"/>
            <a:ext cx="3836722" cy="1015663"/>
          </a:xfrm>
          <a:prstGeom prst="rect">
            <a:avLst/>
          </a:prstGeom>
        </p:spPr>
        <p:txBody>
          <a:bodyPr wrap="square">
            <a:spAutoFit/>
          </a:bodyPr>
          <a:lstStyle/>
          <a:p>
            <a:pPr algn="just"/>
            <a:r>
              <a:rPr lang="en-US" sz="2000" b="1" i="1" dirty="0">
                <a:solidFill>
                  <a:srgbClr val="0070C0"/>
                </a:solidFill>
                <a:latin typeface="Times New Roman" panose="02020603050405020304" pitchFamily="18" charset="0"/>
                <a:cs typeface="Times New Roman" panose="02020603050405020304" pitchFamily="18" charset="0"/>
              </a:rPr>
              <a:t>Determine output across the series combination of the diode and the 4-V supply</a:t>
            </a:r>
          </a:p>
        </p:txBody>
      </p:sp>
      <p:pic>
        <p:nvPicPr>
          <p:cNvPr id="3" name="Picture 2">
            <a:extLst>
              <a:ext uri="{FF2B5EF4-FFF2-40B4-BE49-F238E27FC236}">
                <a16:creationId xmlns:a16="http://schemas.microsoft.com/office/drawing/2014/main" id="{69754D84-329D-B346-9E68-B040E85B2B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47707" y="3198291"/>
            <a:ext cx="2441122" cy="2569602"/>
          </a:xfrm>
          <a:prstGeom prst="rect">
            <a:avLst/>
          </a:prstGeom>
        </p:spPr>
      </p:pic>
      <p:sp>
        <p:nvSpPr>
          <p:cNvPr id="11" name="Rectangle 10">
            <a:extLst>
              <a:ext uri="{FF2B5EF4-FFF2-40B4-BE49-F238E27FC236}">
                <a16:creationId xmlns:a16="http://schemas.microsoft.com/office/drawing/2014/main" id="{268788A9-6B6C-3447-8B37-C7503F6123F3}"/>
              </a:ext>
            </a:extLst>
          </p:cNvPr>
          <p:cNvSpPr/>
          <p:nvPr/>
        </p:nvSpPr>
        <p:spPr>
          <a:xfrm>
            <a:off x="278574" y="3669595"/>
            <a:ext cx="4721678" cy="400110"/>
          </a:xfrm>
          <a:prstGeom prst="rect">
            <a:avLst/>
          </a:prstGeom>
        </p:spPr>
        <p:txBody>
          <a:bodyPr wrap="square">
            <a:spAutoFit/>
          </a:bodyPr>
          <a:lstStyle/>
          <a:p>
            <a:pPr algn="just"/>
            <a:r>
              <a:rPr lang="en-US" sz="2000" b="1" i="1" dirty="0">
                <a:solidFill>
                  <a:srgbClr val="0070C0"/>
                </a:solidFill>
                <a:latin typeface="Times New Roman" panose="02020603050405020304" pitchFamily="18" charset="0"/>
                <a:cs typeface="Times New Roman" panose="02020603050405020304" pitchFamily="18" charset="0"/>
              </a:rPr>
              <a:t>Determine transition level of input voltage.</a:t>
            </a:r>
          </a:p>
        </p:txBody>
      </p:sp>
      <p:sp>
        <p:nvSpPr>
          <p:cNvPr id="12" name="Rectangle 11">
            <a:extLst>
              <a:ext uri="{FF2B5EF4-FFF2-40B4-BE49-F238E27FC236}">
                <a16:creationId xmlns:a16="http://schemas.microsoft.com/office/drawing/2014/main" id="{E155769E-DB44-5C43-99A7-9DE9D86686A4}"/>
              </a:ext>
            </a:extLst>
          </p:cNvPr>
          <p:cNvSpPr/>
          <p:nvPr/>
        </p:nvSpPr>
        <p:spPr>
          <a:xfrm>
            <a:off x="440345" y="4382174"/>
            <a:ext cx="3508941" cy="1323439"/>
          </a:xfrm>
          <a:prstGeom prst="rect">
            <a:avLst/>
          </a:prstGeom>
        </p:spPr>
        <p:txBody>
          <a:bodyPr wrap="square">
            <a:spAutoFit/>
          </a:bodyPr>
          <a:lstStyle/>
          <a:p>
            <a:pPr algn="just"/>
            <a:r>
              <a:rPr lang="en-US" sz="2000" b="1" i="1" dirty="0">
                <a:solidFill>
                  <a:srgbClr val="FF0000"/>
                </a:solidFill>
                <a:latin typeface="Times New Roman" panose="02020603050405020304" pitchFamily="18" charset="0"/>
                <a:cs typeface="Times New Roman" panose="02020603050405020304" pitchFamily="18" charset="0"/>
              </a:rPr>
              <a:t>Condition: </a:t>
            </a:r>
          </a:p>
          <a:p>
            <a:pPr marL="342900" indent="-342900" algn="just">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Replace circuit with short-circuit equivalent.</a:t>
            </a:r>
          </a:p>
          <a:p>
            <a:pPr marL="342900" indent="-342900" algn="just">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Diode current is 0 mA.</a:t>
            </a:r>
          </a:p>
        </p:txBody>
      </p:sp>
      <p:pic>
        <p:nvPicPr>
          <p:cNvPr id="6" name="Picture 5">
            <a:extLst>
              <a:ext uri="{FF2B5EF4-FFF2-40B4-BE49-F238E27FC236}">
                <a16:creationId xmlns:a16="http://schemas.microsoft.com/office/drawing/2014/main" id="{D4160AA0-C0CB-3542-B57E-063A90B4B42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1130" y="4219487"/>
            <a:ext cx="1611222" cy="554399"/>
          </a:xfrm>
          <a:prstGeom prst="rect">
            <a:avLst/>
          </a:prstGeom>
        </p:spPr>
      </p:pic>
    </p:spTree>
    <p:extLst>
      <p:ext uri="{BB962C8B-B14F-4D97-AF65-F5344CB8AC3E}">
        <p14:creationId xmlns:p14="http://schemas.microsoft.com/office/powerpoint/2010/main" val="179388605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1" grpId="0"/>
      <p:bldP spid="1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6DD922-3CAD-C847-B86E-21F4214C3CAB}"/>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395085" y="446282"/>
            <a:ext cx="2031317" cy="2172490"/>
          </a:xfrm>
          <a:prstGeom prst="rect">
            <a:avLst/>
          </a:prstGeom>
        </p:spPr>
      </p:pic>
      <p:pic>
        <p:nvPicPr>
          <p:cNvPr id="4" name="Picture 3">
            <a:extLst>
              <a:ext uri="{FF2B5EF4-FFF2-40B4-BE49-F238E27FC236}">
                <a16:creationId xmlns:a16="http://schemas.microsoft.com/office/drawing/2014/main" id="{A96ADE0E-1D82-EE4B-96EE-B112C4CAA3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39060" y="732822"/>
            <a:ext cx="3256703" cy="4337402"/>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1165FAD-811E-3947-B7C7-22A46833CCE6}"/>
                  </a:ext>
                </a:extLst>
              </p:cNvPr>
              <p:cNvSpPr/>
              <p:nvPr/>
            </p:nvSpPr>
            <p:spPr>
              <a:xfrm>
                <a:off x="872570" y="3013501"/>
                <a:ext cx="3324308" cy="830997"/>
              </a:xfrm>
              <a:prstGeom prst="rect">
                <a:avLst/>
              </a:prstGeom>
            </p:spPr>
            <p:txBody>
              <a:bodyPr wrap="none">
                <a:spAutoFit/>
              </a:bodyPr>
              <a:lstStyle/>
              <a:p>
                <a:r>
                  <a:rPr lang="en-US" sz="2400" dirty="0">
                    <a:solidFill>
                      <a:schemeClr val="tx1"/>
                    </a:solidFill>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𝑣</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ea typeface="Cambria Math" panose="02040503050406030204" pitchFamily="18" charset="0"/>
                      </a:rPr>
                      <m:t>≥4</m:t>
                    </m:r>
                    <m:r>
                      <a:rPr lang="en-US" sz="2400" b="0" i="1" smtClean="0">
                        <a:solidFill>
                          <a:schemeClr val="tx1"/>
                        </a:solidFill>
                        <a:latin typeface="Cambria Math" panose="02040503050406030204" pitchFamily="18" charset="0"/>
                        <a:ea typeface="Cambria Math" panose="02040503050406030204" pitchFamily="18" charset="0"/>
                      </a:rPr>
                      <m:t>𝑉</m:t>
                    </m:r>
                  </m:oMath>
                </a14:m>
                <a:r>
                  <a:rPr lang="en-US" sz="2400" dirty="0">
                    <a:solidFill>
                      <a:schemeClr val="tx1"/>
                    </a:solidFill>
                    <a:latin typeface="Times New Roman" panose="02020603050405020304" pitchFamily="18" charset="0"/>
                    <a:cs typeface="Times New Roman" panose="02020603050405020304" pitchFamily="18" charset="0"/>
                  </a:rPr>
                  <a:t>, diode is </a:t>
                </a:r>
                <a:r>
                  <a:rPr lang="en-US" sz="2400" b="1" dirty="0">
                    <a:solidFill>
                      <a:srgbClr val="00B050"/>
                    </a:solidFill>
                    <a:latin typeface="Times New Roman" panose="02020603050405020304" pitchFamily="18" charset="0"/>
                    <a:cs typeface="Times New Roman" panose="02020603050405020304" pitchFamily="18" charset="0"/>
                  </a:rPr>
                  <a:t>on</a:t>
                </a:r>
                <a:r>
                  <a:rPr lang="en-US" sz="2400" dirty="0">
                    <a:solidFill>
                      <a:schemeClr val="tx1"/>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𝑣</m:t>
                          </m:r>
                        </m:e>
                        <m:sub>
                          <m:r>
                            <a:rPr lang="en-US" sz="2400" b="0" i="1" smtClean="0">
                              <a:solidFill>
                                <a:schemeClr val="tx1"/>
                              </a:solidFill>
                              <a:latin typeface="Cambria Math" panose="02040503050406030204" pitchFamily="18" charset="0"/>
                            </a:rPr>
                            <m:t>𝑜</m:t>
                          </m:r>
                        </m:sub>
                      </m:sSub>
                      <m:r>
                        <a:rPr lang="en-US" sz="2400" b="0" i="1" smtClean="0">
                          <a:solidFill>
                            <a:schemeClr val="tx1"/>
                          </a:solidFill>
                          <a:latin typeface="Cambria Math" panose="02040503050406030204" pitchFamily="18" charset="0"/>
                        </a:rPr>
                        <m:t>=</m:t>
                      </m:r>
                      <m:r>
                        <a:rPr lang="en-US" sz="2400" b="0" i="1">
                          <a:solidFill>
                            <a:schemeClr val="tx1"/>
                          </a:solidFill>
                          <a:latin typeface="Cambria Math" panose="02040503050406030204" pitchFamily="18" charset="0"/>
                          <a:ea typeface="Cambria Math" panose="02040503050406030204" pitchFamily="18" charset="0"/>
                        </a:rPr>
                        <m:t>4</m:t>
                      </m:r>
                      <m:r>
                        <a:rPr lang="en-US" sz="2400" b="0" i="1">
                          <a:solidFill>
                            <a:schemeClr val="tx1"/>
                          </a:solidFill>
                          <a:latin typeface="Cambria Math" panose="02040503050406030204" pitchFamily="18" charset="0"/>
                          <a:ea typeface="Cambria Math" panose="02040503050406030204" pitchFamily="18" charset="0"/>
                        </a:rPr>
                        <m:t>𝑉</m:t>
                      </m:r>
                    </m:oMath>
                  </m:oMathPara>
                </a14:m>
                <a:endParaRPr 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61165FAD-811E-3947-B7C7-22A46833CCE6}"/>
                  </a:ext>
                </a:extLst>
              </p:cNvPr>
              <p:cNvSpPr>
                <a:spLocks noRot="1" noChangeAspect="1" noMove="1" noResize="1" noEditPoints="1" noAdjustHandles="1" noChangeArrowheads="1" noChangeShapeType="1" noTextEdit="1"/>
              </p:cNvSpPr>
              <p:nvPr/>
            </p:nvSpPr>
            <p:spPr>
              <a:xfrm>
                <a:off x="872570" y="3013501"/>
                <a:ext cx="3324308" cy="830997"/>
              </a:xfrm>
              <a:prstGeom prst="rect">
                <a:avLst/>
              </a:prstGeom>
              <a:blipFill>
                <a:blip r:embed="rId5"/>
                <a:stretch>
                  <a:fillRect l="-3053" t="-4478" r="-19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D9B8515-FBA3-4245-9E3F-58B9828317B1}"/>
                  </a:ext>
                </a:extLst>
              </p:cNvPr>
              <p:cNvSpPr/>
              <p:nvPr/>
            </p:nvSpPr>
            <p:spPr>
              <a:xfrm>
                <a:off x="713503" y="4239227"/>
                <a:ext cx="3357971" cy="830997"/>
              </a:xfrm>
              <a:prstGeom prst="rect">
                <a:avLst/>
              </a:prstGeom>
            </p:spPr>
            <p:txBody>
              <a:bodyPr wrap="none">
                <a:spAutoFit/>
              </a:bodyPr>
              <a:lstStyle/>
              <a:p>
                <a:r>
                  <a:rPr lang="en-US" sz="2400" dirty="0">
                    <a:solidFill>
                      <a:schemeClr val="tx1"/>
                    </a:solidFill>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𝑣</m:t>
                        </m:r>
                      </m:e>
                      <m:sub>
                        <m:r>
                          <a:rPr lang="en-US" sz="2400" b="0" i="1" smtClean="0">
                            <a:solidFill>
                              <a:schemeClr val="tx1"/>
                            </a:solidFill>
                            <a:latin typeface="Cambria Math" panose="02040503050406030204" pitchFamily="18" charset="0"/>
                          </a:rPr>
                          <m:t>𝑖</m:t>
                        </m:r>
                      </m:sub>
                    </m:sSub>
                    <m:r>
                      <a:rPr lang="en-US" sz="2400" b="0" i="1" smtClean="0">
                        <a:solidFill>
                          <a:schemeClr val="tx1"/>
                        </a:solidFill>
                        <a:latin typeface="Cambria Math" panose="02040503050406030204" pitchFamily="18" charset="0"/>
                      </a:rPr>
                      <m:t>&lt;</m:t>
                    </m:r>
                    <m:r>
                      <a:rPr lang="en-US" sz="2400" b="0" i="1" smtClean="0">
                        <a:solidFill>
                          <a:schemeClr val="tx1"/>
                        </a:solidFill>
                        <a:latin typeface="Cambria Math" panose="02040503050406030204" pitchFamily="18" charset="0"/>
                        <a:ea typeface="Cambria Math" panose="02040503050406030204" pitchFamily="18" charset="0"/>
                      </a:rPr>
                      <m:t>4</m:t>
                    </m:r>
                    <m:r>
                      <a:rPr lang="en-US" sz="2400" b="0" i="1" smtClean="0">
                        <a:solidFill>
                          <a:schemeClr val="tx1"/>
                        </a:solidFill>
                        <a:latin typeface="Cambria Math" panose="02040503050406030204" pitchFamily="18" charset="0"/>
                        <a:ea typeface="Cambria Math" panose="02040503050406030204" pitchFamily="18" charset="0"/>
                      </a:rPr>
                      <m:t>𝑉</m:t>
                    </m:r>
                  </m:oMath>
                </a14:m>
                <a:r>
                  <a:rPr lang="en-US" sz="2400" dirty="0">
                    <a:solidFill>
                      <a:schemeClr val="tx1"/>
                    </a:solidFill>
                    <a:latin typeface="Times New Roman" panose="02020603050405020304" pitchFamily="18" charset="0"/>
                    <a:cs typeface="Times New Roman" panose="02020603050405020304" pitchFamily="18" charset="0"/>
                  </a:rPr>
                  <a:t>, diode is </a:t>
                </a:r>
                <a:r>
                  <a:rPr lang="en-US" sz="2400" b="1" dirty="0">
                    <a:solidFill>
                      <a:srgbClr val="FF0000"/>
                    </a:solidFill>
                    <a:latin typeface="Times New Roman" panose="02020603050405020304" pitchFamily="18" charset="0"/>
                    <a:cs typeface="Times New Roman" panose="02020603050405020304" pitchFamily="18" charset="0"/>
                  </a:rPr>
                  <a:t>off</a:t>
                </a:r>
                <a:r>
                  <a:rPr lang="en-US" sz="2400" dirty="0">
                    <a:solidFill>
                      <a:schemeClr val="tx1"/>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en-US" sz="2400" i="1">
                              <a:solidFill>
                                <a:schemeClr val="tx1"/>
                              </a:solidFill>
                              <a:latin typeface="Cambria Math" panose="02040503050406030204" pitchFamily="18" charset="0"/>
                            </a:rPr>
                          </m:ctrlPr>
                        </m:sSubPr>
                        <m:e>
                          <m:r>
                            <a:rPr lang="en-US" sz="2400" b="0" i="1">
                              <a:solidFill>
                                <a:schemeClr val="tx1"/>
                              </a:solidFill>
                              <a:latin typeface="Cambria Math" panose="02040503050406030204" pitchFamily="18" charset="0"/>
                            </a:rPr>
                            <m:t>𝑣</m:t>
                          </m:r>
                        </m:e>
                        <m:sub>
                          <m:r>
                            <a:rPr lang="en-US" sz="2400" b="0" i="1" smtClean="0">
                              <a:solidFill>
                                <a:schemeClr val="tx1"/>
                              </a:solidFill>
                              <a:latin typeface="Cambria Math" panose="02040503050406030204" pitchFamily="18" charset="0"/>
                            </a:rPr>
                            <m:t>𝑜</m:t>
                          </m:r>
                        </m:sub>
                      </m:sSub>
                      <m:r>
                        <a:rPr lang="en-US" sz="2400" b="0" i="1" smtClean="0">
                          <a:solidFill>
                            <a:schemeClr val="tx1"/>
                          </a:solidFill>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b="0" i="1" smtClean="0">
                              <a:latin typeface="Cambria Math" panose="02040503050406030204" pitchFamily="18" charset="0"/>
                            </a:rPr>
                            <m:t>𝑖</m:t>
                          </m:r>
                        </m:sub>
                      </m:sSub>
                    </m:oMath>
                  </m:oMathPara>
                </a14:m>
                <a:endParaRPr lang="en-US" sz="2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1D9B8515-FBA3-4245-9E3F-58B9828317B1}"/>
                  </a:ext>
                </a:extLst>
              </p:cNvPr>
              <p:cNvSpPr>
                <a:spLocks noRot="1" noChangeAspect="1" noMove="1" noResize="1" noEditPoints="1" noAdjustHandles="1" noChangeArrowheads="1" noChangeShapeType="1" noTextEdit="1"/>
              </p:cNvSpPr>
              <p:nvPr/>
            </p:nvSpPr>
            <p:spPr>
              <a:xfrm>
                <a:off x="713503" y="4239227"/>
                <a:ext cx="3357971" cy="830997"/>
              </a:xfrm>
              <a:prstGeom prst="rect">
                <a:avLst/>
              </a:prstGeom>
              <a:blipFill>
                <a:blip r:embed="rId6"/>
                <a:stretch>
                  <a:fillRect l="-2632" t="-6061" r="-1504" b="-1515"/>
                </a:stretch>
              </a:blipFill>
            </p:spPr>
            <p:txBody>
              <a:bodyPr/>
              <a:lstStyle/>
              <a:p>
                <a:r>
                  <a:rPr lang="en-US">
                    <a:noFill/>
                  </a:rPr>
                  <a:t> </a:t>
                </a:r>
              </a:p>
            </p:txBody>
          </p:sp>
        </mc:Fallback>
      </mc:AlternateContent>
    </p:spTree>
    <p:extLst>
      <p:ext uri="{BB962C8B-B14F-4D97-AF65-F5344CB8AC3E}">
        <p14:creationId xmlns:p14="http://schemas.microsoft.com/office/powerpoint/2010/main" val="406965357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4407" y="250215"/>
            <a:ext cx="4653490"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PARALLEL</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7794" y="968715"/>
            <a:ext cx="7442907" cy="260393"/>
          </a:xfrm>
          <a:prstGeom prst="rect">
            <a:avLst/>
          </a:prstGeom>
        </p:spPr>
      </p:pic>
      <p:grpSp>
        <p:nvGrpSpPr>
          <p:cNvPr id="4" name="Group 3">
            <a:extLst>
              <a:ext uri="{FF2B5EF4-FFF2-40B4-BE49-F238E27FC236}">
                <a16:creationId xmlns:a16="http://schemas.microsoft.com/office/drawing/2014/main" id="{B37739FA-91D6-EF4C-88C6-A261198FB96A}"/>
              </a:ext>
            </a:extLst>
          </p:cNvPr>
          <p:cNvGrpSpPr/>
          <p:nvPr/>
        </p:nvGrpSpPr>
        <p:grpSpPr>
          <a:xfrm>
            <a:off x="374506" y="1568766"/>
            <a:ext cx="4262808" cy="1728002"/>
            <a:chOff x="374506" y="1568766"/>
            <a:chExt cx="4262808" cy="1728002"/>
          </a:xfrm>
        </p:grpSpPr>
        <p:pic>
          <p:nvPicPr>
            <p:cNvPr id="12" name="Picture 11">
              <a:extLst>
                <a:ext uri="{FF2B5EF4-FFF2-40B4-BE49-F238E27FC236}">
                  <a16:creationId xmlns:a16="http://schemas.microsoft.com/office/drawing/2014/main" id="{9254E3F8-AFA4-D54B-9094-9EE2E645DDBD}"/>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b="20857"/>
            <a:stretch/>
          </p:blipFill>
          <p:spPr>
            <a:xfrm>
              <a:off x="374506" y="1568766"/>
              <a:ext cx="4262808" cy="1728002"/>
            </a:xfrm>
            <a:prstGeom prst="rect">
              <a:avLst/>
            </a:prstGeom>
          </p:spPr>
        </p:pic>
        <p:sp>
          <p:nvSpPr>
            <p:cNvPr id="3" name="TextBox 2">
              <a:extLst>
                <a:ext uri="{FF2B5EF4-FFF2-40B4-BE49-F238E27FC236}">
                  <a16:creationId xmlns:a16="http://schemas.microsoft.com/office/drawing/2014/main" id="{1B807A8A-3CEE-2545-800B-6526652369D3}"/>
                </a:ext>
              </a:extLst>
            </p:cNvPr>
            <p:cNvSpPr txBox="1"/>
            <p:nvPr/>
          </p:nvSpPr>
          <p:spPr>
            <a:xfrm>
              <a:off x="4058537" y="2124990"/>
              <a:ext cx="333746" cy="307777"/>
            </a:xfrm>
            <a:prstGeom prst="rect">
              <a:avLst/>
            </a:prstGeom>
            <a:noFill/>
          </p:spPr>
          <p:txBody>
            <a:bodyPr wrap="none" rtlCol="0">
              <a:spAutoFit/>
            </a:bodyPr>
            <a:lstStyle/>
            <a:p>
              <a:r>
                <a:rPr lang="en-US" sz="1400" b="1" i="1" dirty="0">
                  <a:latin typeface="Times New Roman" panose="02020603050405020304" pitchFamily="18" charset="0"/>
                  <a:cs typeface="Times New Roman" panose="02020603050405020304" pitchFamily="18" charset="0"/>
                </a:rPr>
                <a:t>Si</a:t>
              </a:r>
              <a:endParaRPr lang="en-US" sz="1600" b="1" i="1" dirty="0">
                <a:latin typeface="Times New Roman" panose="02020603050405020304" pitchFamily="18" charset="0"/>
                <a:cs typeface="Times New Roman" panose="02020603050405020304" pitchFamily="18" charset="0"/>
              </a:endParaRPr>
            </a:p>
          </p:txBody>
        </p:sp>
      </p:grpSp>
      <p:sp>
        <p:nvSpPr>
          <p:cNvPr id="13" name="Rectangle 12">
            <a:extLst>
              <a:ext uri="{FF2B5EF4-FFF2-40B4-BE49-F238E27FC236}">
                <a16:creationId xmlns:a16="http://schemas.microsoft.com/office/drawing/2014/main" id="{4C3007E0-937A-DE47-BC24-3E945598A43F}"/>
              </a:ext>
            </a:extLst>
          </p:cNvPr>
          <p:cNvSpPr/>
          <p:nvPr/>
        </p:nvSpPr>
        <p:spPr>
          <a:xfrm>
            <a:off x="278574" y="3669595"/>
            <a:ext cx="4721678" cy="400110"/>
          </a:xfrm>
          <a:prstGeom prst="rect">
            <a:avLst/>
          </a:prstGeom>
        </p:spPr>
        <p:txBody>
          <a:bodyPr wrap="square">
            <a:spAutoFit/>
          </a:bodyPr>
          <a:lstStyle/>
          <a:p>
            <a:pPr algn="just"/>
            <a:r>
              <a:rPr lang="en-US" sz="2000" b="1" i="1" dirty="0">
                <a:solidFill>
                  <a:srgbClr val="0070C0"/>
                </a:solidFill>
                <a:latin typeface="Times New Roman" panose="02020603050405020304" pitchFamily="18" charset="0"/>
                <a:cs typeface="Times New Roman" panose="02020603050405020304" pitchFamily="18" charset="0"/>
              </a:rPr>
              <a:t>Determine transition level of input voltage.</a:t>
            </a:r>
          </a:p>
        </p:txBody>
      </p:sp>
      <p:sp>
        <p:nvSpPr>
          <p:cNvPr id="14" name="Rectangle 13">
            <a:extLst>
              <a:ext uri="{FF2B5EF4-FFF2-40B4-BE49-F238E27FC236}">
                <a16:creationId xmlns:a16="http://schemas.microsoft.com/office/drawing/2014/main" id="{2503F6E1-0469-A245-959F-2340C646AFE0}"/>
              </a:ext>
            </a:extLst>
          </p:cNvPr>
          <p:cNvSpPr/>
          <p:nvPr/>
        </p:nvSpPr>
        <p:spPr>
          <a:xfrm>
            <a:off x="440345" y="4382174"/>
            <a:ext cx="3508941" cy="1323439"/>
          </a:xfrm>
          <a:prstGeom prst="rect">
            <a:avLst/>
          </a:prstGeom>
        </p:spPr>
        <p:txBody>
          <a:bodyPr wrap="square">
            <a:spAutoFit/>
          </a:bodyPr>
          <a:lstStyle/>
          <a:p>
            <a:pPr algn="just"/>
            <a:r>
              <a:rPr lang="en-US" sz="2000" b="1" i="1" dirty="0">
                <a:solidFill>
                  <a:srgbClr val="FF0000"/>
                </a:solidFill>
                <a:latin typeface="Times New Roman" panose="02020603050405020304" pitchFamily="18" charset="0"/>
                <a:cs typeface="Times New Roman" panose="02020603050405020304" pitchFamily="18" charset="0"/>
              </a:rPr>
              <a:t>Condition: </a:t>
            </a:r>
          </a:p>
          <a:p>
            <a:pPr marL="342900" indent="-342900" algn="just">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Replace circuit with diode equivalent circuit.</a:t>
            </a:r>
          </a:p>
          <a:p>
            <a:pPr marL="342900" indent="-342900" algn="just">
              <a:buFont typeface="Arial" panose="020B0604020202020204" pitchFamily="34" charset="0"/>
              <a:buChar char="•"/>
            </a:pPr>
            <a:r>
              <a:rPr lang="en-US" sz="2000" b="1" i="1" dirty="0">
                <a:solidFill>
                  <a:srgbClr val="FF0000"/>
                </a:solidFill>
                <a:latin typeface="Times New Roman" panose="02020603050405020304" pitchFamily="18" charset="0"/>
                <a:cs typeface="Times New Roman" panose="02020603050405020304" pitchFamily="18" charset="0"/>
              </a:rPr>
              <a:t>Diode current is 0 mA.</a:t>
            </a:r>
          </a:p>
        </p:txBody>
      </p:sp>
      <p:pic>
        <p:nvPicPr>
          <p:cNvPr id="15" name="Picture 14">
            <a:extLst>
              <a:ext uri="{FF2B5EF4-FFF2-40B4-BE49-F238E27FC236}">
                <a16:creationId xmlns:a16="http://schemas.microsoft.com/office/drawing/2014/main" id="{753715B4-F3A6-D849-AEA1-FE035C563502}"/>
              </a:ext>
            </a:extLst>
          </p:cNvPr>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5763021" y="1966742"/>
            <a:ext cx="2684751" cy="2602002"/>
          </a:xfrm>
          <a:prstGeom prst="rect">
            <a:avLst/>
          </a:prstGeom>
        </p:spPr>
      </p:pic>
      <p:sp>
        <p:nvSpPr>
          <p:cNvPr id="16" name="TextBox 15">
            <a:extLst>
              <a:ext uri="{FF2B5EF4-FFF2-40B4-BE49-F238E27FC236}">
                <a16:creationId xmlns:a16="http://schemas.microsoft.com/office/drawing/2014/main" id="{AA3DAFA3-CCC8-5342-A5D7-F24087344E50}"/>
              </a:ext>
            </a:extLst>
          </p:cNvPr>
          <p:cNvSpPr txBox="1"/>
          <p:nvPr/>
        </p:nvSpPr>
        <p:spPr>
          <a:xfrm>
            <a:off x="4500802" y="4652430"/>
            <a:ext cx="4402167" cy="307777"/>
          </a:xfrm>
          <a:prstGeom prst="rect">
            <a:avLst/>
          </a:prstGeom>
          <a:noFill/>
        </p:spPr>
        <p:txBody>
          <a:bodyPr wrap="none" rtlCol="0">
            <a:spAutoFit/>
          </a:bodyPr>
          <a:lstStyle/>
          <a:p>
            <a:r>
              <a:rPr lang="en-US" sz="1400" dirty="0">
                <a:highlight>
                  <a:srgbClr val="FFFF00"/>
                </a:highlight>
                <a:latin typeface="Times New Roman" panose="02020603050405020304" pitchFamily="18" charset="0"/>
                <a:cs typeface="Times New Roman" panose="02020603050405020304" pitchFamily="18" charset="0"/>
              </a:rPr>
              <a:t>Applying KVL around output loop in clockwise direction, </a:t>
            </a:r>
          </a:p>
        </p:txBody>
      </p:sp>
      <p:pic>
        <p:nvPicPr>
          <p:cNvPr id="17" name="Picture 16">
            <a:extLst>
              <a:ext uri="{FF2B5EF4-FFF2-40B4-BE49-F238E27FC236}">
                <a16:creationId xmlns:a16="http://schemas.microsoft.com/office/drawing/2014/main" id="{B809889F-5EE0-AC40-A6C2-31FC8615FA80}"/>
              </a:ext>
            </a:extLst>
          </p:cNvPr>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5194716" y="5043893"/>
            <a:ext cx="3167342" cy="600703"/>
          </a:xfrm>
          <a:prstGeom prst="rect">
            <a:avLst/>
          </a:prstGeom>
        </p:spPr>
      </p:pic>
    </p:spTree>
    <p:extLst>
      <p:ext uri="{BB962C8B-B14F-4D97-AF65-F5344CB8AC3E}">
        <p14:creationId xmlns:p14="http://schemas.microsoft.com/office/powerpoint/2010/main" val="151297006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par>
                                <p:cTn id="36" presetID="22" presetClass="entr" presetSubtype="1"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up)">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6"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2E2BF9-4551-3044-9017-F586E1586417}"/>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545584" y="2682578"/>
            <a:ext cx="2746374" cy="263312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53F885-9E63-774A-A0E5-40BE71E7A0CB}"/>
                  </a:ext>
                </a:extLst>
              </p:cNvPr>
              <p:cNvSpPr/>
              <p:nvPr/>
            </p:nvSpPr>
            <p:spPr>
              <a:xfrm>
                <a:off x="3497557" y="444600"/>
                <a:ext cx="5212609" cy="1015663"/>
              </a:xfrm>
              <a:prstGeom prst="rect">
                <a:avLst/>
              </a:prstGeom>
            </p:spPr>
            <p:txBody>
              <a:bodyPr wrap="square">
                <a:spAutoFit/>
              </a:bodyPr>
              <a:lstStyle/>
              <a:p>
                <a:pPr algn="ctr"/>
                <a:r>
                  <a:rPr lang="en-US" sz="2000" dirty="0">
                    <a:solidFill>
                      <a:schemeClr val="tx1"/>
                    </a:solidFill>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𝑖</m:t>
                        </m:r>
                      </m:sub>
                    </m:sSub>
                    <m:r>
                      <a:rPr lang="en-US" sz="2000" b="0" i="1" smtClean="0">
                        <a:solidFill>
                          <a:schemeClr val="tx1"/>
                        </a:solidFill>
                        <a:latin typeface="Cambria Math" panose="02040503050406030204" pitchFamily="18" charset="0"/>
                      </a:rPr>
                      <m:t>&gt;3.3</m:t>
                    </m:r>
                    <m:r>
                      <a:rPr lang="en-US" sz="2000" b="0" i="1" smtClean="0">
                        <a:solidFill>
                          <a:schemeClr val="tx1"/>
                        </a:solidFill>
                        <a:latin typeface="Cambria Math" panose="02040503050406030204" pitchFamily="18" charset="0"/>
                        <a:ea typeface="Cambria Math" panose="02040503050406030204" pitchFamily="18" charset="0"/>
                      </a:rPr>
                      <m:t>𝑉</m:t>
                    </m:r>
                  </m:oMath>
                </a14:m>
                <a:r>
                  <a:rPr lang="en-US" sz="2000" dirty="0">
                    <a:solidFill>
                      <a:schemeClr val="tx1"/>
                    </a:solidFill>
                    <a:latin typeface="Times New Roman" panose="02020603050405020304" pitchFamily="18" charset="0"/>
                    <a:cs typeface="Times New Roman" panose="02020603050405020304" pitchFamily="18" charset="0"/>
                  </a:rPr>
                  <a:t>, I</a:t>
                </a:r>
                <a:r>
                  <a:rPr lang="en-US" sz="2000" baseline="-25000" dirty="0">
                    <a:solidFill>
                      <a:schemeClr val="tx1"/>
                    </a:solidFill>
                    <a:latin typeface="Times New Roman" panose="02020603050405020304" pitchFamily="18" charset="0"/>
                    <a:cs typeface="Times New Roman" panose="02020603050405020304" pitchFamily="18" charset="0"/>
                  </a:rPr>
                  <a:t>D </a:t>
                </a:r>
                <a:r>
                  <a:rPr lang="en-US" sz="2000" dirty="0">
                    <a:solidFill>
                      <a:schemeClr val="tx1"/>
                    </a:solidFill>
                    <a:latin typeface="Times New Roman" panose="02020603050405020304" pitchFamily="18" charset="0"/>
                    <a:cs typeface="Times New Roman" panose="02020603050405020304" pitchFamily="18" charset="0"/>
                  </a:rPr>
                  <a:t>direction is counter-clockwise.</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Di</a:t>
                </a:r>
                <a:r>
                  <a:rPr lang="en-US" sz="2000" dirty="0">
                    <a:solidFill>
                      <a:schemeClr val="tx1"/>
                    </a:solidFill>
                    <a:latin typeface="Times New Roman" panose="02020603050405020304" pitchFamily="18" charset="0"/>
                    <a:cs typeface="Times New Roman" panose="02020603050405020304" pitchFamily="18" charset="0"/>
                  </a:rPr>
                  <a:t>ode is </a:t>
                </a:r>
                <a:r>
                  <a:rPr lang="en-US" sz="2000" b="1" dirty="0">
                    <a:solidFill>
                      <a:srgbClr val="FF0000"/>
                    </a:solidFill>
                    <a:latin typeface="Times New Roman" panose="02020603050405020304" pitchFamily="18" charset="0"/>
                    <a:cs typeface="Times New Roman" panose="02020603050405020304" pitchFamily="18" charset="0"/>
                  </a:rPr>
                  <a:t>off</a:t>
                </a:r>
                <a:r>
                  <a:rPr lang="en-US" sz="2000" dirty="0">
                    <a:latin typeface="Times New Roman" panose="02020603050405020304" pitchFamily="18" charset="0"/>
                    <a:cs typeface="Times New Roman" panose="02020603050405020304" pitchFamily="18" charset="0"/>
                  </a:rPr>
                  <a:t>.</a:t>
                </a:r>
              </a:p>
              <a:p>
                <a:pPr algn="ct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𝒐</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𝒗</m:t>
                          </m:r>
                        </m:e>
                        <m:sub>
                          <m:r>
                            <a:rPr lang="en-US" sz="2000" b="1" i="1">
                              <a:latin typeface="Cambria Math" panose="02040503050406030204" pitchFamily="18" charset="0"/>
                            </a:rPr>
                            <m:t>𝒊</m:t>
                          </m:r>
                        </m:sub>
                      </m:sSub>
                    </m:oMath>
                  </m:oMathPara>
                </a14:m>
                <a:endParaRPr 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D53F885-9E63-774A-A0E5-40BE71E7A0CB}"/>
                  </a:ext>
                </a:extLst>
              </p:cNvPr>
              <p:cNvSpPr>
                <a:spLocks noRot="1" noChangeAspect="1" noMove="1" noResize="1" noEditPoints="1" noAdjustHandles="1" noChangeArrowheads="1" noChangeShapeType="1" noTextEdit="1"/>
              </p:cNvSpPr>
              <p:nvPr/>
            </p:nvSpPr>
            <p:spPr>
              <a:xfrm>
                <a:off x="3497557" y="444600"/>
                <a:ext cx="5212609" cy="1015663"/>
              </a:xfrm>
              <a:prstGeom prst="rect">
                <a:avLst/>
              </a:prstGeom>
              <a:blipFill>
                <a:blip r:embed="rId4"/>
                <a:stretch>
                  <a:fillRect l="-243" t="-2469" r="-2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B9028AD-2FF2-8E43-A0CF-6613ADB6554C}"/>
                  </a:ext>
                </a:extLst>
              </p:cNvPr>
              <p:cNvSpPr/>
              <p:nvPr/>
            </p:nvSpPr>
            <p:spPr>
              <a:xfrm>
                <a:off x="3543775" y="1782861"/>
                <a:ext cx="5188985" cy="1015663"/>
              </a:xfrm>
              <a:prstGeom prst="rect">
                <a:avLst/>
              </a:prstGeom>
            </p:spPr>
            <p:txBody>
              <a:bodyPr wrap="none">
                <a:spAutoFit/>
              </a:bodyPr>
              <a:lstStyle/>
              <a:p>
                <a:r>
                  <a:rPr lang="en-US" sz="2000" dirty="0">
                    <a:solidFill>
                      <a:schemeClr val="tx1"/>
                    </a:solidFill>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𝑣</m:t>
                        </m:r>
                      </m:e>
                      <m:sub>
                        <m:r>
                          <a:rPr lang="en-US" sz="2000" b="0" i="1" smtClean="0">
                            <a:solidFill>
                              <a:schemeClr val="tx1"/>
                            </a:solidFill>
                            <a:latin typeface="Cambria Math" panose="02040503050406030204" pitchFamily="18" charset="0"/>
                          </a:rPr>
                          <m:t>𝑖</m:t>
                        </m:r>
                      </m:sub>
                    </m:sSub>
                    <m:r>
                      <a:rPr lang="en-US" sz="2000" i="1" smtClean="0">
                        <a:solidFill>
                          <a:schemeClr val="tx1"/>
                        </a:solidFill>
                        <a:latin typeface="Cambria Math" panose="02040503050406030204" pitchFamily="18" charset="0"/>
                        <a:ea typeface="Cambria Math" panose="02040503050406030204" pitchFamily="18" charset="0"/>
                      </a:rPr>
                      <m:t>≤</m:t>
                    </m:r>
                    <m:r>
                      <a:rPr lang="en-US" sz="2000" b="0" i="1" smtClean="0">
                        <a:solidFill>
                          <a:schemeClr val="tx1"/>
                        </a:solidFill>
                        <a:latin typeface="Cambria Math" panose="02040503050406030204" pitchFamily="18" charset="0"/>
                        <a:ea typeface="Cambria Math" panose="02040503050406030204" pitchFamily="18" charset="0"/>
                      </a:rPr>
                      <m:t>3.3</m:t>
                    </m:r>
                    <m:r>
                      <a:rPr lang="en-US" sz="2000" b="0" i="1" smtClean="0">
                        <a:solidFill>
                          <a:schemeClr val="tx1"/>
                        </a:solidFill>
                        <a:latin typeface="Cambria Math" panose="02040503050406030204" pitchFamily="18" charset="0"/>
                        <a:ea typeface="Cambria Math" panose="02040503050406030204" pitchFamily="18" charset="0"/>
                      </a:rPr>
                      <m:t>𝑉</m:t>
                    </m:r>
                  </m:oMath>
                </a14:m>
                <a:r>
                  <a:rPr lang="en-US" sz="2000" dirty="0">
                    <a:solidFill>
                      <a:schemeClr val="tx1"/>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a:t>
                </a:r>
                <a:r>
                  <a:rPr lang="en-US" sz="2000" baseline="-25000" dirty="0">
                    <a:latin typeface="Times New Roman" panose="02020603050405020304" pitchFamily="18" charset="0"/>
                    <a:cs typeface="Times New Roman" panose="02020603050405020304" pitchFamily="18" charset="0"/>
                  </a:rPr>
                  <a:t>D </a:t>
                </a:r>
                <a:r>
                  <a:rPr lang="en-US" sz="2000" dirty="0">
                    <a:latin typeface="Times New Roman" panose="02020603050405020304" pitchFamily="18" charset="0"/>
                    <a:cs typeface="Times New Roman" panose="02020603050405020304" pitchFamily="18" charset="0"/>
                  </a:rPr>
                  <a:t>direction is counter-clockwise </a:t>
                </a:r>
              </a:p>
              <a:p>
                <a:pPr algn="ctr"/>
                <a:r>
                  <a:rPr lang="en-US" sz="2000" dirty="0">
                    <a:solidFill>
                      <a:schemeClr val="tx1"/>
                    </a:solidFill>
                    <a:latin typeface="Times New Roman" panose="02020603050405020304" pitchFamily="18" charset="0"/>
                    <a:cs typeface="Times New Roman" panose="02020603050405020304" pitchFamily="18" charset="0"/>
                  </a:rPr>
                  <a:t>Diode is </a:t>
                </a:r>
                <a:r>
                  <a:rPr lang="en-US" sz="2000" b="1" dirty="0">
                    <a:solidFill>
                      <a:srgbClr val="00B050"/>
                    </a:solidFill>
                    <a:latin typeface="Times New Roman" panose="02020603050405020304" pitchFamily="18" charset="0"/>
                    <a:cs typeface="Times New Roman" panose="02020603050405020304" pitchFamily="18" charset="0"/>
                  </a:rPr>
                  <a:t>on</a:t>
                </a:r>
                <a:r>
                  <a:rPr lang="en-US" sz="2000" dirty="0">
                    <a:solidFill>
                      <a:schemeClr val="tx1"/>
                    </a:solidFill>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en-US" sz="2000" b="1" i="1">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𝒗</m:t>
                          </m:r>
                        </m:e>
                        <m:sub>
                          <m:r>
                            <a:rPr lang="en-US" sz="2000" b="1" i="1" smtClean="0">
                              <a:solidFill>
                                <a:schemeClr val="tx1"/>
                              </a:solidFill>
                              <a:latin typeface="Cambria Math" panose="02040503050406030204" pitchFamily="18" charset="0"/>
                            </a:rPr>
                            <m:t>𝒐</m:t>
                          </m:r>
                        </m:sub>
                      </m:sSub>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𝟒</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𝑽</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𝟎</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𝟕</m:t>
                      </m:r>
                      <m:r>
                        <a:rPr lang="en-US" sz="2000" b="1" i="1" smtClean="0">
                          <a:solidFill>
                            <a:schemeClr val="tx1"/>
                          </a:solidFill>
                          <a:latin typeface="Cambria Math" panose="02040503050406030204" pitchFamily="18" charset="0"/>
                        </a:rPr>
                        <m:t> </m:t>
                      </m:r>
                      <m:r>
                        <a:rPr lang="en-US" sz="2000" b="1" i="1" smtClean="0">
                          <a:solidFill>
                            <a:schemeClr val="tx1"/>
                          </a:solidFill>
                          <a:latin typeface="Cambria Math" panose="02040503050406030204" pitchFamily="18" charset="0"/>
                        </a:rPr>
                        <m:t>𝑽</m:t>
                      </m:r>
                      <m:r>
                        <a:rPr lang="en-US" sz="2000" b="1" i="1" smtClean="0">
                          <a:solidFill>
                            <a:schemeClr val="tx1"/>
                          </a:solidFill>
                          <a:latin typeface="Cambria Math" panose="02040503050406030204" pitchFamily="18" charset="0"/>
                        </a:rPr>
                        <m:t>=</m:t>
                      </m:r>
                      <m:r>
                        <a:rPr lang="en-US" sz="2000" b="1" i="1" smtClean="0">
                          <a:latin typeface="Cambria Math" panose="02040503050406030204" pitchFamily="18" charset="0"/>
                        </a:rPr>
                        <m:t>𝟑</m:t>
                      </m:r>
                      <m:r>
                        <a:rPr lang="en-US" sz="2000" b="1" i="1" smtClean="0">
                          <a:latin typeface="Cambria Math" panose="02040503050406030204" pitchFamily="18" charset="0"/>
                        </a:rPr>
                        <m:t>.</m:t>
                      </m:r>
                      <m:r>
                        <a:rPr lang="en-US" sz="2000" b="1" i="1" smtClean="0">
                          <a:latin typeface="Cambria Math" panose="02040503050406030204" pitchFamily="18" charset="0"/>
                        </a:rPr>
                        <m:t>𝟑</m:t>
                      </m:r>
                      <m:r>
                        <a:rPr lang="en-US" sz="2000" b="1" i="1" smtClean="0">
                          <a:latin typeface="Cambria Math" panose="02040503050406030204" pitchFamily="18" charset="0"/>
                        </a:rPr>
                        <m:t> </m:t>
                      </m:r>
                      <m:r>
                        <a:rPr lang="en-US" sz="2000" b="1" i="1" smtClean="0">
                          <a:latin typeface="Cambria Math" panose="02040503050406030204" pitchFamily="18" charset="0"/>
                        </a:rPr>
                        <m:t>𝑽</m:t>
                      </m:r>
                    </m:oMath>
                  </m:oMathPara>
                </a14:m>
                <a:endParaRPr 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4B9028AD-2FF2-8E43-A0CF-6613ADB6554C}"/>
                  </a:ext>
                </a:extLst>
              </p:cNvPr>
              <p:cNvSpPr>
                <a:spLocks noRot="1" noChangeAspect="1" noMove="1" noResize="1" noEditPoints="1" noAdjustHandles="1" noChangeArrowheads="1" noChangeShapeType="1" noTextEdit="1"/>
              </p:cNvSpPr>
              <p:nvPr/>
            </p:nvSpPr>
            <p:spPr>
              <a:xfrm>
                <a:off x="3543775" y="1782861"/>
                <a:ext cx="5188985" cy="1015663"/>
              </a:xfrm>
              <a:prstGeom prst="rect">
                <a:avLst/>
              </a:prstGeom>
              <a:blipFill>
                <a:blip r:embed="rId5"/>
                <a:stretch>
                  <a:fillRect l="-976" t="-2469" b="-617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6A609F2A-9D28-EE4B-A763-1AE6B37691E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11240" y="124855"/>
            <a:ext cx="2628900" cy="2032000"/>
          </a:xfrm>
          <a:prstGeom prst="rect">
            <a:avLst/>
          </a:prstGeom>
        </p:spPr>
      </p:pic>
      <p:pic>
        <p:nvPicPr>
          <p:cNvPr id="12" name="Picture 11">
            <a:extLst>
              <a:ext uri="{FF2B5EF4-FFF2-40B4-BE49-F238E27FC236}">
                <a16:creationId xmlns:a16="http://schemas.microsoft.com/office/drawing/2014/main" id="{C42972FE-6DAE-104A-B7EC-D1FEA8D6558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609356" y="3043454"/>
            <a:ext cx="3101231" cy="2633121"/>
          </a:xfrm>
          <a:prstGeom prst="rect">
            <a:avLst/>
          </a:prstGeom>
        </p:spPr>
      </p:pic>
    </p:spTree>
    <p:extLst>
      <p:ext uri="{BB962C8B-B14F-4D97-AF65-F5344CB8AC3E}">
        <p14:creationId xmlns:p14="http://schemas.microsoft.com/office/powerpoint/2010/main" val="269449555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179" y="183234"/>
            <a:ext cx="3487642"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a:t>
            </a:r>
          </a:p>
        </p:txBody>
      </p:sp>
      <p:sp>
        <p:nvSpPr>
          <p:cNvPr id="3" name="Rectangle 2">
            <a:extLst>
              <a:ext uri="{FF2B5EF4-FFF2-40B4-BE49-F238E27FC236}">
                <a16:creationId xmlns:a16="http://schemas.microsoft.com/office/drawing/2014/main" id="{390AC293-057B-AF42-B53E-5EE7D41D9084}"/>
              </a:ext>
            </a:extLst>
          </p:cNvPr>
          <p:cNvSpPr/>
          <p:nvPr/>
        </p:nvSpPr>
        <p:spPr>
          <a:xfrm>
            <a:off x="310243" y="827691"/>
            <a:ext cx="8523514" cy="461665"/>
          </a:xfrm>
          <a:prstGeom prst="rect">
            <a:avLst/>
          </a:prstGeom>
        </p:spPr>
        <p:txBody>
          <a:bodyPr wrap="square">
            <a:spAutoFit/>
          </a:bodyPr>
          <a:lstStyle/>
          <a:p>
            <a:r>
              <a:rPr lang="en-US" sz="2400" b="1" dirty="0">
                <a:solidFill>
                  <a:srgbClr val="002060"/>
                </a:solidFill>
                <a:latin typeface="Times" pitchFamily="2" charset="0"/>
              </a:rPr>
              <a:t>Simple Series clippers (Ideal Diodes) for the sinusoidal input</a:t>
            </a:r>
            <a:endParaRPr lang="en-US" sz="2400" b="1" dirty="0">
              <a:solidFill>
                <a:srgbClr val="002060"/>
              </a:solidFill>
            </a:endParaRPr>
          </a:p>
        </p:txBody>
      </p:sp>
      <p:pic>
        <p:nvPicPr>
          <p:cNvPr id="6" name="Picture 5">
            <a:extLst>
              <a:ext uri="{FF2B5EF4-FFF2-40B4-BE49-F238E27FC236}">
                <a16:creationId xmlns:a16="http://schemas.microsoft.com/office/drawing/2014/main" id="{6AD295A6-0732-074D-A7C2-97268DF1BD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6413" y="1286096"/>
            <a:ext cx="4025900" cy="1562100"/>
          </a:xfrm>
          <a:prstGeom prst="rect">
            <a:avLst/>
          </a:prstGeom>
        </p:spPr>
      </p:pic>
      <p:pic>
        <p:nvPicPr>
          <p:cNvPr id="8" name="Picture 7">
            <a:extLst>
              <a:ext uri="{FF2B5EF4-FFF2-40B4-BE49-F238E27FC236}">
                <a16:creationId xmlns:a16="http://schemas.microsoft.com/office/drawing/2014/main" id="{0EE25E6A-5CBC-EB44-BCB6-D2F6297EF0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27496" y="1294640"/>
            <a:ext cx="3009900" cy="1562100"/>
          </a:xfrm>
          <a:prstGeom prst="rect">
            <a:avLst/>
          </a:prstGeom>
        </p:spPr>
      </p:pic>
      <p:pic>
        <p:nvPicPr>
          <p:cNvPr id="10" name="Picture 9">
            <a:extLst>
              <a:ext uri="{FF2B5EF4-FFF2-40B4-BE49-F238E27FC236}">
                <a16:creationId xmlns:a16="http://schemas.microsoft.com/office/drawing/2014/main" id="{83D9D2DF-4977-E24C-87D3-0070A0FC02C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5300" y="3369510"/>
            <a:ext cx="4076700" cy="1248238"/>
          </a:xfrm>
          <a:prstGeom prst="rect">
            <a:avLst/>
          </a:prstGeom>
        </p:spPr>
      </p:pic>
      <p:sp>
        <p:nvSpPr>
          <p:cNvPr id="11" name="TextBox 10">
            <a:extLst>
              <a:ext uri="{FF2B5EF4-FFF2-40B4-BE49-F238E27FC236}">
                <a16:creationId xmlns:a16="http://schemas.microsoft.com/office/drawing/2014/main" id="{3834F1DF-FAFE-584A-8706-405C208C5F90}"/>
              </a:ext>
            </a:extLst>
          </p:cNvPr>
          <p:cNvSpPr txBox="1"/>
          <p:nvPr/>
        </p:nvSpPr>
        <p:spPr>
          <a:xfrm>
            <a:off x="235703" y="2911425"/>
            <a:ext cx="5040162" cy="461665"/>
          </a:xfrm>
          <a:prstGeom prst="rect">
            <a:avLst/>
          </a:prstGeom>
          <a:noFill/>
        </p:spPr>
        <p:txBody>
          <a:bodyPr wrap="none" rtlCol="0">
            <a:spAutoFit/>
          </a:bodyPr>
          <a:lstStyle/>
          <a:p>
            <a:r>
              <a:rPr lang="en-US" sz="2400" b="1" dirty="0">
                <a:solidFill>
                  <a:srgbClr val="002060"/>
                </a:solidFill>
                <a:latin typeface="Times" pitchFamily="2" charset="0"/>
              </a:rPr>
              <a:t>Biased Series Clippers (Ideal Diodes)</a:t>
            </a:r>
          </a:p>
        </p:txBody>
      </p:sp>
      <p:pic>
        <p:nvPicPr>
          <p:cNvPr id="12" name="Picture 11">
            <a:extLst>
              <a:ext uri="{FF2B5EF4-FFF2-40B4-BE49-F238E27FC236}">
                <a16:creationId xmlns:a16="http://schemas.microsoft.com/office/drawing/2014/main" id="{D743FDFF-78A4-F244-9872-7FE9C1BA951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27496" y="3311635"/>
            <a:ext cx="3009900" cy="1306113"/>
          </a:xfrm>
          <a:prstGeom prst="rect">
            <a:avLst/>
          </a:prstGeom>
        </p:spPr>
      </p:pic>
      <p:pic>
        <p:nvPicPr>
          <p:cNvPr id="13" name="Picture 12">
            <a:extLst>
              <a:ext uri="{FF2B5EF4-FFF2-40B4-BE49-F238E27FC236}">
                <a16:creationId xmlns:a16="http://schemas.microsoft.com/office/drawing/2014/main" id="{D165ABE6-8F07-7C4C-8B48-B93B830EA2A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80572" y="4645771"/>
            <a:ext cx="4076700" cy="1342561"/>
          </a:xfrm>
          <a:prstGeom prst="rect">
            <a:avLst/>
          </a:prstGeom>
        </p:spPr>
      </p:pic>
      <p:pic>
        <p:nvPicPr>
          <p:cNvPr id="14" name="Picture 13">
            <a:extLst>
              <a:ext uri="{FF2B5EF4-FFF2-40B4-BE49-F238E27FC236}">
                <a16:creationId xmlns:a16="http://schemas.microsoft.com/office/drawing/2014/main" id="{4BCF0AD5-FDB2-E24A-AFA7-ECE60ADCAC9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5027496" y="4682219"/>
            <a:ext cx="3009900" cy="1306113"/>
          </a:xfrm>
          <a:prstGeom prst="rect">
            <a:avLst/>
          </a:prstGeom>
        </p:spPr>
      </p:pic>
      <p:sp>
        <p:nvSpPr>
          <p:cNvPr id="4" name="Rectangle 3">
            <a:extLst>
              <a:ext uri="{FF2B5EF4-FFF2-40B4-BE49-F238E27FC236}">
                <a16:creationId xmlns:a16="http://schemas.microsoft.com/office/drawing/2014/main" id="{EEFF7412-5C57-94A4-4947-F488CBCADABC}"/>
              </a:ext>
            </a:extLst>
          </p:cNvPr>
          <p:cNvSpPr/>
          <p:nvPr/>
        </p:nvSpPr>
        <p:spPr>
          <a:xfrm>
            <a:off x="3247053" y="1651518"/>
            <a:ext cx="1235260" cy="1119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DF0ECF-3CD3-34E1-C5E8-BCCA306B6C67}"/>
              </a:ext>
            </a:extLst>
          </p:cNvPr>
          <p:cNvSpPr/>
          <p:nvPr/>
        </p:nvSpPr>
        <p:spPr>
          <a:xfrm>
            <a:off x="6834495" y="1615944"/>
            <a:ext cx="1235260" cy="1119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EC96FA-0D13-8B40-1A6B-01329DDC48B6}"/>
              </a:ext>
            </a:extLst>
          </p:cNvPr>
          <p:cNvSpPr/>
          <p:nvPr/>
        </p:nvSpPr>
        <p:spPr>
          <a:xfrm>
            <a:off x="3247053" y="3435581"/>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FFB625-8A0F-0234-C9D0-4ED471547F5D}"/>
              </a:ext>
            </a:extLst>
          </p:cNvPr>
          <p:cNvSpPr/>
          <p:nvPr/>
        </p:nvSpPr>
        <p:spPr>
          <a:xfrm>
            <a:off x="6720851" y="3361808"/>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3B0DBA-2A4F-06BB-C3F5-59AF565FDD1E}"/>
              </a:ext>
            </a:extLst>
          </p:cNvPr>
          <p:cNvSpPr/>
          <p:nvPr/>
        </p:nvSpPr>
        <p:spPr>
          <a:xfrm>
            <a:off x="3243434" y="4730180"/>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C61B0F-03A7-D040-89EB-D61C321D92DB}"/>
              </a:ext>
            </a:extLst>
          </p:cNvPr>
          <p:cNvSpPr/>
          <p:nvPr/>
        </p:nvSpPr>
        <p:spPr>
          <a:xfrm>
            <a:off x="6726788" y="4730180"/>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979449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5" grpId="0" animBg="1"/>
      <p:bldP spid="1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8179" y="183234"/>
            <a:ext cx="3487642"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a:t>
            </a:r>
          </a:p>
        </p:txBody>
      </p:sp>
      <p:sp>
        <p:nvSpPr>
          <p:cNvPr id="3" name="Rectangle 2">
            <a:extLst>
              <a:ext uri="{FF2B5EF4-FFF2-40B4-BE49-F238E27FC236}">
                <a16:creationId xmlns:a16="http://schemas.microsoft.com/office/drawing/2014/main" id="{390AC293-057B-AF42-B53E-5EE7D41D9084}"/>
              </a:ext>
            </a:extLst>
          </p:cNvPr>
          <p:cNvSpPr/>
          <p:nvPr/>
        </p:nvSpPr>
        <p:spPr>
          <a:xfrm>
            <a:off x="310243" y="827691"/>
            <a:ext cx="8523514" cy="461665"/>
          </a:xfrm>
          <a:prstGeom prst="rect">
            <a:avLst/>
          </a:prstGeom>
        </p:spPr>
        <p:txBody>
          <a:bodyPr wrap="square">
            <a:spAutoFit/>
          </a:bodyPr>
          <a:lstStyle/>
          <a:p>
            <a:r>
              <a:rPr lang="en-US" sz="2400" b="1" dirty="0">
                <a:solidFill>
                  <a:srgbClr val="002060"/>
                </a:solidFill>
                <a:latin typeface="Times" pitchFamily="2" charset="0"/>
              </a:rPr>
              <a:t>Simple Parallel clippers (Ideal Diodes) for the sinusoidal input</a:t>
            </a:r>
            <a:endParaRPr lang="en-US" sz="2400" b="1" dirty="0">
              <a:solidFill>
                <a:srgbClr val="002060"/>
              </a:solidFill>
            </a:endParaRPr>
          </a:p>
        </p:txBody>
      </p:sp>
      <p:sp>
        <p:nvSpPr>
          <p:cNvPr id="11" name="TextBox 10">
            <a:extLst>
              <a:ext uri="{FF2B5EF4-FFF2-40B4-BE49-F238E27FC236}">
                <a16:creationId xmlns:a16="http://schemas.microsoft.com/office/drawing/2014/main" id="{3834F1DF-FAFE-584A-8706-405C208C5F90}"/>
              </a:ext>
            </a:extLst>
          </p:cNvPr>
          <p:cNvSpPr txBox="1"/>
          <p:nvPr/>
        </p:nvSpPr>
        <p:spPr>
          <a:xfrm>
            <a:off x="235703" y="2911425"/>
            <a:ext cx="5277407" cy="461665"/>
          </a:xfrm>
          <a:prstGeom prst="rect">
            <a:avLst/>
          </a:prstGeom>
          <a:noFill/>
        </p:spPr>
        <p:txBody>
          <a:bodyPr wrap="none" rtlCol="0">
            <a:spAutoFit/>
          </a:bodyPr>
          <a:lstStyle/>
          <a:p>
            <a:r>
              <a:rPr lang="en-US" sz="2400" b="1" dirty="0">
                <a:solidFill>
                  <a:srgbClr val="002060"/>
                </a:solidFill>
                <a:latin typeface="Times" pitchFamily="2" charset="0"/>
              </a:rPr>
              <a:t>Biased Parallel Clippers (Ideal Diodes)</a:t>
            </a:r>
          </a:p>
        </p:txBody>
      </p:sp>
      <p:grpSp>
        <p:nvGrpSpPr>
          <p:cNvPr id="9" name="Group 8">
            <a:extLst>
              <a:ext uri="{FF2B5EF4-FFF2-40B4-BE49-F238E27FC236}">
                <a16:creationId xmlns:a16="http://schemas.microsoft.com/office/drawing/2014/main" id="{5C856CB7-4E4F-2F4F-9E45-13C247E3D884}"/>
              </a:ext>
            </a:extLst>
          </p:cNvPr>
          <p:cNvGrpSpPr/>
          <p:nvPr/>
        </p:nvGrpSpPr>
        <p:grpSpPr>
          <a:xfrm>
            <a:off x="456413" y="1286096"/>
            <a:ext cx="3937000" cy="1489448"/>
            <a:chOff x="456413" y="1286096"/>
            <a:chExt cx="3937000" cy="1489448"/>
          </a:xfrm>
        </p:grpSpPr>
        <p:pic>
          <p:nvPicPr>
            <p:cNvPr id="6" name="Picture 5">
              <a:extLst>
                <a:ext uri="{FF2B5EF4-FFF2-40B4-BE49-F238E27FC236}">
                  <a16:creationId xmlns:a16="http://schemas.microsoft.com/office/drawing/2014/main" id="{6AD295A6-0732-074D-A7C2-97268DF1BD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56414" y="1286096"/>
              <a:ext cx="1152468" cy="232148"/>
            </a:xfrm>
            <a:prstGeom prst="rect">
              <a:avLst/>
            </a:prstGeom>
          </p:spPr>
        </p:pic>
        <p:pic>
          <p:nvPicPr>
            <p:cNvPr id="5" name="Picture 4">
              <a:extLst>
                <a:ext uri="{FF2B5EF4-FFF2-40B4-BE49-F238E27FC236}">
                  <a16:creationId xmlns:a16="http://schemas.microsoft.com/office/drawing/2014/main" id="{AE20BADC-E3B6-8E41-9072-8B4359246D9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6413" y="1518244"/>
              <a:ext cx="3937000" cy="1257300"/>
            </a:xfrm>
            <a:prstGeom prst="rect">
              <a:avLst/>
            </a:prstGeom>
          </p:spPr>
        </p:pic>
      </p:grpSp>
      <p:grpSp>
        <p:nvGrpSpPr>
          <p:cNvPr id="16" name="Group 15">
            <a:extLst>
              <a:ext uri="{FF2B5EF4-FFF2-40B4-BE49-F238E27FC236}">
                <a16:creationId xmlns:a16="http://schemas.microsoft.com/office/drawing/2014/main" id="{2C2390B9-2D4E-354C-B1E2-A668A7B73CB7}"/>
              </a:ext>
            </a:extLst>
          </p:cNvPr>
          <p:cNvGrpSpPr/>
          <p:nvPr/>
        </p:nvGrpSpPr>
        <p:grpSpPr>
          <a:xfrm>
            <a:off x="5027496" y="1315733"/>
            <a:ext cx="2997200" cy="1459811"/>
            <a:chOff x="5008650" y="1294640"/>
            <a:chExt cx="2997200" cy="1459811"/>
          </a:xfrm>
        </p:grpSpPr>
        <p:pic>
          <p:nvPicPr>
            <p:cNvPr id="15" name="Picture 14">
              <a:extLst>
                <a:ext uri="{FF2B5EF4-FFF2-40B4-BE49-F238E27FC236}">
                  <a16:creationId xmlns:a16="http://schemas.microsoft.com/office/drawing/2014/main" id="{E3447642-8A32-A945-BA43-6DD5DB5F32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08650" y="1497151"/>
              <a:ext cx="2997200" cy="1257300"/>
            </a:xfrm>
            <a:prstGeom prst="rect">
              <a:avLst/>
            </a:prstGeom>
          </p:spPr>
        </p:pic>
        <p:pic>
          <p:nvPicPr>
            <p:cNvPr id="8" name="Picture 7">
              <a:extLst>
                <a:ext uri="{FF2B5EF4-FFF2-40B4-BE49-F238E27FC236}">
                  <a16:creationId xmlns:a16="http://schemas.microsoft.com/office/drawing/2014/main" id="{0EE25E6A-5CBC-EB44-BCB6-D2F6297EF0D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027496" y="1294640"/>
              <a:ext cx="1049213" cy="313274"/>
            </a:xfrm>
            <a:prstGeom prst="rect">
              <a:avLst/>
            </a:prstGeom>
          </p:spPr>
        </p:pic>
      </p:grpSp>
      <p:pic>
        <p:nvPicPr>
          <p:cNvPr id="17" name="Picture 16">
            <a:extLst>
              <a:ext uri="{FF2B5EF4-FFF2-40B4-BE49-F238E27FC236}">
                <a16:creationId xmlns:a16="http://schemas.microsoft.com/office/drawing/2014/main" id="{C404C5B3-6CF3-7A43-AEFC-E570F20819E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2648" y="3399830"/>
            <a:ext cx="3073400" cy="1219200"/>
          </a:xfrm>
          <a:prstGeom prst="rect">
            <a:avLst/>
          </a:prstGeom>
        </p:spPr>
      </p:pic>
      <p:pic>
        <p:nvPicPr>
          <p:cNvPr id="18" name="Picture 17">
            <a:extLst>
              <a:ext uri="{FF2B5EF4-FFF2-40B4-BE49-F238E27FC236}">
                <a16:creationId xmlns:a16="http://schemas.microsoft.com/office/drawing/2014/main" id="{9FCAA6B2-A360-9A41-A947-6ADF071D8D6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6604" y="4757550"/>
            <a:ext cx="3073400" cy="1168400"/>
          </a:xfrm>
          <a:prstGeom prst="rect">
            <a:avLst/>
          </a:prstGeom>
        </p:spPr>
      </p:pic>
      <p:pic>
        <p:nvPicPr>
          <p:cNvPr id="19" name="Picture 18">
            <a:extLst>
              <a:ext uri="{FF2B5EF4-FFF2-40B4-BE49-F238E27FC236}">
                <a16:creationId xmlns:a16="http://schemas.microsoft.com/office/drawing/2014/main" id="{5C614E49-1F8D-8048-847C-000511DA6E1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46342" y="3399830"/>
            <a:ext cx="3073400" cy="1168400"/>
          </a:xfrm>
          <a:prstGeom prst="rect">
            <a:avLst/>
          </a:prstGeom>
        </p:spPr>
      </p:pic>
      <p:pic>
        <p:nvPicPr>
          <p:cNvPr id="20" name="Picture 19">
            <a:extLst>
              <a:ext uri="{FF2B5EF4-FFF2-40B4-BE49-F238E27FC236}">
                <a16:creationId xmlns:a16="http://schemas.microsoft.com/office/drawing/2014/main" id="{9E01A362-5FDB-BD4C-BABB-21ABD9A1AC8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46342" y="4755556"/>
            <a:ext cx="3073400" cy="1168400"/>
          </a:xfrm>
          <a:prstGeom prst="rect">
            <a:avLst/>
          </a:prstGeom>
        </p:spPr>
      </p:pic>
      <p:sp>
        <p:nvSpPr>
          <p:cNvPr id="4" name="Rectangle 3">
            <a:extLst>
              <a:ext uri="{FF2B5EF4-FFF2-40B4-BE49-F238E27FC236}">
                <a16:creationId xmlns:a16="http://schemas.microsoft.com/office/drawing/2014/main" id="{E9383E1A-8B43-5D07-58EB-BD05D47520AC}"/>
              </a:ext>
            </a:extLst>
          </p:cNvPr>
          <p:cNvSpPr/>
          <p:nvPr/>
        </p:nvSpPr>
        <p:spPr>
          <a:xfrm>
            <a:off x="3247053" y="1586201"/>
            <a:ext cx="1235260" cy="1119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67F82C2-C48D-D72E-4A85-299429EFED2B}"/>
              </a:ext>
            </a:extLst>
          </p:cNvPr>
          <p:cNvSpPr/>
          <p:nvPr/>
        </p:nvSpPr>
        <p:spPr>
          <a:xfrm>
            <a:off x="6834495" y="1615944"/>
            <a:ext cx="1235260" cy="1119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AC099B1-3A4F-5C4D-37F4-B17A3324090F}"/>
              </a:ext>
            </a:extLst>
          </p:cNvPr>
          <p:cNvSpPr/>
          <p:nvPr/>
        </p:nvSpPr>
        <p:spPr>
          <a:xfrm>
            <a:off x="2860590" y="3435581"/>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EE46E0B-A5A0-0D50-CDAC-379A02165C1A}"/>
              </a:ext>
            </a:extLst>
          </p:cNvPr>
          <p:cNvSpPr/>
          <p:nvPr/>
        </p:nvSpPr>
        <p:spPr>
          <a:xfrm>
            <a:off x="6720851" y="3361808"/>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905099-7CF1-A8FC-66DB-2471BCE40952}"/>
              </a:ext>
            </a:extLst>
          </p:cNvPr>
          <p:cNvSpPr/>
          <p:nvPr/>
        </p:nvSpPr>
        <p:spPr>
          <a:xfrm>
            <a:off x="2760283" y="4730180"/>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076F862-544C-0894-102D-290F9A8E0880}"/>
              </a:ext>
            </a:extLst>
          </p:cNvPr>
          <p:cNvSpPr/>
          <p:nvPr/>
        </p:nvSpPr>
        <p:spPr>
          <a:xfrm>
            <a:off x="6726788" y="4730180"/>
            <a:ext cx="1235260" cy="1210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0116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2" grpId="0" animBg="1"/>
      <p:bldP spid="13"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1630" y="236000"/>
            <a:ext cx="2920740"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CLAMPERS</a:t>
            </a:r>
          </a:p>
        </p:txBody>
      </p:sp>
      <p:sp>
        <p:nvSpPr>
          <p:cNvPr id="6" name="Rectangle 5">
            <a:extLst>
              <a:ext uri="{FF2B5EF4-FFF2-40B4-BE49-F238E27FC236}">
                <a16:creationId xmlns:a16="http://schemas.microsoft.com/office/drawing/2014/main" id="{01907FB9-E117-3D49-8B0A-1F9CEC9A9BFD}"/>
              </a:ext>
            </a:extLst>
          </p:cNvPr>
          <p:cNvSpPr/>
          <p:nvPr/>
        </p:nvSpPr>
        <p:spPr>
          <a:xfrm>
            <a:off x="380071" y="1042316"/>
            <a:ext cx="8554064" cy="646331"/>
          </a:xfrm>
          <a:prstGeom prst="rect">
            <a:avLst/>
          </a:prstGeom>
        </p:spPr>
        <p:txBody>
          <a:bodyPr wrap="square">
            <a:spAutoFit/>
          </a:bodyPr>
          <a:lstStyle/>
          <a:p>
            <a:r>
              <a:rPr lang="en-US" b="1" i="1" dirty="0">
                <a:solidFill>
                  <a:srgbClr val="002060"/>
                </a:solidFill>
                <a:latin typeface="Times" pitchFamily="2" charset="0"/>
              </a:rPr>
              <a:t>A clamper is a network constructed of a diode, a resistor, and a capacitor that shifts a waveform to a different dc level without changing the appearance of the applied signal. </a:t>
            </a:r>
            <a:endParaRPr lang="en-US" dirty="0">
              <a:solidFill>
                <a:srgbClr val="002060"/>
              </a:solidFill>
            </a:endParaRPr>
          </a:p>
        </p:txBody>
      </p:sp>
      <p:pic>
        <p:nvPicPr>
          <p:cNvPr id="12" name="Picture 11">
            <a:extLst>
              <a:ext uri="{FF2B5EF4-FFF2-40B4-BE49-F238E27FC236}">
                <a16:creationId xmlns:a16="http://schemas.microsoft.com/office/drawing/2014/main" id="{0B0AFC72-E271-9C48-9C0E-00F119E72BE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52182" y="2205227"/>
            <a:ext cx="4443114" cy="1690443"/>
          </a:xfrm>
          <a:prstGeom prst="rect">
            <a:avLst/>
          </a:prstGeom>
        </p:spPr>
      </p:pic>
      <p:pic>
        <p:nvPicPr>
          <p:cNvPr id="28" name="Picture 27">
            <a:extLst>
              <a:ext uri="{FF2B5EF4-FFF2-40B4-BE49-F238E27FC236}">
                <a16:creationId xmlns:a16="http://schemas.microsoft.com/office/drawing/2014/main" id="{BD734045-44BB-CF47-A28E-84439A9F4035}"/>
              </a:ext>
            </a:extLst>
          </p:cNvPr>
          <p:cNvPicPr>
            <a:picLocks noChangeAspect="1"/>
          </p:cNvPicPr>
          <p:nvPr/>
        </p:nvPicPr>
        <p:blipFill>
          <a:blip r:embed="rId4"/>
          <a:stretch>
            <a:fillRect/>
          </a:stretch>
        </p:blipFill>
        <p:spPr>
          <a:xfrm>
            <a:off x="5788842" y="1977298"/>
            <a:ext cx="2298700" cy="2146300"/>
          </a:xfrm>
          <a:prstGeom prst="rect">
            <a:avLst/>
          </a:prstGeom>
        </p:spPr>
      </p:pic>
      <p:sp>
        <p:nvSpPr>
          <p:cNvPr id="29" name="Rectangle 28">
            <a:extLst>
              <a:ext uri="{FF2B5EF4-FFF2-40B4-BE49-F238E27FC236}">
                <a16:creationId xmlns:a16="http://schemas.microsoft.com/office/drawing/2014/main" id="{9367D1B2-A0AF-0644-A3F9-A9BFF9C9B4ED}"/>
              </a:ext>
            </a:extLst>
          </p:cNvPr>
          <p:cNvSpPr/>
          <p:nvPr/>
        </p:nvSpPr>
        <p:spPr>
          <a:xfrm>
            <a:off x="1235504" y="4786625"/>
            <a:ext cx="7110828" cy="707886"/>
          </a:xfrm>
          <a:prstGeom prst="rect">
            <a:avLst/>
          </a:prstGeom>
        </p:spPr>
        <p:txBody>
          <a:bodyPr wrap="square">
            <a:spAutoFit/>
          </a:bodyPr>
          <a:lstStyle/>
          <a:p>
            <a:r>
              <a:rPr lang="en-US" sz="2000" b="1" dirty="0">
                <a:solidFill>
                  <a:srgbClr val="002060"/>
                </a:solidFill>
                <a:latin typeface="Times New Roman" panose="02020603050405020304" pitchFamily="18" charset="0"/>
                <a:cs typeface="Times New Roman" panose="02020603050405020304" pitchFamily="18" charset="0"/>
              </a:rPr>
              <a:t>The output signal is clamped to 0 V for the interval 0 to </a:t>
            </a:r>
            <a:r>
              <a:rPr lang="en-US" sz="2000" b="1" i="1" dirty="0">
                <a:solidFill>
                  <a:srgbClr val="002060"/>
                </a:solidFill>
                <a:latin typeface="Times New Roman" panose="02020603050405020304" pitchFamily="18" charset="0"/>
                <a:cs typeface="Times New Roman" panose="02020603050405020304" pitchFamily="18" charset="0"/>
              </a:rPr>
              <a:t>T/</a:t>
            </a:r>
            <a:r>
              <a:rPr lang="en-US" sz="2000" b="1" dirty="0">
                <a:solidFill>
                  <a:srgbClr val="002060"/>
                </a:solidFill>
                <a:latin typeface="Times New Roman" panose="02020603050405020304" pitchFamily="18" charset="0"/>
                <a:cs typeface="Times New Roman" panose="02020603050405020304" pitchFamily="18" charset="0"/>
              </a:rPr>
              <a:t>2 but maintains the same total swing (2</a:t>
            </a:r>
            <a:r>
              <a:rPr lang="en-US" sz="2000" b="1" i="1" dirty="0">
                <a:solidFill>
                  <a:srgbClr val="002060"/>
                </a:solidFill>
                <a:latin typeface="Times New Roman" panose="02020603050405020304" pitchFamily="18" charset="0"/>
                <a:cs typeface="Times New Roman" panose="02020603050405020304" pitchFamily="18" charset="0"/>
              </a:rPr>
              <a:t>V </a:t>
            </a:r>
            <a:r>
              <a:rPr lang="en-US" sz="2000" b="1" dirty="0">
                <a:solidFill>
                  <a:srgbClr val="002060"/>
                </a:solidFill>
                <a:latin typeface="Times New Roman" panose="02020603050405020304" pitchFamily="18" charset="0"/>
                <a:cs typeface="Times New Roman" panose="02020603050405020304" pitchFamily="18" charset="0"/>
              </a:rPr>
              <a:t>) as the input. </a:t>
            </a:r>
          </a:p>
        </p:txBody>
      </p:sp>
    </p:spTree>
    <p:extLst>
      <p:ext uri="{BB962C8B-B14F-4D97-AF65-F5344CB8AC3E}">
        <p14:creationId xmlns:p14="http://schemas.microsoft.com/office/powerpoint/2010/main" val="329158103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strips(up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checkerboard(across)">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2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6B5E15-BABF-DF4E-82E1-D0C3B80AC497}"/>
              </a:ext>
            </a:extLst>
          </p:cNvPr>
          <p:cNvSpPr/>
          <p:nvPr/>
        </p:nvSpPr>
        <p:spPr>
          <a:xfrm>
            <a:off x="416051" y="632621"/>
            <a:ext cx="8466691"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Step 1: Start the analysis by examining the response of the portion of the input signal that will </a:t>
            </a:r>
            <a:r>
              <a:rPr lang="en-US" sz="2000" b="1" dirty="0">
                <a:solidFill>
                  <a:srgbClr val="002060"/>
                </a:solidFill>
                <a:latin typeface="Times New Roman" panose="02020603050405020304" pitchFamily="18" charset="0"/>
                <a:cs typeface="Times New Roman" panose="02020603050405020304" pitchFamily="18" charset="0"/>
              </a:rPr>
              <a:t>forward bias the diode</a:t>
            </a:r>
            <a:r>
              <a:rPr lang="en-US" b="1" dirty="0">
                <a:latin typeface="Times" pitchFamily="2" charset="0"/>
              </a:rPr>
              <a:t>.</a:t>
            </a:r>
            <a:endParaRPr lang="en-US" dirty="0"/>
          </a:p>
        </p:txBody>
      </p:sp>
      <p:sp>
        <p:nvSpPr>
          <p:cNvPr id="6" name="Rectangle 5">
            <a:extLst>
              <a:ext uri="{FF2B5EF4-FFF2-40B4-BE49-F238E27FC236}">
                <a16:creationId xmlns:a16="http://schemas.microsoft.com/office/drawing/2014/main" id="{947D12AF-592E-9B4E-A340-F6CBC8EA9D4B}"/>
              </a:ext>
            </a:extLst>
          </p:cNvPr>
          <p:cNvSpPr/>
          <p:nvPr/>
        </p:nvSpPr>
        <p:spPr>
          <a:xfrm>
            <a:off x="416050" y="1488965"/>
            <a:ext cx="8336063"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Step 2: During the period that the diode is in the </a:t>
            </a:r>
            <a:r>
              <a:rPr lang="en-US" sz="2000" b="1" dirty="0">
                <a:solidFill>
                  <a:srgbClr val="011893"/>
                </a:solidFill>
                <a:latin typeface="Times New Roman" panose="02020603050405020304" pitchFamily="18" charset="0"/>
                <a:cs typeface="Times New Roman" panose="02020603050405020304" pitchFamily="18" charset="0"/>
              </a:rPr>
              <a:t>“on” state</a:t>
            </a:r>
            <a:r>
              <a:rPr lang="en-US" sz="2000" dirty="0">
                <a:latin typeface="Times New Roman" panose="02020603050405020304" pitchFamily="18" charset="0"/>
                <a:cs typeface="Times New Roman" panose="02020603050405020304" pitchFamily="18" charset="0"/>
              </a:rPr>
              <a:t>, assume that the </a:t>
            </a:r>
            <a:r>
              <a:rPr lang="en-US" sz="2000" b="1" dirty="0">
                <a:solidFill>
                  <a:srgbClr val="011893"/>
                </a:solidFill>
                <a:latin typeface="Times New Roman" panose="02020603050405020304" pitchFamily="18" charset="0"/>
                <a:cs typeface="Times New Roman" panose="02020603050405020304" pitchFamily="18" charset="0"/>
              </a:rPr>
              <a:t>capacitor will charge up instantaneously</a:t>
            </a:r>
            <a:r>
              <a:rPr lang="en-US" sz="2000" dirty="0">
                <a:latin typeface="Times New Roman" panose="02020603050405020304" pitchFamily="18" charset="0"/>
                <a:cs typeface="Times New Roman" panose="02020603050405020304" pitchFamily="18" charset="0"/>
              </a:rPr>
              <a:t> to a voltage level determined by the surrounding network. </a:t>
            </a:r>
          </a:p>
        </p:txBody>
      </p:sp>
      <p:pic>
        <p:nvPicPr>
          <p:cNvPr id="7" name="Picture 6">
            <a:extLst>
              <a:ext uri="{FF2B5EF4-FFF2-40B4-BE49-F238E27FC236}">
                <a16:creationId xmlns:a16="http://schemas.microsoft.com/office/drawing/2014/main" id="{F5053973-97C4-D94A-914C-26450F0C701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16049" y="3616038"/>
            <a:ext cx="2659036" cy="1833465"/>
          </a:xfrm>
          <a:prstGeom prst="rect">
            <a:avLst/>
          </a:prstGeom>
        </p:spPr>
      </p:pic>
      <p:sp>
        <p:nvSpPr>
          <p:cNvPr id="8" name="Rectangle 7">
            <a:extLst>
              <a:ext uri="{FF2B5EF4-FFF2-40B4-BE49-F238E27FC236}">
                <a16:creationId xmlns:a16="http://schemas.microsoft.com/office/drawing/2014/main" id="{AAF73915-61A5-2B4C-ABB3-8EEB135723FE}"/>
              </a:ext>
            </a:extLst>
          </p:cNvPr>
          <p:cNvSpPr/>
          <p:nvPr/>
        </p:nvSpPr>
        <p:spPr>
          <a:xfrm>
            <a:off x="416049" y="2560204"/>
            <a:ext cx="8336063"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Step 3: Assume that during the period when the diode is in the </a:t>
            </a:r>
            <a:r>
              <a:rPr lang="en-US" sz="2000" b="1" dirty="0">
                <a:solidFill>
                  <a:srgbClr val="C00000"/>
                </a:solidFill>
                <a:latin typeface="Times New Roman" panose="02020603050405020304" pitchFamily="18" charset="0"/>
                <a:cs typeface="Times New Roman" panose="02020603050405020304" pitchFamily="18" charset="0"/>
              </a:rPr>
              <a:t>“off” state </a:t>
            </a:r>
            <a:r>
              <a:rPr lang="en-US" sz="2000" dirty="0">
                <a:latin typeface="Times New Roman" panose="02020603050405020304" pitchFamily="18" charset="0"/>
                <a:cs typeface="Times New Roman" panose="02020603050405020304" pitchFamily="18" charset="0"/>
              </a:rPr>
              <a:t>the </a:t>
            </a:r>
            <a:r>
              <a:rPr lang="en-US" sz="2000" b="1" dirty="0">
                <a:solidFill>
                  <a:srgbClr val="011893"/>
                </a:solidFill>
                <a:latin typeface="Times New Roman" panose="02020603050405020304" pitchFamily="18" charset="0"/>
                <a:cs typeface="Times New Roman" panose="02020603050405020304" pitchFamily="18" charset="0"/>
              </a:rPr>
              <a:t>capacitor holds on to its established voltage level</a:t>
            </a:r>
            <a:r>
              <a:rPr lang="en-US" sz="2000" dirty="0">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D8D77EF8-C94A-B24C-84DD-3E3C4A152B28}"/>
              </a:ext>
            </a:extLst>
          </p:cNvPr>
          <p:cNvPicPr>
            <a:picLocks noChangeAspect="1"/>
          </p:cNvPicPr>
          <p:nvPr/>
        </p:nvPicPr>
        <p:blipFill>
          <a:blip r:embed="rId3"/>
          <a:stretch>
            <a:fillRect/>
          </a:stretch>
        </p:blipFill>
        <p:spPr>
          <a:xfrm>
            <a:off x="4908844" y="3612279"/>
            <a:ext cx="2659036" cy="1750252"/>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D9CA41-AFFD-C34F-AC3F-3E92BD8417C7}"/>
                  </a:ext>
                </a:extLst>
              </p:cNvPr>
              <p:cNvSpPr/>
              <p:nvPr/>
            </p:nvSpPr>
            <p:spPr>
              <a:xfrm>
                <a:off x="2619398" y="4263748"/>
                <a:ext cx="1952602"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𝒐</m:t>
                          </m:r>
                        </m:sub>
                      </m:sSub>
                      <m:r>
                        <a:rPr lang="en-US" b="1" i="1">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b="1" i="1" smtClean="0">
                              <a:latin typeface="Cambria Math" panose="02040503050406030204" pitchFamily="18" charset="0"/>
                            </a:rPr>
                            <m:t>𝒄</m:t>
                          </m:r>
                        </m:sub>
                      </m:sSub>
                      <m:r>
                        <a:rPr lang="en-US" b="1" i="1" smtClean="0">
                          <a:latin typeface="Cambria Math" panose="02040503050406030204" pitchFamily="18" charset="0"/>
                        </a:rPr>
                        <m:t>=</m:t>
                      </m:r>
                      <m:r>
                        <a:rPr lang="en-US" b="1" i="1" smtClean="0">
                          <a:latin typeface="Cambria Math" panose="02040503050406030204" pitchFamily="18" charset="0"/>
                        </a:rPr>
                        <m:t>𝑽</m:t>
                      </m:r>
                    </m:oMath>
                  </m:oMathPara>
                </a14:m>
                <a:endParaRPr lang="en-US" dirty="0"/>
              </a:p>
            </p:txBody>
          </p:sp>
        </mc:Choice>
        <mc:Fallback xmlns="">
          <p:sp>
            <p:nvSpPr>
              <p:cNvPr id="11" name="Rectangle 10">
                <a:extLst>
                  <a:ext uri="{FF2B5EF4-FFF2-40B4-BE49-F238E27FC236}">
                    <a16:creationId xmlns:a16="http://schemas.microsoft.com/office/drawing/2014/main" id="{A0D9CA41-AFFD-C34F-AC3F-3E92BD8417C7}"/>
                  </a:ext>
                </a:extLst>
              </p:cNvPr>
              <p:cNvSpPr>
                <a:spLocks noRot="1" noChangeAspect="1" noMove="1" noResize="1" noEditPoints="1" noAdjustHandles="1" noChangeArrowheads="1" noChangeShapeType="1" noTextEdit="1"/>
              </p:cNvSpPr>
              <p:nvPr/>
            </p:nvSpPr>
            <p:spPr>
              <a:xfrm>
                <a:off x="2619398" y="4263748"/>
                <a:ext cx="1952602" cy="646331"/>
              </a:xfrm>
              <a:prstGeom prst="rect">
                <a:avLst/>
              </a:prstGeom>
              <a:blipFill>
                <a:blip r:embed="rId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B0AFFE31-2DE2-574B-8BC3-88194C77EB49}"/>
              </a:ext>
            </a:extLst>
          </p:cNvPr>
          <p:cNvSpPr/>
          <p:nvPr/>
        </p:nvSpPr>
        <p:spPr>
          <a:xfrm>
            <a:off x="582095" y="3354993"/>
            <a:ext cx="2616422" cy="369332"/>
          </a:xfrm>
          <a:prstGeom prst="rect">
            <a:avLst/>
          </a:prstGeom>
        </p:spPr>
        <p:txBody>
          <a:bodyPr wrap="none">
            <a:spAutoFit/>
          </a:bodyPr>
          <a:lstStyle/>
          <a:p>
            <a:r>
              <a:rPr lang="en-US" dirty="0">
                <a:latin typeface="Times" pitchFamily="2" charset="0"/>
              </a:rPr>
              <a:t>For the interval 0 -&gt; </a:t>
            </a:r>
            <a:r>
              <a:rPr lang="en-US" i="1" dirty="0">
                <a:latin typeface="Times" pitchFamily="2" charset="0"/>
              </a:rPr>
              <a:t>T</a:t>
            </a:r>
            <a:r>
              <a:rPr lang="en-US" dirty="0">
                <a:latin typeface="PearsonMATH18"/>
              </a:rPr>
              <a:t>/</a:t>
            </a:r>
            <a:r>
              <a:rPr lang="en-US" dirty="0">
                <a:latin typeface="Times" pitchFamily="2" charset="0"/>
              </a:rPr>
              <a:t>2 : </a:t>
            </a:r>
            <a:endParaRPr lang="en-US" dirty="0"/>
          </a:p>
        </p:txBody>
      </p:sp>
      <p:sp>
        <p:nvSpPr>
          <p:cNvPr id="14" name="Rectangle 13">
            <a:extLst>
              <a:ext uri="{FF2B5EF4-FFF2-40B4-BE49-F238E27FC236}">
                <a16:creationId xmlns:a16="http://schemas.microsoft.com/office/drawing/2014/main" id="{2ABBF927-D459-E343-AF33-8E36A7F3343E}"/>
              </a:ext>
            </a:extLst>
          </p:cNvPr>
          <p:cNvSpPr/>
          <p:nvPr/>
        </p:nvSpPr>
        <p:spPr>
          <a:xfrm>
            <a:off x="5121543" y="3323666"/>
            <a:ext cx="2559419" cy="369332"/>
          </a:xfrm>
          <a:prstGeom prst="rect">
            <a:avLst/>
          </a:prstGeom>
        </p:spPr>
        <p:txBody>
          <a:bodyPr wrap="none">
            <a:spAutoFit/>
          </a:bodyPr>
          <a:lstStyle/>
          <a:p>
            <a:r>
              <a:rPr lang="en-US" dirty="0">
                <a:latin typeface="Times" pitchFamily="2" charset="0"/>
              </a:rPr>
              <a:t>For the interval T/2 -&gt; T :</a:t>
            </a:r>
          </a:p>
        </p:txBody>
      </p:sp>
      <p:pic>
        <p:nvPicPr>
          <p:cNvPr id="15" name="Picture 14">
            <a:extLst>
              <a:ext uri="{FF2B5EF4-FFF2-40B4-BE49-F238E27FC236}">
                <a16:creationId xmlns:a16="http://schemas.microsoft.com/office/drawing/2014/main" id="{E4FE8CA1-9910-9F44-84A1-FCD0E9C040E6}"/>
              </a:ext>
            </a:extLst>
          </p:cNvPr>
          <p:cNvPicPr>
            <a:picLocks noChangeAspect="1"/>
          </p:cNvPicPr>
          <p:nvPr/>
        </p:nvPicPr>
        <p:blipFill>
          <a:blip r:embed="rId5"/>
          <a:stretch>
            <a:fillRect/>
          </a:stretch>
        </p:blipFill>
        <p:spPr>
          <a:xfrm>
            <a:off x="5735993" y="5282844"/>
            <a:ext cx="2057400" cy="736600"/>
          </a:xfrm>
          <a:prstGeom prst="rect">
            <a:avLst/>
          </a:prstGeom>
        </p:spPr>
      </p:pic>
      <p:sp>
        <p:nvSpPr>
          <p:cNvPr id="16" name="Title 1">
            <a:extLst>
              <a:ext uri="{FF2B5EF4-FFF2-40B4-BE49-F238E27FC236}">
                <a16:creationId xmlns:a16="http://schemas.microsoft.com/office/drawing/2014/main" id="{8FB25655-B467-734A-B126-426EABB94A71}"/>
              </a:ext>
            </a:extLst>
          </p:cNvPr>
          <p:cNvSpPr txBox="1">
            <a:spLocks/>
          </p:cNvSpPr>
          <p:nvPr/>
        </p:nvSpPr>
        <p:spPr>
          <a:xfrm>
            <a:off x="3617932" y="132483"/>
            <a:ext cx="1932296" cy="444562"/>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a:latin typeface="Cambria" panose="02040503050406030204" pitchFamily="18" charset="0"/>
              </a:rPr>
              <a:t>CLAMPERS</a:t>
            </a:r>
            <a:endParaRPr lang="en-US" sz="2400" b="1" dirty="0">
              <a:latin typeface="Cambria" panose="02040503050406030204" pitchFamily="18" charset="0"/>
            </a:endParaRPr>
          </a:p>
        </p:txBody>
      </p:sp>
    </p:spTree>
    <p:extLst>
      <p:ext uri="{BB962C8B-B14F-4D97-AF65-F5344CB8AC3E}">
        <p14:creationId xmlns:p14="http://schemas.microsoft.com/office/powerpoint/2010/main" val="206832928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downRigh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strips(downRight)">
                                      <p:cBhvr>
                                        <p:cTn id="25" dur="500"/>
                                        <p:tgtEl>
                                          <p:spTgt spid="14"/>
                                        </p:tgtEl>
                                      </p:cBhvr>
                                    </p:animEffec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052736"/>
            <a:ext cx="8856984" cy="4680520"/>
          </a:xfrm>
        </p:spPr>
        <p:txBody>
          <a:bodyPr>
            <a:noAutofit/>
          </a:bodyPr>
          <a:lstStyle/>
          <a:p>
            <a:pPr marL="0" indent="0" algn="ctr">
              <a:buNone/>
            </a:pPr>
            <a:r>
              <a:rPr lang="en-US" sz="2800" b="1" i="1">
                <a:solidFill>
                  <a:srgbClr val="0000FF"/>
                </a:solidFill>
                <a:latin typeface="Cambria" panose="02040503050406030204" pitchFamily="18" charset="0"/>
                <a:ea typeface="Cambria" panose="02040503050406030204" pitchFamily="18" charset="0"/>
              </a:rPr>
              <a:t>  </a:t>
            </a:r>
            <a:r>
              <a:rPr lang="en-US" sz="2800" b="1" i="1" u="sng">
                <a:solidFill>
                  <a:srgbClr val="0000FF"/>
                </a:solidFill>
                <a:latin typeface="Cambria" panose="02040503050406030204" pitchFamily="18" charset="0"/>
                <a:ea typeface="Cambria" panose="02040503050406030204" pitchFamily="18" charset="0"/>
              </a:rPr>
              <a:t>Gallium Arsenide:</a:t>
            </a:r>
          </a:p>
          <a:p>
            <a:pPr algn="just"/>
            <a:r>
              <a:rPr lang="en-US" sz="2000" b="1">
                <a:latin typeface="Cambria" panose="02040503050406030204" pitchFamily="18" charset="0"/>
                <a:ea typeface="Cambria" panose="02040503050406030204" pitchFamily="18" charset="0"/>
              </a:rPr>
              <a:t>As time moved on, however, the field of electronics became increasingly sensitive to </a:t>
            </a:r>
            <a:r>
              <a:rPr lang="en-US" sz="2000" b="1" u="sng">
                <a:solidFill>
                  <a:srgbClr val="FF0000"/>
                </a:solidFill>
                <a:latin typeface="Cambria" panose="02040503050406030204" pitchFamily="18" charset="0"/>
                <a:ea typeface="Cambria" panose="02040503050406030204" pitchFamily="18" charset="0"/>
              </a:rPr>
              <a:t>issues of speed</a:t>
            </a:r>
            <a:r>
              <a:rPr lang="en-US" sz="2000" b="1">
                <a:latin typeface="Cambria" panose="02040503050406030204" pitchFamily="18" charset="0"/>
                <a:ea typeface="Cambria" panose="02040503050406030204" pitchFamily="18" charset="0"/>
              </a:rPr>
              <a:t>. </a:t>
            </a:r>
          </a:p>
          <a:p>
            <a:pPr algn="just"/>
            <a:r>
              <a:rPr lang="en-US" sz="2000" b="1">
                <a:latin typeface="Cambria" panose="02040503050406030204" pitchFamily="18" charset="0"/>
                <a:ea typeface="Cambria" panose="02040503050406030204" pitchFamily="18" charset="0"/>
              </a:rPr>
              <a:t>Scientist developed the first </a:t>
            </a:r>
            <a:r>
              <a:rPr lang="en-US" sz="2000" b="1" u="sng">
                <a:solidFill>
                  <a:srgbClr val="FF0000"/>
                </a:solidFill>
                <a:latin typeface="Cambria" panose="02040503050406030204" pitchFamily="18" charset="0"/>
                <a:ea typeface="Cambria" panose="02040503050406030204" pitchFamily="18" charset="0"/>
              </a:rPr>
              <a:t>compound material</a:t>
            </a:r>
            <a:r>
              <a:rPr lang="en-US" sz="2000" b="1">
                <a:latin typeface="Cambria" panose="02040503050406030204" pitchFamily="18" charset="0"/>
                <a:ea typeface="Cambria" panose="02040503050406030204" pitchFamily="18" charset="0"/>
              </a:rPr>
              <a:t> GaAs transistor in the early 1970s. </a:t>
            </a:r>
          </a:p>
          <a:p>
            <a:pPr algn="just"/>
            <a:r>
              <a:rPr lang="en-US" sz="2000" b="1">
                <a:latin typeface="Cambria" panose="02040503050406030204" pitchFamily="18" charset="0"/>
                <a:ea typeface="Cambria" panose="02040503050406030204" pitchFamily="18" charset="0"/>
              </a:rPr>
              <a:t>The speed of operation:</a:t>
            </a:r>
            <a:r>
              <a:rPr lang="en-US" sz="2000" b="1" i="1" u="sng">
                <a:solidFill>
                  <a:srgbClr val="FF0000"/>
                </a:solidFill>
                <a:latin typeface="Cambria" panose="02040503050406030204" pitchFamily="18" charset="0"/>
                <a:ea typeface="Cambria" panose="02040503050406030204" pitchFamily="18" charset="0"/>
              </a:rPr>
              <a:t> up to FIVE times that of Si</a:t>
            </a:r>
            <a:r>
              <a:rPr lang="en-US" sz="2000" b="1" i="1">
                <a:latin typeface="Cambria" panose="02040503050406030204" pitchFamily="18" charset="0"/>
                <a:ea typeface="Cambria" panose="02040503050406030204" pitchFamily="18" charset="0"/>
              </a:rPr>
              <a:t>.</a:t>
            </a:r>
            <a:r>
              <a:rPr lang="en-US" sz="2000" b="1" i="1" u="sng">
                <a:latin typeface="Cambria" panose="02040503050406030204" pitchFamily="18" charset="0"/>
                <a:ea typeface="Cambria" panose="02040503050406030204" pitchFamily="18" charset="0"/>
              </a:rPr>
              <a:t> </a:t>
            </a:r>
          </a:p>
          <a:p>
            <a:pPr algn="just"/>
            <a:r>
              <a:rPr lang="en-US" sz="2000" b="1">
                <a:latin typeface="Cambria" panose="02040503050406030204" pitchFamily="18" charset="0"/>
                <a:ea typeface="Cambria" panose="02040503050406030204" pitchFamily="18" charset="0"/>
              </a:rPr>
              <a:t>GaAs was </a:t>
            </a:r>
            <a:r>
              <a:rPr lang="en-US" sz="2000" b="1" i="1" u="sng">
                <a:solidFill>
                  <a:srgbClr val="FF0000"/>
                </a:solidFill>
                <a:latin typeface="Cambria" panose="02040503050406030204" pitchFamily="18" charset="0"/>
                <a:ea typeface="Cambria" panose="02040503050406030204" pitchFamily="18" charset="0"/>
              </a:rPr>
              <a:t>more difficult to manufacture at high levels of purity</a:t>
            </a:r>
            <a:r>
              <a:rPr lang="en-US" sz="2000" b="1">
                <a:latin typeface="Cambria" panose="02040503050406030204" pitchFamily="18" charset="0"/>
                <a:ea typeface="Cambria" panose="02040503050406030204" pitchFamily="18" charset="0"/>
              </a:rPr>
              <a:t>, was </a:t>
            </a:r>
            <a:r>
              <a:rPr lang="en-US" sz="2000" b="1" i="1" u="sng">
                <a:solidFill>
                  <a:srgbClr val="FF0000"/>
                </a:solidFill>
                <a:latin typeface="Cambria" panose="02040503050406030204" pitchFamily="18" charset="0"/>
                <a:ea typeface="Cambria" panose="02040503050406030204" pitchFamily="18" charset="0"/>
              </a:rPr>
              <a:t>more expensive</a:t>
            </a:r>
            <a:r>
              <a:rPr lang="en-US" sz="2000" b="1">
                <a:latin typeface="Cambria" panose="02040503050406030204" pitchFamily="18" charset="0"/>
                <a:ea typeface="Cambria" panose="02040503050406030204" pitchFamily="18" charset="0"/>
              </a:rPr>
              <a:t>, and had </a:t>
            </a:r>
            <a:r>
              <a:rPr lang="en-US" sz="2000" b="1" u="sng">
                <a:solidFill>
                  <a:srgbClr val="FF0000"/>
                </a:solidFill>
                <a:latin typeface="Cambria" panose="02040503050406030204" pitchFamily="18" charset="0"/>
                <a:ea typeface="Cambria" panose="02040503050406030204" pitchFamily="18" charset="0"/>
              </a:rPr>
              <a:t>little design support</a:t>
            </a:r>
            <a:r>
              <a:rPr lang="en-US" sz="2000" b="1">
                <a:solidFill>
                  <a:srgbClr val="FF0000"/>
                </a:solidFill>
                <a:latin typeface="Cambria" panose="02040503050406030204" pitchFamily="18" charset="0"/>
                <a:ea typeface="Cambria" panose="02040503050406030204" pitchFamily="18" charset="0"/>
              </a:rPr>
              <a:t> </a:t>
            </a:r>
            <a:r>
              <a:rPr lang="en-US" sz="2000" b="1">
                <a:latin typeface="Cambria" panose="02040503050406030204" pitchFamily="18" charset="0"/>
                <a:ea typeface="Cambria" panose="02040503050406030204" pitchFamily="18" charset="0"/>
              </a:rPr>
              <a:t>in the early years of development.</a:t>
            </a:r>
          </a:p>
          <a:p>
            <a:pPr algn="just"/>
            <a:r>
              <a:rPr lang="en-US" sz="2000" b="1">
                <a:latin typeface="Cambria" panose="02040503050406030204" pitchFamily="18" charset="0"/>
                <a:ea typeface="Cambria" panose="02040503050406030204" pitchFamily="18" charset="0"/>
              </a:rPr>
              <a:t>However, in time </a:t>
            </a:r>
            <a:r>
              <a:rPr lang="en-US" sz="2000" b="1" i="1" u="sng">
                <a:solidFill>
                  <a:srgbClr val="FF0000"/>
                </a:solidFill>
                <a:latin typeface="Cambria" panose="02040503050406030204" pitchFamily="18" charset="0"/>
                <a:ea typeface="Cambria" panose="02040503050406030204" pitchFamily="18" charset="0"/>
              </a:rPr>
              <a:t>the demand for increased speed</a:t>
            </a:r>
            <a:r>
              <a:rPr lang="en-US" sz="2000" b="1" i="1">
                <a:latin typeface="Cambria" panose="02040503050406030204" pitchFamily="18" charset="0"/>
                <a:ea typeface="Cambria" panose="02040503050406030204" pitchFamily="18" charset="0"/>
              </a:rPr>
              <a:t> </a:t>
            </a:r>
            <a:r>
              <a:rPr lang="en-US" sz="2000" b="1">
                <a:latin typeface="Cambria" panose="02040503050406030204" pitchFamily="18" charset="0"/>
                <a:ea typeface="Cambria" panose="02040503050406030204" pitchFamily="18" charset="0"/>
              </a:rPr>
              <a:t>resulted in more funding for GaAs research, to the point that today it is </a:t>
            </a:r>
            <a:r>
              <a:rPr lang="en-US" sz="2000" b="1" i="1" u="sng">
                <a:solidFill>
                  <a:srgbClr val="FF0000"/>
                </a:solidFill>
                <a:latin typeface="Cambria" panose="02040503050406030204" pitchFamily="18" charset="0"/>
                <a:ea typeface="Cambria" panose="02040503050406030204" pitchFamily="18" charset="0"/>
              </a:rPr>
              <a:t>often used as the base material for new high-speed, very large scale integrated (VLSI) circuit designs</a:t>
            </a:r>
            <a:r>
              <a:rPr lang="en-US" sz="2000" b="1" i="1">
                <a:latin typeface="Cambria" panose="02040503050406030204" pitchFamily="18" charset="0"/>
                <a:ea typeface="Cambria" panose="02040503050406030204" pitchFamily="18" charset="0"/>
              </a:rPr>
              <a:t>.</a:t>
            </a:r>
            <a:endParaRPr lang="en-US" sz="2000" b="1" i="1" dirty="0">
              <a:latin typeface="Cambria" panose="02040503050406030204" pitchFamily="18" charset="0"/>
              <a:ea typeface="Cambria" panose="02040503050406030204" pitchFamily="18" charset="0"/>
            </a:endParaRPr>
          </a:p>
        </p:txBody>
      </p:sp>
      <p:sp>
        <p:nvSpPr>
          <p:cNvPr id="6" name="Text Box 4"/>
          <p:cNvSpPr txBox="1">
            <a:spLocks noChangeArrowheads="1"/>
          </p:cNvSpPr>
          <p:nvPr/>
        </p:nvSpPr>
        <p:spPr bwMode="auto">
          <a:xfrm>
            <a:off x="179512" y="26126"/>
            <a:ext cx="878497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a:latin typeface="Cambria" panose="02040503050406030204" pitchFamily="18" charset="0"/>
                <a:ea typeface="Cambria" panose="02040503050406030204" pitchFamily="18" charset="0"/>
                <a:cs typeface="Times New Roman" pitchFamily="18" charset="0"/>
              </a:rPr>
              <a:t>Semiconductor Materials: </a:t>
            </a:r>
            <a:r>
              <a:rPr lang="en-US" sz="3200" b="1">
                <a:solidFill>
                  <a:srgbClr val="0000FF"/>
                </a:solidFill>
                <a:latin typeface="Cambria" panose="02040503050406030204" pitchFamily="18" charset="0"/>
                <a:ea typeface="Cambria" panose="02040503050406030204" pitchFamily="18" charset="0"/>
                <a:cs typeface="Times New Roman" pitchFamily="18" charset="0"/>
              </a:rPr>
              <a:t>Ge, SI &amp; GaAs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131095317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75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75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75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7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151C85-ED43-C94F-980B-68401D2D4601}"/>
              </a:ext>
            </a:extLst>
          </p:cNvPr>
          <p:cNvSpPr/>
          <p:nvPr/>
        </p:nvSpPr>
        <p:spPr>
          <a:xfrm>
            <a:off x="176646" y="553226"/>
            <a:ext cx="5996708"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Step 4: Throughout the analysis, maintain a continual awareness of the location and defined polarity for </a:t>
            </a:r>
            <a:r>
              <a:rPr lang="en-US" sz="2000" b="1" i="1" dirty="0" err="1">
                <a:solidFill>
                  <a:srgbClr val="011893"/>
                </a:solidFill>
                <a:latin typeface="Times New Roman" panose="02020603050405020304" pitchFamily="18" charset="0"/>
                <a:cs typeface="Times New Roman" panose="02020603050405020304" pitchFamily="18" charset="0"/>
              </a:rPr>
              <a:t>v</a:t>
            </a:r>
            <a:r>
              <a:rPr lang="en-US" sz="2000" b="1" i="1" baseline="-25000" dirty="0" err="1">
                <a:solidFill>
                  <a:srgbClr val="011893"/>
                </a:solidFill>
                <a:latin typeface="Times New Roman" panose="02020603050405020304" pitchFamily="18"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 to ensure that the proper levels are obtained. </a:t>
            </a:r>
          </a:p>
        </p:txBody>
      </p:sp>
      <p:sp>
        <p:nvSpPr>
          <p:cNvPr id="3" name="Rectangle 2">
            <a:extLst>
              <a:ext uri="{FF2B5EF4-FFF2-40B4-BE49-F238E27FC236}">
                <a16:creationId xmlns:a16="http://schemas.microsoft.com/office/drawing/2014/main" id="{C8F4F7A6-29D3-EC43-8956-6F06A4D66E4B}"/>
              </a:ext>
            </a:extLst>
          </p:cNvPr>
          <p:cNvSpPr/>
          <p:nvPr/>
        </p:nvSpPr>
        <p:spPr>
          <a:xfrm>
            <a:off x="176645" y="2433120"/>
            <a:ext cx="5174287" cy="707886"/>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Step 5: Check that the total swing of the output matches that of the input. </a:t>
            </a:r>
          </a:p>
        </p:txBody>
      </p:sp>
      <p:pic>
        <p:nvPicPr>
          <p:cNvPr id="5" name="Picture 4">
            <a:extLst>
              <a:ext uri="{FF2B5EF4-FFF2-40B4-BE49-F238E27FC236}">
                <a16:creationId xmlns:a16="http://schemas.microsoft.com/office/drawing/2014/main" id="{8CB15884-417B-F445-BFCF-B217968ACC2B}"/>
              </a:ext>
            </a:extLst>
          </p:cNvPr>
          <p:cNvPicPr>
            <a:picLocks noChangeAspect="1"/>
          </p:cNvPicPr>
          <p:nvPr/>
        </p:nvPicPr>
        <p:blipFill>
          <a:blip r:embed="rId2"/>
          <a:stretch>
            <a:fillRect/>
          </a:stretch>
        </p:blipFill>
        <p:spPr>
          <a:xfrm>
            <a:off x="6173354" y="143934"/>
            <a:ext cx="2794000" cy="5689600"/>
          </a:xfrm>
          <a:prstGeom prst="rect">
            <a:avLst/>
          </a:prstGeom>
        </p:spPr>
      </p:pic>
      <p:sp>
        <p:nvSpPr>
          <p:cNvPr id="7" name="Rectangle 6">
            <a:extLst>
              <a:ext uri="{FF2B5EF4-FFF2-40B4-BE49-F238E27FC236}">
                <a16:creationId xmlns:a16="http://schemas.microsoft.com/office/drawing/2014/main" id="{936F8CD0-5293-F344-A1AE-D81A54851939}"/>
              </a:ext>
            </a:extLst>
          </p:cNvPr>
          <p:cNvSpPr/>
          <p:nvPr/>
        </p:nvSpPr>
        <p:spPr>
          <a:xfrm>
            <a:off x="176645" y="4005237"/>
            <a:ext cx="5787737" cy="707886"/>
          </a:xfrm>
          <a:prstGeom prst="rect">
            <a:avLst/>
          </a:prstGeom>
        </p:spPr>
        <p:txBody>
          <a:bodyPr wrap="square">
            <a:spAutoFit/>
          </a:bodyPr>
          <a:lstStyle/>
          <a:p>
            <a:r>
              <a:rPr lang="en-US" sz="2000" b="1" dirty="0">
                <a:solidFill>
                  <a:srgbClr val="002060"/>
                </a:solidFill>
                <a:latin typeface="Times New Roman" panose="02020603050405020304" pitchFamily="18" charset="0"/>
                <a:cs typeface="Times New Roman" panose="02020603050405020304" pitchFamily="18" charset="0"/>
              </a:rPr>
              <a:t>The output signal maintains the same total swing (2</a:t>
            </a:r>
            <a:r>
              <a:rPr lang="en-US" sz="2000" b="1" i="1" dirty="0">
                <a:solidFill>
                  <a:srgbClr val="002060"/>
                </a:solidFill>
                <a:latin typeface="Times New Roman" panose="02020603050405020304" pitchFamily="18" charset="0"/>
                <a:cs typeface="Times New Roman" panose="02020603050405020304" pitchFamily="18" charset="0"/>
              </a:rPr>
              <a:t>V</a:t>
            </a:r>
            <a:r>
              <a:rPr lang="en-US" sz="2000" b="1" dirty="0">
                <a:solidFill>
                  <a:srgbClr val="002060"/>
                </a:solidFill>
                <a:latin typeface="Times New Roman" panose="02020603050405020304" pitchFamily="18" charset="0"/>
                <a:cs typeface="Times New Roman" panose="02020603050405020304" pitchFamily="18" charset="0"/>
              </a:rPr>
              <a:t>) as the input. </a:t>
            </a:r>
          </a:p>
        </p:txBody>
      </p:sp>
    </p:spTree>
    <p:extLst>
      <p:ext uri="{BB962C8B-B14F-4D97-AF65-F5344CB8AC3E}">
        <p14:creationId xmlns:p14="http://schemas.microsoft.com/office/powerpoint/2010/main" val="28722443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Righ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checkerboard(across)">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build="allAtOnce"/>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652" y="178235"/>
            <a:ext cx="3029987"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CLAMPERS</a:t>
            </a:r>
          </a:p>
        </p:txBody>
      </p:sp>
      <p:pic>
        <p:nvPicPr>
          <p:cNvPr id="5" name="Picture 4"/>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b="30400"/>
          <a:stretch/>
        </p:blipFill>
        <p:spPr>
          <a:xfrm>
            <a:off x="5792378" y="3871480"/>
            <a:ext cx="2927533" cy="1677624"/>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24088" y="891158"/>
            <a:ext cx="7090057" cy="250002"/>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138827" y="1385668"/>
            <a:ext cx="5653551" cy="2410367"/>
          </a:xfrm>
          <a:prstGeom prst="rect">
            <a:avLst/>
          </a:prstGeom>
        </p:spPr>
      </p:pic>
      <p:sp>
        <p:nvSpPr>
          <p:cNvPr id="3" name="Rectangle 2">
            <a:extLst>
              <a:ext uri="{FF2B5EF4-FFF2-40B4-BE49-F238E27FC236}">
                <a16:creationId xmlns:a16="http://schemas.microsoft.com/office/drawing/2014/main" id="{979D0B35-8F03-E647-A0F1-EE5264DDCCC3}"/>
              </a:ext>
            </a:extLst>
          </p:cNvPr>
          <p:cNvSpPr/>
          <p:nvPr/>
        </p:nvSpPr>
        <p:spPr>
          <a:xfrm>
            <a:off x="138827" y="3852905"/>
            <a:ext cx="5398373" cy="646331"/>
          </a:xfrm>
          <a:prstGeom prst="rect">
            <a:avLst/>
          </a:prstGeom>
        </p:spPr>
        <p:txBody>
          <a:bodyPr wrap="square">
            <a:spAutoFit/>
          </a:bodyPr>
          <a:lstStyle/>
          <a:p>
            <a:r>
              <a:rPr lang="en-US" b="1" dirty="0">
                <a:solidFill>
                  <a:srgbClr val="011893"/>
                </a:solidFill>
                <a:latin typeface="Times" pitchFamily="2" charset="0"/>
              </a:rPr>
              <a:t>From </a:t>
            </a:r>
            <a:r>
              <a:rPr lang="en-US" b="1" i="1" dirty="0">
                <a:solidFill>
                  <a:srgbClr val="011893"/>
                </a:solidFill>
                <a:latin typeface="Times" pitchFamily="2" charset="0"/>
              </a:rPr>
              <a:t>t</a:t>
            </a:r>
            <a:r>
              <a:rPr lang="en-US" b="1" baseline="-25000" dirty="0">
                <a:solidFill>
                  <a:srgbClr val="011893"/>
                </a:solidFill>
                <a:latin typeface="Times" pitchFamily="2" charset="0"/>
              </a:rPr>
              <a:t>1</a:t>
            </a:r>
            <a:r>
              <a:rPr lang="en-US" b="1" dirty="0">
                <a:solidFill>
                  <a:srgbClr val="011893"/>
                </a:solidFill>
                <a:latin typeface="Times" pitchFamily="2" charset="0"/>
              </a:rPr>
              <a:t> to </a:t>
            </a:r>
            <a:r>
              <a:rPr lang="en-US" b="1" i="1" dirty="0">
                <a:solidFill>
                  <a:srgbClr val="011893"/>
                </a:solidFill>
                <a:latin typeface="Times" pitchFamily="2" charset="0"/>
              </a:rPr>
              <a:t>t</a:t>
            </a:r>
            <a:r>
              <a:rPr lang="en-US" b="1" baseline="-25000" dirty="0">
                <a:solidFill>
                  <a:srgbClr val="011893"/>
                </a:solidFill>
                <a:latin typeface="Times" pitchFamily="2" charset="0"/>
              </a:rPr>
              <a:t>2</a:t>
            </a:r>
            <a:r>
              <a:rPr lang="en-US" b="1" dirty="0">
                <a:solidFill>
                  <a:srgbClr val="011893"/>
                </a:solidFill>
                <a:latin typeface="Times" pitchFamily="2" charset="0"/>
              </a:rPr>
              <a:t> period of the input signal the diode will be forward biased. </a:t>
            </a:r>
            <a:endParaRPr lang="en-US" b="1" dirty="0">
              <a:solidFill>
                <a:srgbClr val="011893"/>
              </a:solidFill>
            </a:endParaRPr>
          </a:p>
        </p:txBody>
      </p:sp>
      <p:pic>
        <p:nvPicPr>
          <p:cNvPr id="4" name="Picture 3">
            <a:extLst>
              <a:ext uri="{FF2B5EF4-FFF2-40B4-BE49-F238E27FC236}">
                <a16:creationId xmlns:a16="http://schemas.microsoft.com/office/drawing/2014/main" id="{2AFC07A2-156B-F949-BDFD-94FB61A39A9E}"/>
              </a:ext>
            </a:extLst>
          </p:cNvPr>
          <p:cNvPicPr>
            <a:picLocks noChangeAspect="1"/>
          </p:cNvPicPr>
          <p:nvPr/>
        </p:nvPicPr>
        <p:blipFill>
          <a:blip r:embed="rId8"/>
          <a:stretch>
            <a:fillRect/>
          </a:stretch>
        </p:blipFill>
        <p:spPr>
          <a:xfrm>
            <a:off x="2005348" y="5097682"/>
            <a:ext cx="2476500" cy="7493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6461772-30FD-904C-A878-133309075C86}"/>
                  </a:ext>
                </a:extLst>
              </p:cNvPr>
              <p:cNvSpPr/>
              <p:nvPr/>
            </p:nvSpPr>
            <p:spPr>
              <a:xfrm>
                <a:off x="2373282" y="4661495"/>
                <a:ext cx="134874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𝒗</m:t>
                          </m:r>
                        </m:e>
                        <m:sub>
                          <m:r>
                            <a:rPr lang="en-US" b="1" i="1">
                              <a:latin typeface="Cambria Math" panose="02040503050406030204" pitchFamily="18" charset="0"/>
                            </a:rPr>
                            <m:t>𝒐</m:t>
                          </m:r>
                        </m:sub>
                      </m:sSub>
                      <m:r>
                        <a:rPr lang="en-US" b="1" i="1">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 </m:t>
                      </m:r>
                      <m:r>
                        <a:rPr lang="en-US" b="1" i="1" smtClean="0">
                          <a:latin typeface="Cambria Math" panose="02040503050406030204" pitchFamily="18" charset="0"/>
                        </a:rPr>
                        <m:t>𝑽</m:t>
                      </m:r>
                    </m:oMath>
                  </m:oMathPara>
                </a14:m>
                <a:endParaRPr lang="en-US" dirty="0"/>
              </a:p>
            </p:txBody>
          </p:sp>
        </mc:Choice>
        <mc:Fallback xmlns="">
          <p:sp>
            <p:nvSpPr>
              <p:cNvPr id="10" name="Rectangle 9">
                <a:extLst>
                  <a:ext uri="{FF2B5EF4-FFF2-40B4-BE49-F238E27FC236}">
                    <a16:creationId xmlns:a16="http://schemas.microsoft.com/office/drawing/2014/main" id="{F6461772-30FD-904C-A878-133309075C86}"/>
                  </a:ext>
                </a:extLst>
              </p:cNvPr>
              <p:cNvSpPr>
                <a:spLocks noRot="1" noChangeAspect="1" noMove="1" noResize="1" noEditPoints="1" noAdjustHandles="1" noChangeArrowheads="1" noChangeShapeType="1" noTextEdit="1"/>
              </p:cNvSpPr>
              <p:nvPr/>
            </p:nvSpPr>
            <p:spPr>
              <a:xfrm>
                <a:off x="2373282" y="4661495"/>
                <a:ext cx="1348740" cy="369332"/>
              </a:xfrm>
              <a:prstGeom prst="rect">
                <a:avLst/>
              </a:prstGeom>
              <a:blipFill>
                <a:blip r:embed="rId9"/>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85005540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C88026-E822-2749-BF78-758DF7A2DC29}"/>
              </a:ext>
            </a:extLst>
          </p:cNvPr>
          <p:cNvSpPr/>
          <p:nvPr/>
        </p:nvSpPr>
        <p:spPr>
          <a:xfrm>
            <a:off x="274294" y="330772"/>
            <a:ext cx="7413439" cy="369332"/>
          </a:xfrm>
          <a:prstGeom prst="rect">
            <a:avLst/>
          </a:prstGeom>
        </p:spPr>
        <p:txBody>
          <a:bodyPr wrap="square">
            <a:spAutoFit/>
          </a:bodyPr>
          <a:lstStyle/>
          <a:p>
            <a:r>
              <a:rPr lang="en-US" b="1" dirty="0">
                <a:solidFill>
                  <a:srgbClr val="011893"/>
                </a:solidFill>
                <a:latin typeface="Times" pitchFamily="2" charset="0"/>
              </a:rPr>
              <a:t>From </a:t>
            </a:r>
            <a:r>
              <a:rPr lang="en-US" b="1" i="1" dirty="0">
                <a:solidFill>
                  <a:srgbClr val="011893"/>
                </a:solidFill>
                <a:latin typeface="Times" pitchFamily="2" charset="0"/>
              </a:rPr>
              <a:t>t</a:t>
            </a:r>
            <a:r>
              <a:rPr lang="en-US" b="1" baseline="-25000" dirty="0">
                <a:solidFill>
                  <a:srgbClr val="011893"/>
                </a:solidFill>
                <a:latin typeface="Times" pitchFamily="2" charset="0"/>
              </a:rPr>
              <a:t>2</a:t>
            </a:r>
            <a:r>
              <a:rPr lang="en-US" b="1" dirty="0">
                <a:solidFill>
                  <a:srgbClr val="011893"/>
                </a:solidFill>
                <a:latin typeface="Times" pitchFamily="2" charset="0"/>
              </a:rPr>
              <a:t> to </a:t>
            </a:r>
            <a:r>
              <a:rPr lang="en-US" b="1" i="1" dirty="0">
                <a:solidFill>
                  <a:srgbClr val="011893"/>
                </a:solidFill>
                <a:latin typeface="Times" pitchFamily="2" charset="0"/>
              </a:rPr>
              <a:t>t</a:t>
            </a:r>
            <a:r>
              <a:rPr lang="en-US" b="1" baseline="-25000" dirty="0">
                <a:solidFill>
                  <a:srgbClr val="011893"/>
                </a:solidFill>
                <a:latin typeface="Times" pitchFamily="2" charset="0"/>
              </a:rPr>
              <a:t>3</a:t>
            </a:r>
            <a:r>
              <a:rPr lang="en-US" b="1" dirty="0">
                <a:solidFill>
                  <a:srgbClr val="011893"/>
                </a:solidFill>
                <a:latin typeface="Times" pitchFamily="2" charset="0"/>
              </a:rPr>
              <a:t> period of the input signal the diode will be reverse biased </a:t>
            </a:r>
            <a:endParaRPr lang="en-US" b="1" dirty="0">
              <a:solidFill>
                <a:srgbClr val="011893"/>
              </a:solidFill>
            </a:endParaRPr>
          </a:p>
        </p:txBody>
      </p:sp>
      <p:pic>
        <p:nvPicPr>
          <p:cNvPr id="4" name="Picture 3">
            <a:extLst>
              <a:ext uri="{FF2B5EF4-FFF2-40B4-BE49-F238E27FC236}">
                <a16:creationId xmlns:a16="http://schemas.microsoft.com/office/drawing/2014/main" id="{A698E61C-76A8-F347-BC1D-C90BBE877C2B}"/>
              </a:ext>
            </a:extLst>
          </p:cNvPr>
          <p:cNvPicPr>
            <a:picLocks noChangeAspect="1"/>
          </p:cNvPicPr>
          <p:nvPr/>
        </p:nvPicPr>
        <p:blipFill>
          <a:blip r:embed="rId2"/>
          <a:stretch>
            <a:fillRect/>
          </a:stretch>
        </p:blipFill>
        <p:spPr>
          <a:xfrm>
            <a:off x="668866" y="836084"/>
            <a:ext cx="2489200" cy="1765300"/>
          </a:xfrm>
          <a:prstGeom prst="rect">
            <a:avLst/>
          </a:prstGeom>
        </p:spPr>
      </p:pic>
      <p:pic>
        <p:nvPicPr>
          <p:cNvPr id="5" name="Picture 4">
            <a:extLst>
              <a:ext uri="{FF2B5EF4-FFF2-40B4-BE49-F238E27FC236}">
                <a16:creationId xmlns:a16="http://schemas.microsoft.com/office/drawing/2014/main" id="{1A214FEF-BA42-1C4D-9261-9EFFC8D41356}"/>
              </a:ext>
            </a:extLst>
          </p:cNvPr>
          <p:cNvPicPr>
            <a:picLocks noChangeAspect="1"/>
          </p:cNvPicPr>
          <p:nvPr/>
        </p:nvPicPr>
        <p:blipFill>
          <a:blip r:embed="rId3"/>
          <a:stretch>
            <a:fillRect/>
          </a:stretch>
        </p:blipFill>
        <p:spPr>
          <a:xfrm>
            <a:off x="3334000" y="1089050"/>
            <a:ext cx="2475999" cy="774699"/>
          </a:xfrm>
          <a:prstGeom prst="rect">
            <a:avLst/>
          </a:prstGeom>
        </p:spPr>
      </p:pic>
      <p:pic>
        <p:nvPicPr>
          <p:cNvPr id="6" name="Picture 5">
            <a:extLst>
              <a:ext uri="{FF2B5EF4-FFF2-40B4-BE49-F238E27FC236}">
                <a16:creationId xmlns:a16="http://schemas.microsoft.com/office/drawing/2014/main" id="{2264EB95-AF7B-7741-A92D-43AB346AF443}"/>
              </a:ext>
            </a:extLst>
          </p:cNvPr>
          <p:cNvPicPr>
            <a:picLocks noChangeAspect="1"/>
          </p:cNvPicPr>
          <p:nvPr/>
        </p:nvPicPr>
        <p:blipFill>
          <a:blip r:embed="rId4"/>
          <a:stretch>
            <a:fillRect/>
          </a:stretch>
        </p:blipFill>
        <p:spPr>
          <a:xfrm>
            <a:off x="1886200" y="2601384"/>
            <a:ext cx="2895600" cy="2260600"/>
          </a:xfrm>
          <a:prstGeom prst="rect">
            <a:avLst/>
          </a:prstGeom>
        </p:spPr>
      </p:pic>
      <p:pic>
        <p:nvPicPr>
          <p:cNvPr id="7" name="Picture 6">
            <a:extLst>
              <a:ext uri="{FF2B5EF4-FFF2-40B4-BE49-F238E27FC236}">
                <a16:creationId xmlns:a16="http://schemas.microsoft.com/office/drawing/2014/main" id="{954778BB-E501-D14C-BB59-CAD6300E63D6}"/>
              </a:ext>
            </a:extLst>
          </p:cNvPr>
          <p:cNvPicPr>
            <a:picLocks noChangeAspect="1"/>
          </p:cNvPicPr>
          <p:nvPr/>
        </p:nvPicPr>
        <p:blipFill>
          <a:blip r:embed="rId5"/>
          <a:stretch>
            <a:fillRect/>
          </a:stretch>
        </p:blipFill>
        <p:spPr>
          <a:xfrm>
            <a:off x="5579538" y="2601384"/>
            <a:ext cx="2895600" cy="2260600"/>
          </a:xfrm>
          <a:prstGeom prst="rect">
            <a:avLst/>
          </a:prstGeom>
        </p:spPr>
      </p:pic>
      <p:sp>
        <p:nvSpPr>
          <p:cNvPr id="8" name="Rectangle 7">
            <a:extLst>
              <a:ext uri="{FF2B5EF4-FFF2-40B4-BE49-F238E27FC236}">
                <a16:creationId xmlns:a16="http://schemas.microsoft.com/office/drawing/2014/main" id="{23D12C4B-B7E3-524B-8401-9F72CB73A0BF}"/>
              </a:ext>
            </a:extLst>
          </p:cNvPr>
          <p:cNvSpPr/>
          <p:nvPr/>
        </p:nvSpPr>
        <p:spPr>
          <a:xfrm>
            <a:off x="1727201" y="4997382"/>
            <a:ext cx="5960532" cy="400110"/>
          </a:xfrm>
          <a:prstGeom prst="rect">
            <a:avLst/>
          </a:prstGeom>
        </p:spPr>
        <p:txBody>
          <a:bodyPr wrap="square">
            <a:spAutoFit/>
          </a:bodyPr>
          <a:lstStyle/>
          <a:p>
            <a:r>
              <a:rPr lang="en-US" sz="2000" b="1" dirty="0">
                <a:solidFill>
                  <a:srgbClr val="002060"/>
                </a:solidFill>
                <a:latin typeface="Times New Roman" panose="02020603050405020304" pitchFamily="18" charset="0"/>
                <a:cs typeface="Times New Roman" panose="02020603050405020304" pitchFamily="18" charset="0"/>
              </a:rPr>
              <a:t>The output swing of 30 V matches the input swing. </a:t>
            </a:r>
          </a:p>
        </p:txBody>
      </p:sp>
      <p:sp>
        <p:nvSpPr>
          <p:cNvPr id="9" name="TextBox 8">
            <a:extLst>
              <a:ext uri="{FF2B5EF4-FFF2-40B4-BE49-F238E27FC236}">
                <a16:creationId xmlns:a16="http://schemas.microsoft.com/office/drawing/2014/main" id="{5D899E5F-7A69-614F-8AFA-A3727898B0B6}"/>
              </a:ext>
            </a:extLst>
          </p:cNvPr>
          <p:cNvSpPr txBox="1"/>
          <p:nvPr/>
        </p:nvSpPr>
        <p:spPr>
          <a:xfrm>
            <a:off x="6242604" y="5567365"/>
            <a:ext cx="2232534" cy="369332"/>
          </a:xfrm>
          <a:prstGeom prst="rect">
            <a:avLst/>
          </a:prstGeom>
          <a:noFill/>
        </p:spPr>
        <p:txBody>
          <a:bodyPr wrap="none" rtlCol="0">
            <a:spAutoFit/>
          </a:bodyPr>
          <a:lstStyle/>
          <a:p>
            <a:pPr marL="257175" indent="-257175" defTabSz="685800" eaLnBrk="1" fontAlgn="auto" hangingPunct="1">
              <a:spcBef>
                <a:spcPts val="0"/>
              </a:spcBef>
              <a:spcAft>
                <a:spcPts val="0"/>
              </a:spcAft>
              <a:buFont typeface="Wingdings" panose="05000000000000000000" pitchFamily="2" charset="2"/>
              <a:buChar char="§"/>
              <a:defRPr/>
            </a:pPr>
            <a:r>
              <a:rPr kumimoji="0" lang="en-US" b="1" i="1" u="sng" dirty="0">
                <a:solidFill>
                  <a:srgbClr val="FF0000"/>
                </a:solidFill>
                <a:latin typeface="Franklin Gothic Book" panose="020B0503020102020204"/>
                <a:ea typeface="+mn-ea"/>
              </a:rPr>
              <a:t>See Example 2.23</a:t>
            </a:r>
          </a:p>
        </p:txBody>
      </p:sp>
    </p:spTree>
    <p:extLst>
      <p:ext uri="{BB962C8B-B14F-4D97-AF65-F5344CB8AC3E}">
        <p14:creationId xmlns:p14="http://schemas.microsoft.com/office/powerpoint/2010/main" val="132461089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ssolv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trips(downRight)">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9DD3ACF-46DE-8A49-A7E7-15EEC66688BC}"/>
              </a:ext>
            </a:extLst>
          </p:cNvPr>
          <p:cNvSpPr>
            <a:spLocks noGrp="1"/>
          </p:cNvSpPr>
          <p:nvPr>
            <p:ph type="title"/>
          </p:nvPr>
        </p:nvSpPr>
        <p:spPr>
          <a:xfrm>
            <a:off x="2548292" y="256054"/>
            <a:ext cx="4047415"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Clamping Networks</a:t>
            </a:r>
          </a:p>
        </p:txBody>
      </p:sp>
      <p:pic>
        <p:nvPicPr>
          <p:cNvPr id="10" name="Picture 9">
            <a:extLst>
              <a:ext uri="{FF2B5EF4-FFF2-40B4-BE49-F238E27FC236}">
                <a16:creationId xmlns:a16="http://schemas.microsoft.com/office/drawing/2014/main" id="{4C32213C-2944-7C42-9A12-BD883041543A}"/>
              </a:ext>
            </a:extLst>
          </p:cNvPr>
          <p:cNvPicPr>
            <a:picLocks noChangeAspect="1"/>
          </p:cNvPicPr>
          <p:nvPr/>
        </p:nvPicPr>
        <p:blipFill>
          <a:blip r:embed="rId2"/>
          <a:stretch>
            <a:fillRect/>
          </a:stretch>
        </p:blipFill>
        <p:spPr>
          <a:xfrm>
            <a:off x="5287434" y="1433035"/>
            <a:ext cx="3378200" cy="1295400"/>
          </a:xfrm>
          <a:prstGeom prst="rect">
            <a:avLst/>
          </a:prstGeom>
        </p:spPr>
      </p:pic>
      <p:pic>
        <p:nvPicPr>
          <p:cNvPr id="11" name="Picture 10">
            <a:extLst>
              <a:ext uri="{FF2B5EF4-FFF2-40B4-BE49-F238E27FC236}">
                <a16:creationId xmlns:a16="http://schemas.microsoft.com/office/drawing/2014/main" id="{FBFB29C5-5984-0C46-A1FA-190AB271675C}"/>
              </a:ext>
            </a:extLst>
          </p:cNvPr>
          <p:cNvPicPr>
            <a:picLocks noChangeAspect="1"/>
          </p:cNvPicPr>
          <p:nvPr/>
        </p:nvPicPr>
        <p:blipFill>
          <a:blip r:embed="rId3"/>
          <a:stretch>
            <a:fillRect/>
          </a:stretch>
        </p:blipFill>
        <p:spPr>
          <a:xfrm>
            <a:off x="511396" y="1433035"/>
            <a:ext cx="4432300" cy="1485900"/>
          </a:xfrm>
          <a:prstGeom prst="rect">
            <a:avLst/>
          </a:prstGeom>
        </p:spPr>
      </p:pic>
      <p:pic>
        <p:nvPicPr>
          <p:cNvPr id="12" name="Picture 11">
            <a:extLst>
              <a:ext uri="{FF2B5EF4-FFF2-40B4-BE49-F238E27FC236}">
                <a16:creationId xmlns:a16="http://schemas.microsoft.com/office/drawing/2014/main" id="{17C40816-1502-764E-B76E-487CED9E4DFC}"/>
              </a:ext>
            </a:extLst>
          </p:cNvPr>
          <p:cNvPicPr>
            <a:picLocks noChangeAspect="1"/>
          </p:cNvPicPr>
          <p:nvPr/>
        </p:nvPicPr>
        <p:blipFill>
          <a:blip r:embed="rId4"/>
          <a:stretch>
            <a:fillRect/>
          </a:stretch>
        </p:blipFill>
        <p:spPr>
          <a:xfrm>
            <a:off x="1019396" y="2982261"/>
            <a:ext cx="3416300" cy="1320800"/>
          </a:xfrm>
          <a:prstGeom prst="rect">
            <a:avLst/>
          </a:prstGeom>
        </p:spPr>
      </p:pic>
      <p:pic>
        <p:nvPicPr>
          <p:cNvPr id="13" name="Picture 12">
            <a:extLst>
              <a:ext uri="{FF2B5EF4-FFF2-40B4-BE49-F238E27FC236}">
                <a16:creationId xmlns:a16="http://schemas.microsoft.com/office/drawing/2014/main" id="{4BD7646C-9C9F-764B-8E3D-DC095ABA29A3}"/>
              </a:ext>
            </a:extLst>
          </p:cNvPr>
          <p:cNvPicPr>
            <a:picLocks noChangeAspect="1"/>
          </p:cNvPicPr>
          <p:nvPr/>
        </p:nvPicPr>
        <p:blipFill>
          <a:blip r:embed="rId5"/>
          <a:stretch>
            <a:fillRect/>
          </a:stretch>
        </p:blipFill>
        <p:spPr>
          <a:xfrm>
            <a:off x="5287434" y="3021842"/>
            <a:ext cx="3416300" cy="1320800"/>
          </a:xfrm>
          <a:prstGeom prst="rect">
            <a:avLst/>
          </a:prstGeom>
        </p:spPr>
      </p:pic>
      <p:pic>
        <p:nvPicPr>
          <p:cNvPr id="14" name="Picture 13">
            <a:extLst>
              <a:ext uri="{FF2B5EF4-FFF2-40B4-BE49-F238E27FC236}">
                <a16:creationId xmlns:a16="http://schemas.microsoft.com/office/drawing/2014/main" id="{84365318-4F07-5B43-BEBA-4A8BAE46AF15}"/>
              </a:ext>
            </a:extLst>
          </p:cNvPr>
          <p:cNvPicPr>
            <a:picLocks noChangeAspect="1"/>
          </p:cNvPicPr>
          <p:nvPr/>
        </p:nvPicPr>
        <p:blipFill>
          <a:blip r:embed="rId6"/>
          <a:stretch>
            <a:fillRect/>
          </a:stretch>
        </p:blipFill>
        <p:spPr>
          <a:xfrm>
            <a:off x="1019396" y="4532493"/>
            <a:ext cx="3416300" cy="1409700"/>
          </a:xfrm>
          <a:prstGeom prst="rect">
            <a:avLst/>
          </a:prstGeom>
        </p:spPr>
      </p:pic>
      <p:pic>
        <p:nvPicPr>
          <p:cNvPr id="15" name="Picture 14">
            <a:extLst>
              <a:ext uri="{FF2B5EF4-FFF2-40B4-BE49-F238E27FC236}">
                <a16:creationId xmlns:a16="http://schemas.microsoft.com/office/drawing/2014/main" id="{7728AF9C-480D-7247-9449-290EA2F177A7}"/>
              </a:ext>
            </a:extLst>
          </p:cNvPr>
          <p:cNvPicPr>
            <a:picLocks noChangeAspect="1"/>
          </p:cNvPicPr>
          <p:nvPr/>
        </p:nvPicPr>
        <p:blipFill>
          <a:blip r:embed="rId7"/>
          <a:stretch>
            <a:fillRect/>
          </a:stretch>
        </p:blipFill>
        <p:spPr>
          <a:xfrm>
            <a:off x="5249334" y="4532493"/>
            <a:ext cx="3416300" cy="1409700"/>
          </a:xfrm>
          <a:prstGeom prst="rect">
            <a:avLst/>
          </a:prstGeom>
        </p:spPr>
      </p:pic>
      <p:pic>
        <p:nvPicPr>
          <p:cNvPr id="17" name="Picture 16">
            <a:extLst>
              <a:ext uri="{FF2B5EF4-FFF2-40B4-BE49-F238E27FC236}">
                <a16:creationId xmlns:a16="http://schemas.microsoft.com/office/drawing/2014/main" id="{2A490B9F-E8D3-D549-964A-5C93F206FEB3}"/>
              </a:ext>
            </a:extLst>
          </p:cNvPr>
          <p:cNvPicPr>
            <a:picLocks noChangeAspect="1"/>
          </p:cNvPicPr>
          <p:nvPr/>
        </p:nvPicPr>
        <p:blipFill>
          <a:blip r:embed="rId8"/>
          <a:stretch>
            <a:fillRect/>
          </a:stretch>
        </p:blipFill>
        <p:spPr>
          <a:xfrm>
            <a:off x="1305146" y="915807"/>
            <a:ext cx="6057900" cy="355600"/>
          </a:xfrm>
          <a:prstGeom prst="rect">
            <a:avLst/>
          </a:prstGeom>
        </p:spPr>
      </p:pic>
    </p:spTree>
    <p:extLst>
      <p:ext uri="{BB962C8B-B14F-4D97-AF65-F5344CB8AC3E}">
        <p14:creationId xmlns:p14="http://schemas.microsoft.com/office/powerpoint/2010/main" val="385656916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25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25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Right)">
                                      <p:cBhvr>
                                        <p:cTn id="20" dur="25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238861690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1" lang="en-US" sz="405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rPr>
              <a:t>Electronic Devices</a:t>
            </a:r>
            <a:endParaRPr kumimoji="1" lang="en-US" sz="3000" b="1" i="0" u="none" strike="noStrike" kern="1200" cap="none" spc="0" normalizeH="0" baseline="0" noProof="0" dirty="0">
              <a:ln>
                <a:noFill/>
              </a:ln>
              <a:solidFill>
                <a:srgbClr val="FF0000"/>
              </a:solidFill>
              <a:effectLst/>
              <a:uLnTx/>
              <a:uFillTx/>
              <a:latin typeface="Times New Roman" panose="02020603050405020304" pitchFamily="18" charset="0"/>
              <a:ea typeface="+mj-ea"/>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4" y="5420525"/>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ctr" defTabSz="914400" rtl="0" eaLnBrk="1" fontAlgn="base" latinLnBrk="0" hangingPunct="1">
              <a:lnSpc>
                <a:spcPct val="100000"/>
              </a:lnSpc>
              <a:spcBef>
                <a:spcPts val="263"/>
              </a:spcBef>
              <a:spcAft>
                <a:spcPct val="0"/>
              </a:spcAft>
              <a:buClrTx/>
              <a:buSzTx/>
              <a:buFont typeface="Arial" panose="020B0604020202020204" pitchFamily="34" charset="0"/>
              <a:buNone/>
              <a:tabLst/>
              <a:defRPr/>
            </a:pPr>
            <a:r>
              <a:rPr kumimoji="0" lang="en-US" altLang="en-US" sz="825" b="0" i="0" u="sng" strike="noStrike" kern="1200" cap="none" spc="0" normalizeH="0" baseline="0" noProof="0" dirty="0">
                <a:ln>
                  <a:noFill/>
                </a:ln>
                <a:solidFill>
                  <a:srgbClr val="4F81BD">
                    <a:lumMod val="75000"/>
                  </a:srgbClr>
                </a:solidFill>
                <a:effectLst/>
                <a:uLnTx/>
                <a:uFillTx/>
                <a:latin typeface="TimesNewRomanPS"/>
                <a:ea typeface="+mn-ea"/>
                <a:cs typeface="+mn-cs"/>
              </a:rPr>
              <a:t>Reference book</a:t>
            </a:r>
            <a:r>
              <a:rPr kumimoji="0" lang="en-US" altLang="en-US" sz="825" b="0" i="0" u="none" strike="noStrike" kern="1200" cap="none" spc="0" normalizeH="0" baseline="0" noProof="0" dirty="0">
                <a:ln>
                  <a:noFill/>
                </a:ln>
                <a:solidFill>
                  <a:srgbClr val="4F81BD">
                    <a:lumMod val="75000"/>
                  </a:srgbClr>
                </a:solidFill>
                <a:effectLst/>
                <a:uLnTx/>
                <a:uFillTx/>
                <a:latin typeface="TimesNewRomanPS"/>
                <a:ea typeface="+mn-ea"/>
                <a:cs typeface="+mn-cs"/>
              </a:rPr>
              <a:t>:</a:t>
            </a:r>
            <a:endParaRPr kumimoji="1" lang="en-US" sz="825" b="1" i="0" u="sng" strike="noStrike" kern="1200" cap="none" spc="0" normalizeH="0" baseline="0" noProof="0" dirty="0">
              <a:ln>
                <a:noFill/>
              </a:ln>
              <a:solidFill>
                <a:srgbClr val="4F81BD">
                  <a:lumMod val="75000"/>
                </a:srgb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base" latinLnBrk="0" hangingPunct="1">
              <a:lnSpc>
                <a:spcPct val="100000"/>
              </a:lnSpc>
              <a:spcBef>
                <a:spcPts val="263"/>
              </a:spcBef>
              <a:spcAft>
                <a:spcPct val="0"/>
              </a:spcAft>
              <a:buClrTx/>
              <a:buSzTx/>
              <a:buFont typeface="Arial" panose="020B0604020202020204" pitchFamily="34" charset="0"/>
              <a:buNone/>
              <a:tabLst/>
              <a:defRPr/>
            </a:pPr>
            <a:r>
              <a:rPr kumimoji="0" lang="en-US" altLang="en-US" sz="1050" b="1" i="0" u="none" strike="noStrike" kern="1200" cap="none" spc="0" normalizeH="0" baseline="0" noProof="0" dirty="0">
                <a:ln>
                  <a:noFill/>
                </a:ln>
                <a:solidFill>
                  <a:srgbClr val="4F81BD">
                    <a:lumMod val="75000"/>
                  </a:srgbClr>
                </a:solidFill>
                <a:effectLst/>
                <a:uLnTx/>
                <a:uFillTx/>
                <a:latin typeface="TimesNewRomanPS"/>
                <a:ea typeface="+mn-ea"/>
                <a:cs typeface="+mn-cs"/>
              </a:rPr>
              <a:t>Electronic Devices and Circuit Theory (Chapter-2)</a:t>
            </a:r>
            <a:r>
              <a:rPr kumimoji="0" lang="en-US" altLang="en-US" sz="1050" b="0" i="0" u="none" strike="noStrike" kern="1200" cap="none" spc="0" normalizeH="0" baseline="0" noProof="0" dirty="0">
                <a:ln>
                  <a:noFill/>
                </a:ln>
                <a:solidFill>
                  <a:srgbClr val="4F81BD">
                    <a:lumMod val="75000"/>
                  </a:srgbClr>
                </a:solidFill>
                <a:effectLst/>
                <a:uLnTx/>
                <a:uFillTx/>
                <a:latin typeface="TimesNewRomanPS"/>
                <a:ea typeface="+mn-ea"/>
                <a:cs typeface="+mn-cs"/>
              </a:rPr>
              <a:t> </a:t>
            </a:r>
          </a:p>
          <a:p>
            <a:pPr marL="0" marR="0" lvl="0" indent="0" algn="ctr" defTabSz="914400" rtl="0" eaLnBrk="1" fontAlgn="base" latinLnBrk="0" hangingPunct="1">
              <a:lnSpc>
                <a:spcPct val="100000"/>
              </a:lnSpc>
              <a:spcBef>
                <a:spcPts val="263"/>
              </a:spcBef>
              <a:spcAft>
                <a:spcPct val="0"/>
              </a:spcAft>
              <a:buClrTx/>
              <a:buSzTx/>
              <a:buFont typeface="Arial" panose="020B0604020202020204" pitchFamily="34" charset="0"/>
              <a:buNone/>
              <a:tabLst/>
              <a:defRPr/>
            </a:pPr>
            <a:r>
              <a:rPr kumimoji="1" lang="en-US" sz="825" b="0" i="0" u="none" strike="noStrike" kern="1200" cap="none" spc="0" normalizeH="0" baseline="0" noProof="0" dirty="0">
                <a:ln>
                  <a:noFill/>
                </a:ln>
                <a:solidFill>
                  <a:srgbClr val="4F81BD">
                    <a:lumMod val="75000"/>
                  </a:srgbClr>
                </a:solidFill>
                <a:effectLst/>
                <a:uLnTx/>
                <a:uFillTx/>
                <a:latin typeface="TimesNewRomanPS"/>
                <a:ea typeface="+mn-ea"/>
                <a:cs typeface="+mn-cs"/>
              </a:rPr>
              <a:t>Robert L. </a:t>
            </a:r>
            <a:r>
              <a:rPr kumimoji="1" lang="en-US" sz="825" b="0" i="0" u="none" strike="noStrike" kern="1200" cap="none" spc="0" normalizeH="0" baseline="0" noProof="0" dirty="0" err="1">
                <a:ln>
                  <a:noFill/>
                </a:ln>
                <a:solidFill>
                  <a:srgbClr val="4F81BD">
                    <a:lumMod val="75000"/>
                  </a:srgbClr>
                </a:solidFill>
                <a:effectLst/>
                <a:uLnTx/>
                <a:uFillTx/>
                <a:latin typeface="TimesNewRomanPS"/>
                <a:ea typeface="+mn-ea"/>
                <a:cs typeface="+mn-cs"/>
              </a:rPr>
              <a:t>Boylestad</a:t>
            </a:r>
            <a:r>
              <a:rPr kumimoji="1" lang="en-US" sz="825" b="0" i="0" u="none" strike="noStrike" kern="1200" cap="none" spc="0" normalizeH="0" baseline="0" noProof="0" dirty="0">
                <a:ln>
                  <a:noFill/>
                </a:ln>
                <a:solidFill>
                  <a:srgbClr val="4F81BD">
                    <a:lumMod val="75000"/>
                  </a:srgbClr>
                </a:solidFill>
                <a:effectLst/>
                <a:uLnTx/>
                <a:uFillTx/>
                <a:latin typeface="TimesNewRomanPS"/>
                <a:ea typeface="+mn-ea"/>
                <a:cs typeface="+mn-cs"/>
              </a:rPr>
              <a:t> and L. </a:t>
            </a:r>
            <a:r>
              <a:rPr kumimoji="1" lang="en-US" sz="825" b="0" i="0" u="none" strike="noStrike" kern="1200" cap="none" spc="0" normalizeH="0" baseline="0" noProof="0" dirty="0" err="1">
                <a:ln>
                  <a:noFill/>
                </a:ln>
                <a:solidFill>
                  <a:srgbClr val="4F81BD">
                    <a:lumMod val="75000"/>
                  </a:srgbClr>
                </a:solidFill>
                <a:effectLst/>
                <a:uLnTx/>
                <a:uFillTx/>
                <a:latin typeface="TimesNewRomanPS"/>
                <a:ea typeface="+mn-ea"/>
                <a:cs typeface="+mn-cs"/>
              </a:rPr>
              <a:t>Nashelsky</a:t>
            </a:r>
            <a:r>
              <a:rPr kumimoji="1" lang="en-US" sz="825" b="0" i="0" u="none" strike="noStrike" kern="1200" cap="none" spc="0" normalizeH="0" baseline="0" noProof="0" dirty="0">
                <a:ln>
                  <a:noFill/>
                </a:ln>
                <a:solidFill>
                  <a:srgbClr val="4F81BD">
                    <a:lumMod val="75000"/>
                  </a:srgbClr>
                </a:solidFill>
                <a:effectLst/>
                <a:uLnTx/>
                <a:uFillTx/>
                <a:latin typeface="TimesNewRomanPS"/>
                <a:ea typeface="+mn-ea"/>
                <a:cs typeface="+mn-cs"/>
              </a:rPr>
              <a:t> , (11</a:t>
            </a:r>
            <a:r>
              <a:rPr kumimoji="1" lang="en-US" sz="825" b="0" i="0" u="none" strike="noStrike" kern="1200" cap="none" spc="0" normalizeH="0" baseline="30000" noProof="0" dirty="0">
                <a:ln>
                  <a:noFill/>
                </a:ln>
                <a:solidFill>
                  <a:srgbClr val="4F81BD">
                    <a:lumMod val="75000"/>
                  </a:srgbClr>
                </a:solidFill>
                <a:effectLst/>
                <a:uLnTx/>
                <a:uFillTx/>
                <a:latin typeface="TimesNewRomanPS"/>
                <a:ea typeface="+mn-ea"/>
                <a:cs typeface="+mn-cs"/>
              </a:rPr>
              <a:t>th</a:t>
            </a:r>
            <a:r>
              <a:rPr kumimoji="1" lang="en-US" sz="825" b="0" i="0" u="none" strike="noStrike" kern="1200" cap="none" spc="0" normalizeH="0" baseline="0" noProof="0" dirty="0">
                <a:ln>
                  <a:noFill/>
                </a:ln>
                <a:solidFill>
                  <a:srgbClr val="4F81BD">
                    <a:lumMod val="75000"/>
                  </a:srgbClr>
                </a:solidFill>
                <a:effectLst/>
                <a:uLnTx/>
                <a:uFillTx/>
                <a:latin typeface="TimesNewRomanPS"/>
                <a:ea typeface="+mn-ea"/>
                <a:cs typeface="+mn-cs"/>
              </a:rPr>
              <a:t> Edition)</a:t>
            </a:r>
            <a:endParaRPr kumimoji="1" lang="en-US" sz="825" b="0" i="0" u="none" strike="noStrike" kern="1200" cap="none" spc="0" normalizeH="0" baseline="0" noProof="0" dirty="0">
              <a:ln>
                <a:noFill/>
              </a:ln>
              <a:solidFill>
                <a:srgbClr val="4F81BD">
                  <a:lumMod val="75000"/>
                </a:srgbClr>
              </a:solidFill>
              <a:effectLst/>
              <a:uLnTx/>
              <a:uFillTx/>
              <a:latin typeface="Calibri"/>
              <a:ea typeface="+mn-ea"/>
              <a:cs typeface="+mn-cs"/>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1" 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mj-ea"/>
                <a:cs typeface="Times New Roman" panose="02020603050405020304" pitchFamily="18" charset="0"/>
              </a:rPr>
              <a:t>Mid Term</a:t>
            </a:r>
            <a:br>
              <a:rPr kumimoji="1" 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mj-ea"/>
                <a:cs typeface="Times New Roman" panose="02020603050405020304" pitchFamily="18" charset="0"/>
              </a:rPr>
            </a:br>
            <a:r>
              <a:rPr kumimoji="1" lang="en-US" sz="1800" b="1" i="0" u="none" strike="noStrike" kern="1200" cap="none" spc="0" normalizeH="0" baseline="0" noProof="0" dirty="0">
                <a:ln>
                  <a:noFill/>
                </a:ln>
                <a:solidFill>
                  <a:srgbClr val="0000FF"/>
                </a:solidFill>
                <a:effectLst/>
                <a:uLnTx/>
                <a:uFillTx/>
                <a:latin typeface="Times New Roman" panose="02020603050405020304" pitchFamily="18" charset="0"/>
                <a:ea typeface="+mj-ea"/>
                <a:cs typeface="Times New Roman" panose="02020603050405020304" pitchFamily="18" charset="0"/>
              </a:rPr>
              <a:t>Lecture - 06</a:t>
            </a:r>
          </a:p>
        </p:txBody>
      </p:sp>
      <p:sp>
        <p:nvSpPr>
          <p:cNvPr id="9" name="TextBox 8">
            <a:extLst>
              <a:ext uri="{FF2B5EF4-FFF2-40B4-BE49-F238E27FC236}">
                <a16:creationId xmlns:a16="http://schemas.microsoft.com/office/drawing/2014/main" id="{30C64273-91CB-1A45-B900-CD9033162C24}"/>
              </a:ext>
            </a:extLst>
          </p:cNvPr>
          <p:cNvSpPr txBox="1"/>
          <p:nvPr/>
        </p:nvSpPr>
        <p:spPr>
          <a:xfrm>
            <a:off x="2897309" y="3817750"/>
            <a:ext cx="3349378" cy="738664"/>
          </a:xfrm>
          <a:prstGeom prst="rect">
            <a:avLst/>
          </a:prstGeom>
          <a:noFill/>
        </p:spPr>
        <p:txBody>
          <a:bodyPr wrap="non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B0F0"/>
                </a:solidFill>
                <a:effectLst/>
                <a:uLnTx/>
                <a:uFillTx/>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srgbClr val="00B0F0"/>
                </a:solidFill>
                <a:effectLst/>
                <a:uLnTx/>
                <a:uFillTx/>
                <a:latin typeface="Cambria" panose="02040503050406030204" pitchFamily="18" charset="0"/>
                <a:ea typeface="ＭＳ 明朝" panose="02020609040205080304" pitchFamily="17" charset="-128"/>
                <a:cs typeface="Times New Roman" panose="02020603050405020304" pitchFamily="18" charset="0"/>
              </a:rPr>
              <a:t>Email : </a:t>
            </a:r>
            <a:r>
              <a:rPr kumimoji="1" lang="en-US" sz="1400" b="0" i="0" u="none" strike="noStrike" kern="1200" cap="none" spc="0" normalizeH="0" baseline="0" noProof="0" dirty="0">
                <a:ln>
                  <a:noFill/>
                </a:ln>
                <a:solidFill>
                  <a:srgbClr val="00B0F0"/>
                </a:solidFill>
                <a:effectLst/>
                <a:uLnTx/>
                <a:uFillTx/>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kumimoji="1" lang="en-US" sz="1400" b="0" i="0" u="none" strike="noStrike" kern="1200" cap="none" spc="0" normalizeH="0" baseline="0" noProof="0" dirty="0">
              <a:ln>
                <a:noFill/>
              </a:ln>
              <a:solidFill>
                <a:srgbClr val="00B0F0"/>
              </a:solidFill>
              <a:effectLst/>
              <a:uLnTx/>
              <a:uFillTx/>
              <a:latin typeface="Cambria" panose="02040503050406030204" pitchFamily="18" charset="0"/>
              <a:ea typeface="ＭＳ 明朝" panose="02020609040205080304" pitchFamily="17" charset="-128"/>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1400" b="0" i="0" u="none" strike="noStrike" kern="1200" cap="none" spc="0" normalizeH="0" baseline="0" noProof="0" dirty="0">
                <a:ln>
                  <a:noFill/>
                </a:ln>
                <a:solidFill>
                  <a:prstClr val="black"/>
                </a:solidFill>
                <a:effectLst/>
                <a:uLnTx/>
                <a:uFillTx/>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1331692127"/>
      </p:ext>
    </p:extLst>
  </p:cSld>
  <p:clrMapOvr>
    <a:masterClrMapping/>
  </p:clrMapOvr>
  <p:transition spd="med">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4B26E64-DBCA-424B-B3B5-1B152A3712C6}"/>
              </a:ext>
            </a:extLst>
          </p:cNvPr>
          <p:cNvSpPr>
            <a:spLocks noGrp="1"/>
          </p:cNvSpPr>
          <p:nvPr>
            <p:ph idx="1"/>
          </p:nvPr>
        </p:nvSpPr>
        <p:spPr>
          <a:xfrm>
            <a:off x="628650" y="1811234"/>
            <a:ext cx="7886700" cy="795582"/>
          </a:xfrm>
        </p:spPr>
        <p:txBody>
          <a:bodyPr>
            <a:noAutofit/>
          </a:bodyPr>
          <a:lstStyle/>
          <a:p>
            <a:pPr algn="just"/>
            <a:r>
              <a:rPr lang="en-US" sz="1800" dirty="0">
                <a:latin typeface="Times New Roman" panose="02020603050405020304" pitchFamily="18" charset="0"/>
                <a:cs typeface="Times New Roman" panose="02020603050405020304" pitchFamily="18" charset="0"/>
              </a:rPr>
              <a:t>Become familiar with the analysis of and the range of applications for Zener diodes.</a:t>
            </a:r>
          </a:p>
        </p:txBody>
      </p:sp>
      <p:sp>
        <p:nvSpPr>
          <p:cNvPr id="8" name="Title 1">
            <a:extLst>
              <a:ext uri="{FF2B5EF4-FFF2-40B4-BE49-F238E27FC236}">
                <a16:creationId xmlns:a16="http://schemas.microsoft.com/office/drawing/2014/main" id="{F82C7FF1-E487-7642-BA07-519DA06FED8E}"/>
              </a:ext>
            </a:extLst>
          </p:cNvPr>
          <p:cNvSpPr>
            <a:spLocks noGrp="1"/>
          </p:cNvSpPr>
          <p:nvPr>
            <p:ph type="title"/>
          </p:nvPr>
        </p:nvSpPr>
        <p:spPr>
          <a:xfrm>
            <a:off x="3292713" y="311328"/>
            <a:ext cx="2312449"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Objectives</a:t>
            </a:r>
          </a:p>
        </p:txBody>
      </p:sp>
    </p:spTree>
    <p:extLst>
      <p:ext uri="{BB962C8B-B14F-4D97-AF65-F5344CB8AC3E}">
        <p14:creationId xmlns:p14="http://schemas.microsoft.com/office/powerpoint/2010/main" val="113437441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3447" y="209663"/>
            <a:ext cx="2537105"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ZENER REGION </a:t>
            </a:r>
          </a:p>
        </p:txBody>
      </p:sp>
      <p:sp>
        <p:nvSpPr>
          <p:cNvPr id="9" name="Content Placeholder 2"/>
          <p:cNvSpPr>
            <a:spLocks noGrp="1"/>
          </p:cNvSpPr>
          <p:nvPr>
            <p:ph idx="1"/>
          </p:nvPr>
        </p:nvSpPr>
        <p:spPr>
          <a:xfrm>
            <a:off x="175450" y="915761"/>
            <a:ext cx="6255994" cy="4883155"/>
          </a:xfrm>
        </p:spPr>
        <p:txBody>
          <a:bodyPr>
            <a:noAutofit/>
          </a:bodyPr>
          <a:lstStyle/>
          <a:p>
            <a:pPr algn="just">
              <a:spcBef>
                <a:spcPts val="600"/>
              </a:spcBef>
              <a:spcAft>
                <a:spcPts val="600"/>
              </a:spcAft>
              <a:buFont typeface="Wingdings" pitchFamily="2" charset="2"/>
              <a:buChar char="Ø"/>
            </a:pPr>
            <a:r>
              <a:rPr lang="en-US" sz="1800" dirty="0">
                <a:latin typeface="Times New Roman" panose="02020603050405020304" pitchFamily="18" charset="0"/>
                <a:cs typeface="Times New Roman" panose="02020603050405020304" pitchFamily="18" charset="0"/>
              </a:rPr>
              <a:t>If the </a:t>
            </a:r>
            <a:r>
              <a:rPr lang="en-US" sz="1800" b="1" i="1" dirty="0">
                <a:solidFill>
                  <a:srgbClr val="011893"/>
                </a:solidFill>
                <a:latin typeface="Times New Roman" panose="02020603050405020304" pitchFamily="18" charset="0"/>
                <a:cs typeface="Times New Roman" panose="02020603050405020304" pitchFamily="18" charset="0"/>
              </a:rPr>
              <a:t>Diode is reverse biased and the voltage is increased</a:t>
            </a:r>
            <a:r>
              <a:rPr lang="en-US" sz="1800" dirty="0">
                <a:latin typeface="Times New Roman" panose="02020603050405020304" pitchFamily="18" charset="0"/>
                <a:cs typeface="Times New Roman" panose="02020603050405020304" pitchFamily="18" charset="0"/>
              </a:rPr>
              <a:t>, a point will be reached when </a:t>
            </a:r>
            <a:r>
              <a:rPr lang="en-US" sz="1800" b="1" i="1" dirty="0">
                <a:solidFill>
                  <a:srgbClr val="011893"/>
                </a:solidFill>
                <a:latin typeface="Times New Roman" panose="02020603050405020304" pitchFamily="18" charset="0"/>
                <a:cs typeface="Times New Roman" panose="02020603050405020304" pitchFamily="18" charset="0"/>
              </a:rPr>
              <a:t>the diode enters reverse breakdown</a:t>
            </a:r>
            <a:r>
              <a:rPr lang="en-US" sz="1800" dirty="0">
                <a:latin typeface="Times New Roman" panose="02020603050405020304" pitchFamily="18" charset="0"/>
                <a:cs typeface="Times New Roman" panose="02020603050405020304" pitchFamily="18" charset="0"/>
              </a:rPr>
              <a:t> and current will flow with a very rapid rate.</a:t>
            </a:r>
          </a:p>
          <a:p>
            <a:pPr algn="just">
              <a:spcBef>
                <a:spcPts val="600"/>
              </a:spcBef>
              <a:spcAft>
                <a:spcPts val="600"/>
              </a:spcAft>
              <a:buFont typeface="Wingdings" pitchFamily="2" charset="2"/>
              <a:buChar char="Ø"/>
            </a:pPr>
            <a:r>
              <a:rPr lang="en-US" sz="1800" dirty="0">
                <a:latin typeface="Times New Roman" panose="02020603050405020304" pitchFamily="18" charset="0"/>
                <a:cs typeface="Times New Roman" panose="02020603050405020304" pitchFamily="18" charset="0"/>
              </a:rPr>
              <a:t>The direction of this current will be opposite to that of the positive voltage region.</a:t>
            </a:r>
          </a:p>
          <a:p>
            <a:pPr algn="just">
              <a:spcBef>
                <a:spcPts val="600"/>
              </a:spcBef>
              <a:spcAft>
                <a:spcPts val="600"/>
              </a:spcAft>
              <a:buFont typeface="Wingdings" pitchFamily="2" charset="2"/>
              <a:buChar char="Ø"/>
            </a:pPr>
            <a:r>
              <a:rPr lang="en-US" sz="1800" dirty="0">
                <a:latin typeface="Times New Roman" panose="02020603050405020304" pitchFamily="18" charset="0"/>
                <a:cs typeface="Times New Roman" panose="02020603050405020304" pitchFamily="18" charset="0"/>
              </a:rPr>
              <a:t>The reverse bias potential that results in </a:t>
            </a:r>
            <a:r>
              <a:rPr lang="en-US" sz="1800" b="1" i="1" dirty="0">
                <a:solidFill>
                  <a:srgbClr val="011893"/>
                </a:solidFill>
                <a:latin typeface="Times New Roman" panose="02020603050405020304" pitchFamily="18" charset="0"/>
                <a:cs typeface="Times New Roman" panose="02020603050405020304" pitchFamily="18" charset="0"/>
              </a:rPr>
              <a:t>this dramatic change in characteristics</a:t>
            </a:r>
            <a:r>
              <a:rPr lang="en-US" sz="1800" dirty="0">
                <a:latin typeface="Times New Roman" panose="02020603050405020304" pitchFamily="18" charset="0"/>
                <a:cs typeface="Times New Roman" panose="02020603050405020304" pitchFamily="18" charset="0"/>
              </a:rPr>
              <a:t> is called the </a:t>
            </a:r>
            <a:r>
              <a:rPr lang="en-US" sz="1800" b="1" i="1" dirty="0">
                <a:solidFill>
                  <a:srgbClr val="011893"/>
                </a:solidFill>
                <a:latin typeface="Times New Roman" panose="02020603050405020304" pitchFamily="18" charset="0"/>
                <a:cs typeface="Times New Roman" panose="02020603050405020304" pitchFamily="18" charset="0"/>
              </a:rPr>
              <a:t>Zener Potential /Voltage and is given by the symbol </a:t>
            </a:r>
            <a:r>
              <a:rPr lang="en-US" sz="1800" b="1" i="1" dirty="0" err="1">
                <a:solidFill>
                  <a:srgbClr val="011893"/>
                </a:solidFill>
                <a:latin typeface="Times New Roman" panose="02020603050405020304" pitchFamily="18" charset="0"/>
                <a:cs typeface="Times New Roman" panose="02020603050405020304" pitchFamily="18" charset="0"/>
              </a:rPr>
              <a:t>V</a:t>
            </a:r>
            <a:r>
              <a:rPr lang="en-US" sz="1800" b="1" i="1" baseline="-25000" dirty="0" err="1">
                <a:solidFill>
                  <a:srgbClr val="011893"/>
                </a:solidFill>
                <a:latin typeface="Times New Roman" panose="02020603050405020304" pitchFamily="18" charset="0"/>
                <a:cs typeface="Times New Roman" panose="02020603050405020304" pitchFamily="18" charset="0"/>
              </a:rPr>
              <a:t>z</a:t>
            </a:r>
            <a:r>
              <a:rPr lang="en-US" sz="1800" dirty="0">
                <a:solidFill>
                  <a:srgbClr val="011893"/>
                </a:solidFill>
                <a:latin typeface="Times New Roman" panose="02020603050405020304" pitchFamily="18" charset="0"/>
                <a:cs typeface="Times New Roman" panose="02020603050405020304" pitchFamily="18" charset="0"/>
              </a:rPr>
              <a:t>.</a:t>
            </a:r>
            <a:endParaRPr lang="en-US" sz="1800" baseline="-25000" dirty="0">
              <a:latin typeface="Times New Roman" panose="02020603050405020304" pitchFamily="18" charset="0"/>
              <a:cs typeface="Times New Roman" panose="02020603050405020304" pitchFamily="18" charset="0"/>
            </a:endParaRPr>
          </a:p>
          <a:p>
            <a:pPr algn="just">
              <a:spcBef>
                <a:spcPts val="600"/>
              </a:spcBef>
              <a:spcAft>
                <a:spcPts val="600"/>
              </a:spcAft>
              <a:buFont typeface="Wingdings" pitchFamily="2" charset="2"/>
              <a:buChar char="Ø"/>
            </a:pPr>
            <a:r>
              <a:rPr lang="en-US" sz="1800" b="1" i="1" dirty="0">
                <a:solidFill>
                  <a:srgbClr val="011893"/>
                </a:solidFill>
                <a:latin typeface="Times New Roman" panose="02020603050405020304" pitchFamily="18" charset="0"/>
                <a:cs typeface="Times New Roman" panose="02020603050405020304" pitchFamily="18" charset="0"/>
              </a:rPr>
              <a:t>The reverse or Avalanche breakdown</a:t>
            </a:r>
            <a:r>
              <a:rPr lang="en-US" sz="1800" dirty="0">
                <a:solidFill>
                  <a:srgbClr val="011893"/>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often termed </a:t>
            </a:r>
            <a:r>
              <a:rPr lang="en-US" sz="1800" b="1" i="1" dirty="0">
                <a:solidFill>
                  <a:srgbClr val="011893"/>
                </a:solidFill>
                <a:latin typeface="Times New Roman" panose="02020603050405020304" pitchFamily="18" charset="0"/>
                <a:cs typeface="Times New Roman" panose="02020603050405020304" pitchFamily="18" charset="0"/>
              </a:rPr>
              <a:t>as Zener Breakdown (at very low levels).</a:t>
            </a:r>
          </a:p>
          <a:p>
            <a:pPr algn="just">
              <a:spcBef>
                <a:spcPts val="600"/>
              </a:spcBef>
              <a:spcAft>
                <a:spcPts val="600"/>
              </a:spcAft>
              <a:buFont typeface="Wingdings" pitchFamily="2" charset="2"/>
              <a:buChar char="Ø"/>
            </a:pPr>
            <a:r>
              <a:rPr lang="en-US" sz="1800" dirty="0">
                <a:latin typeface="Times New Roman" panose="02020603050405020304" pitchFamily="18" charset="0"/>
                <a:cs typeface="Times New Roman" panose="02020603050405020304" pitchFamily="18" charset="0"/>
              </a:rPr>
              <a:t>The region where this sharp change in characteristics occur is known as </a:t>
            </a:r>
            <a:r>
              <a:rPr lang="en-US" sz="1800" b="1" i="1" dirty="0">
                <a:solidFill>
                  <a:srgbClr val="011893"/>
                </a:solidFill>
                <a:latin typeface="Times New Roman" panose="02020603050405020304" pitchFamily="18" charset="0"/>
                <a:cs typeface="Times New Roman" panose="02020603050405020304" pitchFamily="18" charset="0"/>
              </a:rPr>
              <a:t>Zener or Avalanche breakdown region</a:t>
            </a:r>
            <a:r>
              <a:rPr lang="en-US" sz="1800" dirty="0">
                <a:latin typeface="Times New Roman" panose="02020603050405020304" pitchFamily="18" charset="0"/>
                <a:cs typeface="Times New Roman" panose="02020603050405020304" pitchFamily="18" charset="0"/>
              </a:rPr>
              <a:t>  and the current is termed as avalanche current.</a:t>
            </a:r>
          </a:p>
        </p:txBody>
      </p:sp>
      <p:pic>
        <p:nvPicPr>
          <p:cNvPr id="11" name="Picture 10"/>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6568042" y="1770289"/>
            <a:ext cx="2400508" cy="2226757"/>
          </a:xfrm>
          <a:prstGeom prst="rect">
            <a:avLst/>
          </a:prstGeom>
        </p:spPr>
      </p:pic>
    </p:spTree>
    <p:extLst>
      <p:ext uri="{BB962C8B-B14F-4D97-AF65-F5344CB8AC3E}">
        <p14:creationId xmlns:p14="http://schemas.microsoft.com/office/powerpoint/2010/main" val="178652980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up)">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xEl>
                                              <p:pRg st="1" end="1"/>
                                            </p:txEl>
                                          </p:spTgt>
                                        </p:tgtEl>
                                        <p:attrNameLst>
                                          <p:attrName>style.visibility</p:attrName>
                                        </p:attrNameLst>
                                      </p:cBhvr>
                                      <p:to>
                                        <p:strVal val="visible"/>
                                      </p:to>
                                    </p:set>
                                    <p:animEffect transition="in" filter="wipe(up)">
                                      <p:cBhvr>
                                        <p:cTn id="24" dur="500"/>
                                        <p:tgtEl>
                                          <p:spTgt spid="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wipe(up)">
                                      <p:cBhvr>
                                        <p:cTn id="29" dur="500"/>
                                        <p:tgtEl>
                                          <p:spTgt spid="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wipe(up)">
                                      <p:cBhvr>
                                        <p:cTn id="34" dur="500"/>
                                        <p:tgtEl>
                                          <p:spTgt spid="9">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wipe(up)">
                                      <p:cBhvr>
                                        <p:cTn id="39"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561070" y="912661"/>
            <a:ext cx="7669147" cy="998543"/>
          </a:xfrm>
        </p:spPr>
        <p:txBody>
          <a:bodyPr>
            <a:noAutofit/>
          </a:bodyPr>
          <a:lstStyle/>
          <a:p>
            <a:pPr algn="just"/>
            <a:r>
              <a:rPr lang="en-US" sz="1800" dirty="0">
                <a:latin typeface="Times New Roman" panose="02020603050405020304" pitchFamily="18" charset="0"/>
                <a:cs typeface="Times New Roman" panose="02020603050405020304" pitchFamily="18" charset="0"/>
              </a:rPr>
              <a:t>The maximum reverse-bias potential that can be applied before entering the Zener Region is called the peak inverse voltage (referred to simply as the PIV rating) or the peak reverse voltage (denoted by PRV rating).</a:t>
            </a:r>
          </a:p>
        </p:txBody>
      </p:sp>
      <p:sp>
        <p:nvSpPr>
          <p:cNvPr id="6" name="Title 1">
            <a:extLst>
              <a:ext uri="{FF2B5EF4-FFF2-40B4-BE49-F238E27FC236}">
                <a16:creationId xmlns:a16="http://schemas.microsoft.com/office/drawing/2014/main" id="{2D9D52F9-C9CE-DE4D-AD0E-FB3B0B54DE64}"/>
              </a:ext>
            </a:extLst>
          </p:cNvPr>
          <p:cNvSpPr txBox="1">
            <a:spLocks/>
          </p:cNvSpPr>
          <p:nvPr/>
        </p:nvSpPr>
        <p:spPr bwMode="auto">
          <a:xfrm>
            <a:off x="3303447" y="209663"/>
            <a:ext cx="2537105"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1" i="0" u="none" strike="noStrike" kern="1200" cap="none" spc="0" normalizeH="0" baseline="0" noProof="0">
                <a:ln>
                  <a:noFill/>
                </a:ln>
                <a:solidFill>
                  <a:prstClr val="black"/>
                </a:solidFill>
                <a:effectLst/>
                <a:uLnTx/>
                <a:uFillTx/>
                <a:latin typeface="Cambria" panose="02040503050406030204" pitchFamily="18" charset="0"/>
                <a:ea typeface="+mn-ea"/>
                <a:cs typeface="+mn-cs"/>
              </a:rPr>
              <a:t>ZENER REGION </a:t>
            </a:r>
            <a:endParaRPr kumimoji="1"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pic>
        <p:nvPicPr>
          <p:cNvPr id="1026" name="Picture 2" descr="Zener Diode as Voltage Regulator Tutorial">
            <a:extLst>
              <a:ext uri="{FF2B5EF4-FFF2-40B4-BE49-F238E27FC236}">
                <a16:creationId xmlns:a16="http://schemas.microsoft.com/office/drawing/2014/main" id="{C7A05039-538A-DC52-F915-447DD8C56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055" y="2192932"/>
            <a:ext cx="4829175"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8626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931459" y="958960"/>
            <a:ext cx="6290432" cy="4084911"/>
          </a:xfrm>
        </p:spPr>
        <p:txBody>
          <a:bodyPr>
            <a:noAutofit/>
          </a:bodyPr>
          <a:lstStyle/>
          <a:p>
            <a:pPr algn="just"/>
            <a:r>
              <a:rPr lang="en-US" sz="2000" dirty="0">
                <a:latin typeface="Times New Roman" panose="02020603050405020304" pitchFamily="18" charset="0"/>
                <a:cs typeface="Times New Roman" panose="02020603050405020304" pitchFamily="18" charset="0"/>
              </a:rPr>
              <a:t>Diodes that employ the dramatic characteristics of a p-n junction are called Zener Diodes.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Therefore, a Zener diode operates in reverse bias.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Common Zener Voltages: 1.8V to 200V.	 </a:t>
            </a:r>
          </a:p>
        </p:txBody>
      </p:sp>
      <p:pic>
        <p:nvPicPr>
          <p:cNvPr id="7" name="Picture 6"/>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7221891" y="1700213"/>
            <a:ext cx="1572905" cy="3603048"/>
          </a:xfrm>
          <a:prstGeom prst="rect">
            <a:avLst/>
          </a:prstGeom>
        </p:spPr>
      </p:pic>
      <p:sp>
        <p:nvSpPr>
          <p:cNvPr id="6" name="Title 1">
            <a:extLst>
              <a:ext uri="{FF2B5EF4-FFF2-40B4-BE49-F238E27FC236}">
                <a16:creationId xmlns:a16="http://schemas.microsoft.com/office/drawing/2014/main" id="{AA07078D-C80A-CC48-9C9D-B916FE9F8C7F}"/>
              </a:ext>
            </a:extLst>
          </p:cNvPr>
          <p:cNvSpPr txBox="1">
            <a:spLocks/>
          </p:cNvSpPr>
          <p:nvPr/>
        </p:nvSpPr>
        <p:spPr bwMode="auto">
          <a:xfrm>
            <a:off x="3173794" y="186514"/>
            <a:ext cx="2796411"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ZENER DIODE </a:t>
            </a:r>
          </a:p>
        </p:txBody>
      </p:sp>
    </p:spTree>
    <p:extLst>
      <p:ext uri="{BB962C8B-B14F-4D97-AF65-F5344CB8AC3E}">
        <p14:creationId xmlns:p14="http://schemas.microsoft.com/office/powerpoint/2010/main" val="361244621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CAB97AB-F26E-C7CE-02A7-EEC90709F586}"/>
              </a:ext>
            </a:extLst>
          </p:cNvPr>
          <p:cNvGrpSpPr/>
          <p:nvPr/>
        </p:nvGrpSpPr>
        <p:grpSpPr>
          <a:xfrm>
            <a:off x="454541" y="3140968"/>
            <a:ext cx="8581955" cy="2433793"/>
            <a:chOff x="454541" y="3140968"/>
            <a:chExt cx="8581955" cy="2433793"/>
          </a:xfrm>
        </p:grpSpPr>
        <p:pic>
          <p:nvPicPr>
            <p:cNvPr id="26" name="Picture 25">
              <a:extLst>
                <a:ext uri="{FF2B5EF4-FFF2-40B4-BE49-F238E27FC236}">
                  <a16:creationId xmlns:a16="http://schemas.microsoft.com/office/drawing/2014/main" id="{0DED8DC1-F663-D23E-E954-14D6601529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541" y="3190877"/>
              <a:ext cx="4270764" cy="2264569"/>
            </a:xfrm>
            <a:prstGeom prst="rect">
              <a:avLst/>
            </a:prstGeom>
          </p:spPr>
        </p:pic>
        <p:pic>
          <p:nvPicPr>
            <p:cNvPr id="27" name="Picture 26">
              <a:extLst>
                <a:ext uri="{FF2B5EF4-FFF2-40B4-BE49-F238E27FC236}">
                  <a16:creationId xmlns:a16="http://schemas.microsoft.com/office/drawing/2014/main" id="{2C4FED84-9015-2E0B-359D-2280703A44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8280" y="3140968"/>
              <a:ext cx="4138216" cy="2433793"/>
            </a:xfrm>
            <a:prstGeom prst="rect">
              <a:avLst/>
            </a:prstGeom>
          </p:spPr>
        </p:pic>
      </p:grpSp>
      <p:sp>
        <p:nvSpPr>
          <p:cNvPr id="3" name="Content Placeholder 2"/>
          <p:cNvSpPr>
            <a:spLocks noGrp="1"/>
          </p:cNvSpPr>
          <p:nvPr>
            <p:ph idx="1"/>
          </p:nvPr>
        </p:nvSpPr>
        <p:spPr>
          <a:xfrm>
            <a:off x="179512" y="788275"/>
            <a:ext cx="8806288" cy="2127067"/>
          </a:xfrm>
          <a:solidFill>
            <a:schemeClr val="accent3">
              <a:lumMod val="20000"/>
              <a:lumOff val="80000"/>
            </a:schemeClr>
          </a:solidFill>
        </p:spPr>
        <p:txBody>
          <a:bodyPr>
            <a:normAutofit/>
          </a:bodyPr>
          <a:lstStyle/>
          <a:p>
            <a:pPr algn="just">
              <a:buClr>
                <a:srgbClr val="FF0000"/>
              </a:buClr>
              <a:buFont typeface="Wingdings" panose="05000000000000000000" pitchFamily="2" charset="2"/>
              <a:buChar char="Ø"/>
            </a:pPr>
            <a:r>
              <a:rPr lang="en-US" sz="1800" dirty="0">
                <a:latin typeface="Cambria" panose="02040503050406030204" pitchFamily="18" charset="0"/>
                <a:ea typeface="Cambria" panose="02040503050406030204" pitchFamily="18" charset="0"/>
              </a:rPr>
              <a:t>To fully appreciate why Si, Ge, and GaAs are the semiconductors of choice for the electronics industry requires some understanding of the atomic structure of each and how the atoms are bound together to form a crystalline structure.</a:t>
            </a:r>
          </a:p>
          <a:p>
            <a:pPr algn="just">
              <a:buClr>
                <a:srgbClr val="FF0000"/>
              </a:buClr>
              <a:buFont typeface="Wingdings" panose="05000000000000000000" pitchFamily="2" charset="2"/>
              <a:buChar char="Ø"/>
            </a:pPr>
            <a:r>
              <a:rPr lang="en-US" sz="1800" dirty="0">
                <a:latin typeface="Cambria" panose="02040503050406030204" pitchFamily="18" charset="0"/>
                <a:ea typeface="Cambria" panose="02040503050406030204" pitchFamily="18" charset="0"/>
              </a:rPr>
              <a:t>The fundamental components of an atom are the </a:t>
            </a:r>
            <a:r>
              <a:rPr lang="en-US" sz="1800" b="1" i="1" u="sng" dirty="0">
                <a:solidFill>
                  <a:srgbClr val="FF0000"/>
                </a:solidFill>
                <a:latin typeface="Cambria" panose="02040503050406030204" pitchFamily="18" charset="0"/>
                <a:ea typeface="Cambria" panose="02040503050406030204" pitchFamily="18" charset="0"/>
              </a:rPr>
              <a:t>electron, proton, and neutron</a:t>
            </a:r>
            <a:r>
              <a:rPr lang="en-US" sz="1800" b="1" i="1" dirty="0">
                <a:latin typeface="Cambria" panose="02040503050406030204" pitchFamily="18" charset="0"/>
                <a:ea typeface="Cambria" panose="02040503050406030204" pitchFamily="18" charset="0"/>
              </a:rPr>
              <a:t>.</a:t>
            </a:r>
            <a:r>
              <a:rPr lang="en-US" sz="1800" b="1" i="1" u="sng" dirty="0">
                <a:latin typeface="Cambria" panose="02040503050406030204" pitchFamily="18" charset="0"/>
                <a:ea typeface="Cambria" panose="02040503050406030204" pitchFamily="18" charset="0"/>
              </a:rPr>
              <a:t> </a:t>
            </a:r>
          </a:p>
          <a:p>
            <a:pPr algn="just">
              <a:buClr>
                <a:srgbClr val="FF0000"/>
              </a:buClr>
              <a:buFont typeface="Wingdings" panose="05000000000000000000" pitchFamily="2" charset="2"/>
              <a:buChar char="Ø"/>
            </a:pPr>
            <a:r>
              <a:rPr lang="en-US" sz="1800" dirty="0">
                <a:latin typeface="Cambria" panose="02040503050406030204" pitchFamily="18" charset="0"/>
                <a:ea typeface="Cambria" panose="02040503050406030204" pitchFamily="18" charset="0"/>
              </a:rPr>
              <a:t>In the lattice structure, </a:t>
            </a:r>
            <a:r>
              <a:rPr lang="en-US" sz="1800" b="1" i="1" u="sng" dirty="0">
                <a:solidFill>
                  <a:srgbClr val="FF0000"/>
                </a:solidFill>
                <a:latin typeface="Cambria" panose="02040503050406030204" pitchFamily="18" charset="0"/>
                <a:ea typeface="Cambria" panose="02040503050406030204" pitchFamily="18" charset="0"/>
              </a:rPr>
              <a:t>neutrons and protons form the nucleus</a:t>
            </a:r>
            <a:r>
              <a:rPr lang="en-US" sz="1800" dirty="0">
                <a:solidFill>
                  <a:srgbClr val="FF0000"/>
                </a:solidFill>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and </a:t>
            </a:r>
            <a:r>
              <a:rPr lang="en-US" sz="1800" b="1" i="1" u="sng" dirty="0">
                <a:solidFill>
                  <a:srgbClr val="FF0000"/>
                </a:solidFill>
                <a:latin typeface="Cambria" panose="02040503050406030204" pitchFamily="18" charset="0"/>
                <a:ea typeface="Cambria" panose="02040503050406030204" pitchFamily="18" charset="0"/>
              </a:rPr>
              <a:t>electrons appear in fixed orbits around the nucleus</a:t>
            </a:r>
            <a:r>
              <a:rPr lang="en-US" sz="1800" b="1" i="1" dirty="0">
                <a:latin typeface="Cambria" panose="02040503050406030204" pitchFamily="18" charset="0"/>
                <a:ea typeface="Cambria" panose="02040503050406030204" pitchFamily="18" charset="0"/>
              </a:rPr>
              <a:t>.</a:t>
            </a:r>
            <a:r>
              <a:rPr lang="en-US" sz="1800" dirty="0">
                <a:latin typeface="Cambria" panose="02040503050406030204" pitchFamily="18" charset="0"/>
                <a:ea typeface="Cambria" panose="02040503050406030204" pitchFamily="18" charset="0"/>
              </a:rPr>
              <a:t> The Bohr model for the three materials is provided in Fig. 1.3.</a:t>
            </a:r>
          </a:p>
          <a:p>
            <a:pPr algn="just"/>
            <a:endParaRPr lang="en-US" sz="1800" dirty="0">
              <a:latin typeface="Arial Narrow" panose="020B0606020202030204" pitchFamily="34" charset="0"/>
            </a:endParaRP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25615" y="5410707"/>
            <a:ext cx="2964656" cy="592931"/>
          </a:xfrm>
          <a:prstGeom prst="rect">
            <a:avLst/>
          </a:prstGeom>
        </p:spPr>
      </p:pic>
      <p:sp>
        <p:nvSpPr>
          <p:cNvPr id="10" name="Text Box 4"/>
          <p:cNvSpPr txBox="1">
            <a:spLocks noChangeArrowheads="1"/>
          </p:cNvSpPr>
          <p:nvPr/>
        </p:nvSpPr>
        <p:spPr bwMode="auto">
          <a:xfrm>
            <a:off x="179512" y="26126"/>
            <a:ext cx="878497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and Intrinsic Materials</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21055630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737425" y="866361"/>
            <a:ext cx="7669147" cy="2166205"/>
          </a:xfrm>
        </p:spPr>
        <p:txBody>
          <a:bodyPr>
            <a:noAutofit/>
          </a:bodyPr>
          <a:lstStyle/>
          <a:p>
            <a:pPr algn="just"/>
            <a:r>
              <a:rPr lang="en-US" sz="1800" dirty="0">
                <a:latin typeface="Times New Roman" panose="02020603050405020304" pitchFamily="18" charset="0"/>
                <a:cs typeface="Times New Roman" panose="02020603050405020304" pitchFamily="18" charset="0"/>
              </a:rPr>
              <a:t>The state of the diode must be determined followed by a substitution of the appropriate model and a determination of the unknown quantities of the network.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a:t>
            </a:r>
            <a:r>
              <a:rPr lang="en-US" sz="1800" b="1" i="1" u="sng" dirty="0">
                <a:latin typeface="Times New Roman" panose="02020603050405020304" pitchFamily="18" charset="0"/>
                <a:cs typeface="Times New Roman" panose="02020603050405020304" pitchFamily="18" charset="0"/>
              </a:rPr>
              <a:t>off state</a:t>
            </a:r>
            <a:r>
              <a:rPr lang="en-US" sz="1800" dirty="0">
                <a:latin typeface="Times New Roman" panose="02020603050405020304" pitchFamily="18" charset="0"/>
                <a:cs typeface="Times New Roman" panose="02020603050405020304" pitchFamily="18" charset="0"/>
              </a:rPr>
              <a:t> is defined by a voltage </a:t>
            </a:r>
            <a:r>
              <a:rPr lang="en-US" sz="1800" b="1" i="1" u="sng" dirty="0">
                <a:latin typeface="Times New Roman" panose="02020603050405020304" pitchFamily="18" charset="0"/>
                <a:cs typeface="Times New Roman" panose="02020603050405020304" pitchFamily="18" charset="0"/>
              </a:rPr>
              <a:t>less than </a:t>
            </a:r>
            <a:r>
              <a:rPr lang="en-US" sz="1800" b="1" i="1" u="sng" dirty="0" err="1">
                <a:latin typeface="Times New Roman" panose="02020603050405020304" pitchFamily="18" charset="0"/>
                <a:cs typeface="Times New Roman" panose="02020603050405020304" pitchFamily="18" charset="0"/>
              </a:rPr>
              <a:t>V</a:t>
            </a:r>
            <a:r>
              <a:rPr lang="en-US" sz="1800" b="1" i="1" u="sng" baseline="-25000" dirty="0" err="1">
                <a:latin typeface="Times New Roman" panose="02020603050405020304" pitchFamily="18" charset="0"/>
                <a:cs typeface="Times New Roman" panose="02020603050405020304" pitchFamily="18" charset="0"/>
              </a:rPr>
              <a:t>z</a:t>
            </a:r>
            <a:r>
              <a:rPr lang="en-US" sz="1800" b="1" i="1" u="sng" dirty="0">
                <a:latin typeface="Times New Roman" panose="02020603050405020304" pitchFamily="18" charset="0"/>
                <a:cs typeface="Times New Roman" panose="02020603050405020304" pitchFamily="18" charset="0"/>
              </a:rPr>
              <a:t> but greater than 0V</a:t>
            </a:r>
            <a:r>
              <a:rPr lang="en-US" sz="1800" dirty="0">
                <a:latin typeface="Times New Roman" panose="02020603050405020304" pitchFamily="18" charset="0"/>
                <a:cs typeface="Times New Roman" panose="02020603050405020304" pitchFamily="18" charset="0"/>
              </a:rPr>
              <a:t>. The Zener equivalent is the open circuit. </a:t>
            </a:r>
          </a:p>
        </p:txBody>
      </p:sp>
      <p:pic>
        <p:nvPicPr>
          <p:cNvPr id="9" name="Picture 8"/>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2060944" y="3291143"/>
            <a:ext cx="2087299" cy="2002709"/>
          </a:xfrm>
          <a:prstGeom prst="rect">
            <a:avLst/>
          </a:prstGeom>
        </p:spPr>
      </p:pic>
      <p:sp>
        <p:nvSpPr>
          <p:cNvPr id="7" name="Title 1">
            <a:extLst>
              <a:ext uri="{FF2B5EF4-FFF2-40B4-BE49-F238E27FC236}">
                <a16:creationId xmlns:a16="http://schemas.microsoft.com/office/drawing/2014/main" id="{5A80DDE2-3D2D-3144-A279-3FE0E7992F81}"/>
              </a:ext>
            </a:extLst>
          </p:cNvPr>
          <p:cNvSpPr txBox="1">
            <a:spLocks/>
          </p:cNvSpPr>
          <p:nvPr/>
        </p:nvSpPr>
        <p:spPr bwMode="auto">
          <a:xfrm>
            <a:off x="3173794" y="186514"/>
            <a:ext cx="2796411"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ZENER DIODE </a:t>
            </a:r>
          </a:p>
        </p:txBody>
      </p:sp>
      <p:pic>
        <p:nvPicPr>
          <p:cNvPr id="10" name="Picture 9">
            <a:extLst>
              <a:ext uri="{FF2B5EF4-FFF2-40B4-BE49-F238E27FC236}">
                <a16:creationId xmlns:a16="http://schemas.microsoft.com/office/drawing/2014/main" id="{9706B0E2-B76B-264B-8811-408E6AAE6D88}"/>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a:stretch/>
        </p:blipFill>
        <p:spPr>
          <a:xfrm>
            <a:off x="4803493" y="3291143"/>
            <a:ext cx="1851300" cy="2002709"/>
          </a:xfrm>
          <a:prstGeom prst="rect">
            <a:avLst/>
          </a:prstGeom>
        </p:spPr>
      </p:pic>
    </p:spTree>
    <p:extLst>
      <p:ext uri="{BB962C8B-B14F-4D97-AF65-F5344CB8AC3E}">
        <p14:creationId xmlns:p14="http://schemas.microsoft.com/office/powerpoint/2010/main" val="60894108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5"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checkerboard(down)">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5"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checkerboard(down)">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ifference Between Zener Breakdown and Avalanche Breakdown ...">
            <a:extLst>
              <a:ext uri="{FF2B5EF4-FFF2-40B4-BE49-F238E27FC236}">
                <a16:creationId xmlns:a16="http://schemas.microsoft.com/office/drawing/2014/main" id="{1C8693E2-3EE4-BBBA-D3CB-7E5EDDD76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639" y="2707875"/>
            <a:ext cx="4551681" cy="330148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idx="1"/>
          </p:nvPr>
        </p:nvSpPr>
        <p:spPr>
          <a:xfrm>
            <a:off x="910661" y="848639"/>
            <a:ext cx="7619881" cy="2299332"/>
          </a:xfrm>
        </p:spPr>
        <p:txBody>
          <a:bodyPr>
            <a:noAutofit/>
          </a:bodyPr>
          <a:lstStyle/>
          <a:p>
            <a:pPr algn="just">
              <a:spcBef>
                <a:spcPts val="600"/>
              </a:spcBef>
              <a:spcAft>
                <a:spcPts val="600"/>
              </a:spcAft>
            </a:pPr>
            <a:r>
              <a:rPr lang="en-US" sz="1600" dirty="0">
                <a:latin typeface="Times New Roman" panose="02020603050405020304" pitchFamily="18" charset="0"/>
                <a:cs typeface="Times New Roman" panose="02020603050405020304" pitchFamily="18" charset="0"/>
              </a:rPr>
              <a:t>The Zener diode is a heavily doped diode which, as a result of doping</a:t>
            </a:r>
            <a:r>
              <a:rPr lang="en-US" sz="1600" b="1" i="1" dirty="0">
                <a:latin typeface="Times New Roman" panose="02020603050405020304" pitchFamily="18" charset="0"/>
                <a:cs typeface="Times New Roman" panose="02020603050405020304" pitchFamily="18" charset="0"/>
              </a:rPr>
              <a:t>, </a:t>
            </a:r>
            <a:r>
              <a:rPr lang="en-US" sz="1600" b="1" i="1" u="sng" dirty="0">
                <a:latin typeface="Times New Roman" panose="02020603050405020304" pitchFamily="18" charset="0"/>
                <a:cs typeface="Times New Roman" panose="02020603050405020304" pitchFamily="18" charset="0"/>
              </a:rPr>
              <a:t>has a very narrow depletion region.</a:t>
            </a:r>
            <a:r>
              <a:rPr lang="en-US" sz="1600" dirty="0">
                <a:latin typeface="Times New Roman" panose="02020603050405020304" pitchFamily="18" charset="0"/>
                <a:cs typeface="Times New Roman" panose="02020603050405020304" pitchFamily="18" charset="0"/>
              </a:rPr>
              <a:t> This allows the diode to be operated in the reverse biased region of the characteristic curve without damaging the PN junction.</a:t>
            </a:r>
          </a:p>
          <a:p>
            <a:pPr algn="just">
              <a:spcBef>
                <a:spcPts val="600"/>
              </a:spcBef>
              <a:spcAft>
                <a:spcPts val="600"/>
              </a:spcAft>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Zener Effect</a:t>
            </a:r>
            <a:r>
              <a:rPr lang="en-US" sz="1600" dirty="0">
                <a:latin typeface="Times New Roman" panose="02020603050405020304" pitchFamily="18" charset="0"/>
                <a:cs typeface="Times New Roman" panose="02020603050405020304" pitchFamily="18" charset="0"/>
              </a:rPr>
              <a:t>”: The area of Zener diode operation (&lt;5V) where the Diode maintains a constant voltage output while operating reverse biased.</a:t>
            </a:r>
          </a:p>
          <a:p>
            <a:pPr algn="just">
              <a:spcBef>
                <a:spcPts val="600"/>
              </a:spcBef>
              <a:spcAft>
                <a:spcPts val="600"/>
              </a:spcAft>
            </a:pP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Avalanche Effect</a:t>
            </a:r>
            <a:r>
              <a:rPr lang="en-US" sz="1600" dirty="0">
                <a:latin typeface="Times New Roman" panose="02020603050405020304" pitchFamily="18" charset="0"/>
                <a:cs typeface="Times New Roman" panose="02020603050405020304" pitchFamily="18" charset="0"/>
              </a:rPr>
              <a:t>”: &gt;5V applied to the diode while reverse biased which tends to cause the diode to eventually breakdown due to heat generation within the lattice structure of the crystal.</a:t>
            </a:r>
          </a:p>
        </p:txBody>
      </p:sp>
      <p:sp>
        <p:nvSpPr>
          <p:cNvPr id="9" name="Title 1">
            <a:extLst>
              <a:ext uri="{FF2B5EF4-FFF2-40B4-BE49-F238E27FC236}">
                <a16:creationId xmlns:a16="http://schemas.microsoft.com/office/drawing/2014/main" id="{2A965FC8-04C7-924F-8C60-ED6653D2D108}"/>
              </a:ext>
            </a:extLst>
          </p:cNvPr>
          <p:cNvSpPr txBox="1">
            <a:spLocks/>
          </p:cNvSpPr>
          <p:nvPr/>
        </p:nvSpPr>
        <p:spPr bwMode="auto">
          <a:xfrm>
            <a:off x="3173794" y="186514"/>
            <a:ext cx="2796411"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ZENER DIODE </a:t>
            </a:r>
          </a:p>
        </p:txBody>
      </p:sp>
    </p:spTree>
    <p:extLst>
      <p:ext uri="{BB962C8B-B14F-4D97-AF65-F5344CB8AC3E}">
        <p14:creationId xmlns:p14="http://schemas.microsoft.com/office/powerpoint/2010/main" val="337019749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randombar(horizontal)">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910661" y="848638"/>
            <a:ext cx="7619881" cy="4892405"/>
          </a:xfrm>
        </p:spPr>
        <p:txBody>
          <a:bodyPr>
            <a:noAutofit/>
          </a:bodyPr>
          <a:lstStyle/>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Because of its higher temperature and current capability, </a:t>
            </a:r>
            <a:r>
              <a:rPr lang="en-US" sz="1800" b="1" i="1" u="sng" dirty="0">
                <a:latin typeface="Times New Roman" panose="02020603050405020304" pitchFamily="18" charset="0"/>
                <a:cs typeface="Times New Roman" panose="02020603050405020304" pitchFamily="18" charset="0"/>
              </a:rPr>
              <a:t>silicon is usually preferred in manufacture of Zener Diodes.</a:t>
            </a: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Zener Diodes provide a stable reference voltage for use in power supplies, voltmeter &amp; other instruments, voltage regulators. </a:t>
            </a:r>
          </a:p>
        </p:txBody>
      </p:sp>
      <p:sp>
        <p:nvSpPr>
          <p:cNvPr id="9" name="Title 1">
            <a:extLst>
              <a:ext uri="{FF2B5EF4-FFF2-40B4-BE49-F238E27FC236}">
                <a16:creationId xmlns:a16="http://schemas.microsoft.com/office/drawing/2014/main" id="{2A965FC8-04C7-924F-8C60-ED6653D2D108}"/>
              </a:ext>
            </a:extLst>
          </p:cNvPr>
          <p:cNvSpPr txBox="1">
            <a:spLocks/>
          </p:cNvSpPr>
          <p:nvPr/>
        </p:nvSpPr>
        <p:spPr bwMode="auto">
          <a:xfrm>
            <a:off x="3173794" y="186514"/>
            <a:ext cx="2796411"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ZENER DIODE </a:t>
            </a:r>
          </a:p>
        </p:txBody>
      </p:sp>
    </p:spTree>
    <p:extLst>
      <p:ext uri="{BB962C8B-B14F-4D97-AF65-F5344CB8AC3E}">
        <p14:creationId xmlns:p14="http://schemas.microsoft.com/office/powerpoint/2010/main" val="238485025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9"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5977" y="950960"/>
            <a:ext cx="7874630" cy="1267307"/>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1981723" y="2676513"/>
            <a:ext cx="4727742" cy="2249632"/>
          </a:xfrm>
          <a:prstGeom prst="rect">
            <a:avLst/>
          </a:prstGeom>
        </p:spPr>
      </p:pic>
      <p:sp>
        <p:nvSpPr>
          <p:cNvPr id="8" name="Title 1">
            <a:extLst>
              <a:ext uri="{FF2B5EF4-FFF2-40B4-BE49-F238E27FC236}">
                <a16:creationId xmlns:a16="http://schemas.microsoft.com/office/drawing/2014/main" id="{006E435B-FBBF-F64E-AE6E-52F4986BA84E}"/>
              </a:ext>
            </a:extLst>
          </p:cNvPr>
          <p:cNvSpPr txBox="1">
            <a:spLocks/>
          </p:cNvSpPr>
          <p:nvPr/>
        </p:nvSpPr>
        <p:spPr bwMode="auto">
          <a:xfrm>
            <a:off x="2434534" y="245923"/>
            <a:ext cx="4274931"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ZENER DIODE EXAMPLE </a:t>
            </a:r>
          </a:p>
        </p:txBody>
      </p:sp>
    </p:spTree>
    <p:extLst>
      <p:ext uri="{BB962C8B-B14F-4D97-AF65-F5344CB8AC3E}">
        <p14:creationId xmlns:p14="http://schemas.microsoft.com/office/powerpoint/2010/main" val="304153279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96781" y="1265402"/>
            <a:ext cx="2875505" cy="1942909"/>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13618" y="3335943"/>
            <a:ext cx="2875505" cy="2025161"/>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789451" y="1815618"/>
            <a:ext cx="3022199" cy="2785385"/>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3369420" y="5314268"/>
            <a:ext cx="4986948" cy="412382"/>
          </a:xfrm>
          <a:prstGeom prst="rect">
            <a:avLst/>
          </a:prstGeom>
        </p:spPr>
      </p:pic>
      <p:sp>
        <p:nvSpPr>
          <p:cNvPr id="17" name="Title 1">
            <a:extLst>
              <a:ext uri="{FF2B5EF4-FFF2-40B4-BE49-F238E27FC236}">
                <a16:creationId xmlns:a16="http://schemas.microsoft.com/office/drawing/2014/main" id="{7A273611-A710-154B-9B3A-7EC790C66983}"/>
              </a:ext>
            </a:extLst>
          </p:cNvPr>
          <p:cNvSpPr txBox="1">
            <a:spLocks/>
          </p:cNvSpPr>
          <p:nvPr/>
        </p:nvSpPr>
        <p:spPr bwMode="auto">
          <a:xfrm>
            <a:off x="2434534" y="245923"/>
            <a:ext cx="4274931"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ZENER DIODE EXAMPLE </a:t>
            </a:r>
          </a:p>
        </p:txBody>
      </p:sp>
    </p:spTree>
    <p:extLst>
      <p:ext uri="{BB962C8B-B14F-4D97-AF65-F5344CB8AC3E}">
        <p14:creationId xmlns:p14="http://schemas.microsoft.com/office/powerpoint/2010/main" val="16997190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8449" y="194905"/>
            <a:ext cx="454710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1</a:t>
            </a:r>
            <a:r>
              <a:rPr lang="en-US" sz="2400" b="1" baseline="30000" dirty="0">
                <a:latin typeface="Cambria" panose="02040503050406030204" pitchFamily="18" charset="0"/>
              </a:rPr>
              <a:t>st</a:t>
            </a:r>
            <a:r>
              <a:rPr lang="en-US" sz="2400" b="1" dirty="0">
                <a:latin typeface="Cambria" panose="02040503050406030204" pitchFamily="18" charset="0"/>
              </a:rPr>
              <a:t> CONDITION: V</a:t>
            </a:r>
            <a:r>
              <a:rPr lang="en-US" sz="2400" b="1" baseline="-25000" dirty="0">
                <a:latin typeface="Cambria" panose="02040503050406030204" pitchFamily="18" charset="0"/>
              </a:rPr>
              <a:t>i</a:t>
            </a:r>
            <a:r>
              <a:rPr lang="en-US" sz="2400" b="1" dirty="0">
                <a:latin typeface="Cambria" panose="02040503050406030204" pitchFamily="18" charset="0"/>
              </a:rPr>
              <a:t> AND R FIXED</a:t>
            </a:r>
          </a:p>
        </p:txBody>
      </p:sp>
      <p:sp>
        <p:nvSpPr>
          <p:cNvPr id="5" name="Content Placeholder 2"/>
          <p:cNvSpPr>
            <a:spLocks noGrp="1"/>
          </p:cNvSpPr>
          <p:nvPr>
            <p:ph idx="1"/>
          </p:nvPr>
        </p:nvSpPr>
        <p:spPr>
          <a:xfrm>
            <a:off x="850436" y="1051558"/>
            <a:ext cx="5240741" cy="4666336"/>
          </a:xfrm>
        </p:spPr>
        <p:txBody>
          <a:bodyPr>
            <a:noAutofit/>
          </a:bodyPr>
          <a:lstStyle/>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The simplest of Zener diode regulator networks appears in Fig. 2.112 . The applied dc voltage is fixed, as is the load resistor. The analysis can fundamentally be broken down into two steps.</a:t>
            </a:r>
          </a:p>
          <a:p>
            <a:pPr marL="0" indent="0" algn="just">
              <a:spcBef>
                <a:spcPts val="600"/>
              </a:spcBef>
              <a:spcAft>
                <a:spcPts val="600"/>
              </a:spcAft>
              <a:buNone/>
            </a:pPr>
            <a:r>
              <a:rPr lang="en-US" sz="1800" dirty="0">
                <a:latin typeface="Times New Roman" panose="02020603050405020304" pitchFamily="18" charset="0"/>
                <a:cs typeface="Times New Roman" panose="02020603050405020304" pitchFamily="18" charset="0"/>
              </a:rPr>
              <a:t>	1. Determine the state of the Zener diode by removing it from the network and calculating the voltage across the resulting open circuit.</a:t>
            </a:r>
          </a:p>
          <a:p>
            <a:pPr marL="0" indent="0" algn="just">
              <a:spcBef>
                <a:spcPts val="600"/>
              </a:spcBef>
              <a:spcAft>
                <a:spcPts val="600"/>
              </a:spcAft>
              <a:buNone/>
            </a:pPr>
            <a:endParaRPr lang="en-US" sz="1800" dirty="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endParaRPr lang="en-US" sz="1800"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If V ≥ V</a:t>
            </a:r>
            <a:r>
              <a:rPr lang="en-US" sz="1800" baseline="-25000"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the Zener diode is on, and the appropriate equivalent model can be substituted.</a:t>
            </a: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If V &lt; V</a:t>
            </a:r>
            <a:r>
              <a:rPr lang="en-US" sz="1800" baseline="-25000"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the diode is off, and the open-circuit equivalence is substituted.</a:t>
            </a:r>
          </a:p>
        </p:txBody>
      </p:sp>
      <p:pic>
        <p:nvPicPr>
          <p:cNvPr id="7" name="Picture 6"/>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6298660" y="1376176"/>
            <a:ext cx="2532785" cy="2181959"/>
          </a:xfrm>
          <a:prstGeom prst="rect">
            <a:avLst/>
          </a:prstGeom>
        </p:spPr>
      </p:pic>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2917224" y="3293743"/>
            <a:ext cx="1654775" cy="665412"/>
          </a:xfrm>
          <a:prstGeom prst="rect">
            <a:avLst/>
          </a:prstGeom>
        </p:spPr>
      </p:pic>
      <p:pic>
        <p:nvPicPr>
          <p:cNvPr id="9" name="Picture 8"/>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6298660" y="3626449"/>
            <a:ext cx="2532785" cy="2294003"/>
          </a:xfrm>
          <a:prstGeom prst="rect">
            <a:avLst/>
          </a:prstGeom>
        </p:spPr>
      </p:pic>
    </p:spTree>
    <p:extLst>
      <p:ext uri="{BB962C8B-B14F-4D97-AF65-F5344CB8AC3E}">
        <p14:creationId xmlns:p14="http://schemas.microsoft.com/office/powerpoint/2010/main" val="399316743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randombar(horizontal)">
                                      <p:cBhvr>
                                        <p:cTn id="24" dur="500"/>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ppt_x</p:attrName>
                                        </p:attrNameLst>
                                      </p:cBhvr>
                                      <p:tavLst>
                                        <p:tav tm="0">
                                          <p:val>
                                            <p:strVal val="#ppt_x-#ppt_w*1.125000"/>
                                          </p:val>
                                        </p:tav>
                                        <p:tav tm="100000">
                                          <p:val>
                                            <p:strVal val="#ppt_x"/>
                                          </p:val>
                                        </p:tav>
                                      </p:tavLst>
                                    </p:anim>
                                    <p:animEffect transition="in" filter="wipe(righ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42" dur="500"/>
                                        <p:tgtEl>
                                          <p:spTgt spid="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animEffect transition="in" filter="randombar(horizontal)">
                                      <p:cBhvr>
                                        <p:cTn id="4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42877" y="1027822"/>
            <a:ext cx="6137738" cy="4084911"/>
          </a:xfrm>
        </p:spPr>
        <p:txBody>
          <a:bodyPr>
            <a:noAutofit/>
          </a:bodyPr>
          <a:lstStyle/>
          <a:p>
            <a:pPr marL="0" indent="0" algn="just">
              <a:spcBef>
                <a:spcPts val="600"/>
              </a:spcBef>
              <a:spcAft>
                <a:spcPts val="600"/>
              </a:spcAft>
              <a:buNone/>
            </a:pPr>
            <a:r>
              <a:rPr lang="en-US" sz="1800" dirty="0">
                <a:latin typeface="Times New Roman" panose="02020603050405020304" pitchFamily="18" charset="0"/>
                <a:cs typeface="Times New Roman" panose="02020603050405020304" pitchFamily="18" charset="0"/>
              </a:rPr>
              <a:t>2. Substitute the appropriate equivalent circuit and solve for the desired unknowns.</a:t>
            </a:r>
          </a:p>
          <a:p>
            <a:pPr marL="0" indent="0" algn="just">
              <a:spcBef>
                <a:spcPts val="600"/>
              </a:spcBef>
              <a:spcAft>
                <a:spcPts val="600"/>
              </a:spcAft>
              <a:buNone/>
            </a:pPr>
            <a:r>
              <a:rPr lang="en-US" sz="1800" dirty="0">
                <a:latin typeface="Times New Roman" panose="02020603050405020304" pitchFamily="18" charset="0"/>
                <a:cs typeface="Times New Roman" panose="02020603050405020304" pitchFamily="18" charset="0"/>
              </a:rPr>
              <a:t>For the network of Fig. 2.112 , the “on” state will result in the equivalent network of Fig.2.114 . Since voltages across parallel elements must be the same, we find that</a:t>
            </a:r>
          </a:p>
          <a:p>
            <a:pPr marL="0" indent="0" algn="just">
              <a:spcBef>
                <a:spcPts val="600"/>
              </a:spcBef>
              <a:spcAft>
                <a:spcPts val="600"/>
              </a:spcAft>
              <a:buNone/>
            </a:pPr>
            <a:endParaRPr lang="en-US" sz="1800" dirty="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endParaRPr lang="en-US" sz="1800"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The power dissipated by the Zener diode is determined by </a:t>
            </a:r>
          </a:p>
          <a:p>
            <a:pPr marL="0" indent="0" algn="just">
              <a:spcBef>
                <a:spcPts val="600"/>
              </a:spcBef>
              <a:spcAft>
                <a:spcPts val="600"/>
              </a:spcAft>
              <a:buNone/>
            </a:pPr>
            <a:endParaRPr lang="en-US" sz="1800" dirty="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endParaRPr lang="en-US" sz="1800" dirty="0">
              <a:latin typeface="Times New Roman" panose="02020603050405020304" pitchFamily="18" charset="0"/>
              <a:cs typeface="Times New Roman" panose="02020603050405020304" pitchFamily="18" charset="0"/>
            </a:endParaRPr>
          </a:p>
          <a:p>
            <a:pPr marL="0" indent="0" algn="just">
              <a:spcBef>
                <a:spcPts val="600"/>
              </a:spcBef>
              <a:spcAft>
                <a:spcPts val="600"/>
              </a:spcAft>
              <a:buNone/>
            </a:pPr>
            <a:r>
              <a:rPr lang="en-US" sz="1800" dirty="0">
                <a:latin typeface="Times New Roman" panose="02020603050405020304" pitchFamily="18" charset="0"/>
                <a:cs typeface="Times New Roman" panose="02020603050405020304" pitchFamily="18" charset="0"/>
              </a:rPr>
              <a:t>That must be less than the P</a:t>
            </a:r>
            <a:r>
              <a:rPr lang="en-US" sz="1800" baseline="-25000" dirty="0">
                <a:latin typeface="Times New Roman" panose="02020603050405020304" pitchFamily="18" charset="0"/>
                <a:cs typeface="Times New Roman" panose="02020603050405020304" pitchFamily="18" charset="0"/>
              </a:rPr>
              <a:t>ZM</a:t>
            </a:r>
            <a:r>
              <a:rPr lang="en-US" sz="1800" dirty="0">
                <a:latin typeface="Times New Roman" panose="02020603050405020304" pitchFamily="18" charset="0"/>
                <a:cs typeface="Times New Roman" panose="02020603050405020304" pitchFamily="18" charset="0"/>
              </a:rPr>
              <a:t> specified for the device.</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4100" y="2794074"/>
            <a:ext cx="1129796" cy="498440"/>
          </a:xfrm>
          <a:prstGeom prst="rect">
            <a:avLst/>
          </a:prstGeom>
        </p:spPr>
      </p:pic>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6328725" y="3230861"/>
            <a:ext cx="2612877" cy="2306797"/>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585074" y="2805936"/>
            <a:ext cx="1426750" cy="454906"/>
          </a:xfrm>
          <a:prstGeom prst="rect">
            <a:avLst/>
          </a:prstGeom>
        </p:spPr>
      </p:pic>
      <p:pic>
        <p:nvPicPr>
          <p:cNvPr id="11" name="Picture 10"/>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3143002" y="2794005"/>
            <a:ext cx="3385659" cy="565823"/>
          </a:xfrm>
          <a:prstGeom prst="rect">
            <a:avLst/>
          </a:prstGeom>
        </p:spPr>
      </p:pic>
      <p:pic>
        <p:nvPicPr>
          <p:cNvPr id="12" name="Picture 11"/>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815276" y="3965957"/>
            <a:ext cx="1346314" cy="540646"/>
          </a:xfrm>
          <a:prstGeom prst="rect">
            <a:avLst/>
          </a:prstGeom>
        </p:spPr>
      </p:pic>
      <p:sp>
        <p:nvSpPr>
          <p:cNvPr id="13" name="Title 1">
            <a:extLst>
              <a:ext uri="{FF2B5EF4-FFF2-40B4-BE49-F238E27FC236}">
                <a16:creationId xmlns:a16="http://schemas.microsoft.com/office/drawing/2014/main" id="{7E1E0889-1A36-EE46-8CE6-F64853787238}"/>
              </a:ext>
            </a:extLst>
          </p:cNvPr>
          <p:cNvSpPr>
            <a:spLocks noGrp="1"/>
          </p:cNvSpPr>
          <p:nvPr>
            <p:ph type="title"/>
          </p:nvPr>
        </p:nvSpPr>
        <p:spPr>
          <a:xfrm>
            <a:off x="2298449" y="194905"/>
            <a:ext cx="454710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1</a:t>
            </a:r>
            <a:r>
              <a:rPr lang="en-US" sz="2400" b="1" baseline="30000" dirty="0">
                <a:latin typeface="Cambria" panose="02040503050406030204" pitchFamily="18" charset="0"/>
              </a:rPr>
              <a:t>st</a:t>
            </a:r>
            <a:r>
              <a:rPr lang="en-US" sz="2400" b="1" dirty="0">
                <a:latin typeface="Cambria" panose="02040503050406030204" pitchFamily="18" charset="0"/>
              </a:rPr>
              <a:t> CONDITION: V</a:t>
            </a:r>
            <a:r>
              <a:rPr lang="en-US" sz="2400" b="1" baseline="-25000" dirty="0">
                <a:latin typeface="Cambria" panose="02040503050406030204" pitchFamily="18" charset="0"/>
              </a:rPr>
              <a:t>i</a:t>
            </a:r>
            <a:r>
              <a:rPr lang="en-US" sz="2400" b="1" dirty="0">
                <a:latin typeface="Cambria" panose="02040503050406030204" pitchFamily="18" charset="0"/>
              </a:rPr>
              <a:t> AND R FIXED</a:t>
            </a:r>
          </a:p>
        </p:txBody>
      </p:sp>
      <p:pic>
        <p:nvPicPr>
          <p:cNvPr id="15" name="Picture 14">
            <a:extLst>
              <a:ext uri="{FF2B5EF4-FFF2-40B4-BE49-F238E27FC236}">
                <a16:creationId xmlns:a16="http://schemas.microsoft.com/office/drawing/2014/main" id="{A343354A-0D7D-8F4F-95F7-F4CAF3B9A284}"/>
              </a:ext>
            </a:extLst>
          </p:cNvPr>
          <p:cNvPicPr>
            <a:picLocks noChangeAspect="1"/>
          </p:cNvPicPr>
          <p:nvPr/>
        </p:nvPicPr>
        <p:blipFill>
          <a:blip r:embed="rId12" cstate="email">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tretch>
            <a:fillRect/>
          </a:stretch>
        </p:blipFill>
        <p:spPr>
          <a:xfrm>
            <a:off x="6504973" y="786842"/>
            <a:ext cx="2532785" cy="2181959"/>
          </a:xfrm>
          <a:prstGeom prst="rect">
            <a:avLst/>
          </a:prstGeom>
        </p:spPr>
      </p:pic>
    </p:spTree>
    <p:extLst>
      <p:ext uri="{BB962C8B-B14F-4D97-AF65-F5344CB8AC3E}">
        <p14:creationId xmlns:p14="http://schemas.microsoft.com/office/powerpoint/2010/main" val="9128020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blinds(horizontal)">
                                      <p:cBhvr>
                                        <p:cTn id="24" dur="500"/>
                                        <p:tgtEl>
                                          <p:spTgt spid="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animEffect transition="in" filter="blinds(horizontal)">
                                      <p:cBhvr>
                                        <p:cTn id="51" dur="500"/>
                                        <p:tgtEl>
                                          <p:spTgt spid="5">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50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5">
                                            <p:txEl>
                                              <p:pRg st="7" end="7"/>
                                            </p:txEl>
                                          </p:spTgt>
                                        </p:tgtEl>
                                        <p:attrNameLst>
                                          <p:attrName>style.visibility</p:attrName>
                                        </p:attrNameLst>
                                      </p:cBhvr>
                                      <p:to>
                                        <p:strVal val="visible"/>
                                      </p:to>
                                    </p:set>
                                    <p:animEffect transition="in" filter="blinds(horizontal)">
                                      <p:cBhvr>
                                        <p:cTn id="61"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7876" y="985983"/>
            <a:ext cx="7265898" cy="887795"/>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870797" y="1974065"/>
            <a:ext cx="3470028" cy="2600325"/>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052142" y="4984223"/>
            <a:ext cx="3694144" cy="541301"/>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571999" y="1974065"/>
            <a:ext cx="3818927" cy="2600325"/>
          </a:xfrm>
          <a:prstGeom prst="rect">
            <a:avLst/>
          </a:prstGeom>
        </p:spPr>
      </p:pic>
      <p:sp>
        <p:nvSpPr>
          <p:cNvPr id="12" name="Title 1">
            <a:extLst>
              <a:ext uri="{FF2B5EF4-FFF2-40B4-BE49-F238E27FC236}">
                <a16:creationId xmlns:a16="http://schemas.microsoft.com/office/drawing/2014/main" id="{5F710C83-EFE1-2147-B345-DF2521770BCC}"/>
              </a:ext>
            </a:extLst>
          </p:cNvPr>
          <p:cNvSpPr>
            <a:spLocks noGrp="1"/>
          </p:cNvSpPr>
          <p:nvPr>
            <p:ph type="title"/>
          </p:nvPr>
        </p:nvSpPr>
        <p:spPr>
          <a:xfrm>
            <a:off x="2298449" y="194905"/>
            <a:ext cx="454710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1</a:t>
            </a:r>
            <a:r>
              <a:rPr lang="en-US" sz="2400" b="1" baseline="30000" dirty="0">
                <a:latin typeface="Cambria" panose="02040503050406030204" pitchFamily="18" charset="0"/>
              </a:rPr>
              <a:t>st</a:t>
            </a:r>
            <a:r>
              <a:rPr lang="en-US" sz="2400" b="1" dirty="0">
                <a:latin typeface="Cambria" panose="02040503050406030204" pitchFamily="18" charset="0"/>
              </a:rPr>
              <a:t> CONDITION: V</a:t>
            </a:r>
            <a:r>
              <a:rPr lang="en-US" sz="2400" b="1" baseline="-25000" dirty="0">
                <a:latin typeface="Cambria" panose="02040503050406030204" pitchFamily="18" charset="0"/>
              </a:rPr>
              <a:t>i</a:t>
            </a:r>
            <a:r>
              <a:rPr lang="en-US" sz="2400" b="1" dirty="0">
                <a:latin typeface="Cambria" panose="02040503050406030204" pitchFamily="18" charset="0"/>
              </a:rPr>
              <a:t> AND R FIXED</a:t>
            </a:r>
          </a:p>
        </p:txBody>
      </p:sp>
    </p:spTree>
    <p:extLst>
      <p:ext uri="{BB962C8B-B14F-4D97-AF65-F5344CB8AC3E}">
        <p14:creationId xmlns:p14="http://schemas.microsoft.com/office/powerpoint/2010/main" val="150410431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05230" y="977184"/>
            <a:ext cx="7269632" cy="409896"/>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6083806" y="1832420"/>
            <a:ext cx="2618185" cy="2581439"/>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89841" y="1674111"/>
            <a:ext cx="4573512" cy="1505059"/>
          </a:xfrm>
          <a:prstGeom prst="rect">
            <a:avLst/>
          </a:prstGeom>
        </p:spPr>
      </p:pic>
      <p:pic>
        <p:nvPicPr>
          <p:cNvPr id="9" name="Picture 8"/>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578018" y="3678831"/>
            <a:ext cx="5236543" cy="821962"/>
          </a:xfrm>
          <a:prstGeom prst="rect">
            <a:avLst/>
          </a:prstGeom>
        </p:spPr>
      </p:pic>
      <p:pic>
        <p:nvPicPr>
          <p:cNvPr id="11" name="Picture 10"/>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578018" y="5184764"/>
            <a:ext cx="7087895" cy="286157"/>
          </a:xfrm>
          <a:prstGeom prst="rect">
            <a:avLst/>
          </a:prstGeom>
        </p:spPr>
      </p:pic>
      <p:sp>
        <p:nvSpPr>
          <p:cNvPr id="13" name="Title 1">
            <a:extLst>
              <a:ext uri="{FF2B5EF4-FFF2-40B4-BE49-F238E27FC236}">
                <a16:creationId xmlns:a16="http://schemas.microsoft.com/office/drawing/2014/main" id="{C8D64A39-9D08-744D-9279-347DFFA02740}"/>
              </a:ext>
            </a:extLst>
          </p:cNvPr>
          <p:cNvSpPr>
            <a:spLocks noGrp="1"/>
          </p:cNvSpPr>
          <p:nvPr>
            <p:ph type="title"/>
          </p:nvPr>
        </p:nvSpPr>
        <p:spPr>
          <a:xfrm>
            <a:off x="2298449" y="194905"/>
            <a:ext cx="454710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1</a:t>
            </a:r>
            <a:r>
              <a:rPr lang="en-US" sz="2400" b="1" baseline="30000" dirty="0">
                <a:latin typeface="Cambria" panose="02040503050406030204" pitchFamily="18" charset="0"/>
              </a:rPr>
              <a:t>st</a:t>
            </a:r>
            <a:r>
              <a:rPr lang="en-US" sz="2400" b="1" dirty="0">
                <a:latin typeface="Cambria" panose="02040503050406030204" pitchFamily="18" charset="0"/>
              </a:rPr>
              <a:t> CONDITION: V</a:t>
            </a:r>
            <a:r>
              <a:rPr lang="en-US" sz="2400" b="1" baseline="-25000" dirty="0">
                <a:latin typeface="Cambria" panose="02040503050406030204" pitchFamily="18" charset="0"/>
              </a:rPr>
              <a:t>i</a:t>
            </a:r>
            <a:r>
              <a:rPr lang="en-US" sz="2400" b="1" dirty="0">
                <a:latin typeface="Cambria" panose="02040503050406030204" pitchFamily="18" charset="0"/>
              </a:rPr>
              <a:t> AND R FIXED</a:t>
            </a:r>
          </a:p>
        </p:txBody>
      </p:sp>
    </p:spTree>
    <p:extLst>
      <p:ext uri="{BB962C8B-B14F-4D97-AF65-F5344CB8AC3E}">
        <p14:creationId xmlns:p14="http://schemas.microsoft.com/office/powerpoint/2010/main" val="49372482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57626" y="4225327"/>
            <a:ext cx="5353212" cy="943004"/>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919335" y="920002"/>
            <a:ext cx="3852430" cy="2810702"/>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57626" y="920002"/>
            <a:ext cx="3361060" cy="2730861"/>
          </a:xfrm>
          <a:prstGeom prst="rect">
            <a:avLst/>
          </a:prstGeom>
        </p:spPr>
      </p:pic>
      <p:sp>
        <p:nvSpPr>
          <p:cNvPr id="11" name="Title 1">
            <a:extLst>
              <a:ext uri="{FF2B5EF4-FFF2-40B4-BE49-F238E27FC236}">
                <a16:creationId xmlns:a16="http://schemas.microsoft.com/office/drawing/2014/main" id="{F8C551A9-1021-B346-B077-C631E8E60D3C}"/>
              </a:ext>
            </a:extLst>
          </p:cNvPr>
          <p:cNvSpPr>
            <a:spLocks noGrp="1"/>
          </p:cNvSpPr>
          <p:nvPr>
            <p:ph type="title"/>
          </p:nvPr>
        </p:nvSpPr>
        <p:spPr>
          <a:xfrm>
            <a:off x="2298449" y="194905"/>
            <a:ext cx="454710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1</a:t>
            </a:r>
            <a:r>
              <a:rPr lang="en-US" sz="2400" b="1" baseline="30000" dirty="0">
                <a:latin typeface="Cambria" panose="02040503050406030204" pitchFamily="18" charset="0"/>
              </a:rPr>
              <a:t>st</a:t>
            </a:r>
            <a:r>
              <a:rPr lang="en-US" sz="2400" b="1" dirty="0">
                <a:latin typeface="Cambria" panose="02040503050406030204" pitchFamily="18" charset="0"/>
              </a:rPr>
              <a:t> CONDITION: V</a:t>
            </a:r>
            <a:r>
              <a:rPr lang="en-US" sz="2400" b="1" baseline="-25000" dirty="0">
                <a:latin typeface="Cambria" panose="02040503050406030204" pitchFamily="18" charset="0"/>
              </a:rPr>
              <a:t>i</a:t>
            </a:r>
            <a:r>
              <a:rPr lang="en-US" sz="2400" b="1" dirty="0">
                <a:latin typeface="Cambria" panose="02040503050406030204" pitchFamily="18" charset="0"/>
              </a:rPr>
              <a:t> AND R FIXED</a:t>
            </a:r>
          </a:p>
        </p:txBody>
      </p:sp>
    </p:spTree>
    <p:extLst>
      <p:ext uri="{BB962C8B-B14F-4D97-AF65-F5344CB8AC3E}">
        <p14:creationId xmlns:p14="http://schemas.microsoft.com/office/powerpoint/2010/main" val="63277586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08720"/>
            <a:ext cx="8856984" cy="3744416"/>
          </a:xfrm>
          <a:solidFill>
            <a:schemeClr val="bg1"/>
          </a:solidFill>
        </p:spPr>
        <p:txBody>
          <a:bodyPr>
            <a:noAutofit/>
          </a:bodyPr>
          <a:lstStyle/>
          <a:p>
            <a:pPr algn="just"/>
            <a:r>
              <a:rPr lang="en-US" sz="1600" b="1" dirty="0">
                <a:latin typeface="Cambria" panose="02040503050406030204" pitchFamily="18" charset="0"/>
                <a:ea typeface="Cambria" panose="02040503050406030204" pitchFamily="18" charset="0"/>
              </a:rPr>
              <a:t>As indicated in Fig. 1.3, </a:t>
            </a:r>
            <a:r>
              <a:rPr lang="en-US" sz="1600" b="1" u="sng" dirty="0">
                <a:solidFill>
                  <a:srgbClr val="FF0000"/>
                </a:solidFill>
                <a:latin typeface="Cambria" panose="02040503050406030204" pitchFamily="18" charset="0"/>
                <a:ea typeface="Cambria" panose="02040503050406030204" pitchFamily="18" charset="0"/>
              </a:rPr>
              <a:t>silicon has 14 orbiting electrons</a:t>
            </a:r>
            <a:r>
              <a:rPr lang="en-US" sz="1600" b="1" dirty="0">
                <a:latin typeface="Cambria" panose="02040503050406030204" pitchFamily="18" charset="0"/>
                <a:ea typeface="Cambria" panose="02040503050406030204" pitchFamily="18" charset="0"/>
              </a:rPr>
              <a:t>, </a:t>
            </a:r>
            <a:r>
              <a:rPr lang="en-US" sz="1600" b="1" u="sng" dirty="0">
                <a:solidFill>
                  <a:srgbClr val="FF0000"/>
                </a:solidFill>
                <a:latin typeface="Cambria" panose="02040503050406030204" pitchFamily="18" charset="0"/>
                <a:ea typeface="Cambria" panose="02040503050406030204" pitchFamily="18" charset="0"/>
              </a:rPr>
              <a:t>germanium has 32 electrons</a:t>
            </a:r>
            <a:r>
              <a:rPr lang="en-US" sz="1600" b="1" dirty="0">
                <a:latin typeface="Cambria" panose="02040503050406030204" pitchFamily="18" charset="0"/>
                <a:ea typeface="Cambria" panose="02040503050406030204" pitchFamily="18" charset="0"/>
              </a:rPr>
              <a:t>, </a:t>
            </a:r>
            <a:r>
              <a:rPr lang="en-US" sz="1600" b="1" u="sng" dirty="0">
                <a:solidFill>
                  <a:srgbClr val="FF0000"/>
                </a:solidFill>
                <a:latin typeface="Cambria" panose="02040503050406030204" pitchFamily="18" charset="0"/>
                <a:ea typeface="Cambria" panose="02040503050406030204" pitchFamily="18" charset="0"/>
              </a:rPr>
              <a:t>gallium has 31 electrons</a:t>
            </a:r>
            <a:r>
              <a:rPr lang="en-US" sz="1600" b="1" dirty="0">
                <a:latin typeface="Cambria" panose="02040503050406030204" pitchFamily="18" charset="0"/>
                <a:ea typeface="Cambria" panose="02040503050406030204" pitchFamily="18" charset="0"/>
              </a:rPr>
              <a:t>, and </a:t>
            </a:r>
            <a:r>
              <a:rPr lang="en-US" sz="1600" b="1" u="sng" dirty="0">
                <a:solidFill>
                  <a:srgbClr val="FF0000"/>
                </a:solidFill>
                <a:latin typeface="Cambria" panose="02040503050406030204" pitchFamily="18" charset="0"/>
                <a:ea typeface="Cambria" panose="02040503050406030204" pitchFamily="18" charset="0"/>
              </a:rPr>
              <a:t>arsenic has 33 </a:t>
            </a:r>
            <a:r>
              <a:rPr lang="en-US" sz="1600" b="1" dirty="0">
                <a:latin typeface="Cambria" panose="02040503050406030204" pitchFamily="18" charset="0"/>
                <a:ea typeface="Cambria" panose="02040503050406030204" pitchFamily="18" charset="0"/>
              </a:rPr>
              <a:t>orbiting electrons (the same arsenic that is a very poisonous chemical agent).</a:t>
            </a:r>
          </a:p>
          <a:p>
            <a:pPr algn="just"/>
            <a:endParaRPr lang="en-US" sz="1000" b="1" dirty="0">
              <a:latin typeface="Cambria" panose="02040503050406030204" pitchFamily="18" charset="0"/>
              <a:ea typeface="Cambria" panose="02040503050406030204" pitchFamily="18" charset="0"/>
            </a:endParaRPr>
          </a:p>
          <a:p>
            <a:pPr algn="just"/>
            <a:r>
              <a:rPr lang="en-US" sz="1600" b="1" dirty="0">
                <a:latin typeface="Cambria" panose="02040503050406030204" pitchFamily="18" charset="0"/>
                <a:ea typeface="Cambria" panose="02040503050406030204" pitchFamily="18" charset="0"/>
              </a:rPr>
              <a:t>For germanium and silicon there are four electrons in the outermost shell, which are referred to as </a:t>
            </a:r>
            <a:r>
              <a:rPr lang="en-US" sz="1600" b="1" u="sng" dirty="0">
                <a:solidFill>
                  <a:srgbClr val="FF0000"/>
                </a:solidFill>
                <a:latin typeface="Cambria" panose="02040503050406030204" pitchFamily="18" charset="0"/>
                <a:ea typeface="Cambria" panose="02040503050406030204" pitchFamily="18" charset="0"/>
              </a:rPr>
              <a:t>valence electrons</a:t>
            </a:r>
            <a:r>
              <a:rPr lang="en-US" sz="1600" b="1" dirty="0">
                <a:latin typeface="Cambria" panose="02040503050406030204" pitchFamily="18" charset="0"/>
                <a:ea typeface="Cambria" panose="02040503050406030204" pitchFamily="18" charset="0"/>
              </a:rPr>
              <a:t>.</a:t>
            </a:r>
          </a:p>
          <a:p>
            <a:pPr algn="just"/>
            <a:endParaRPr lang="en-US" sz="1000" b="1" dirty="0">
              <a:latin typeface="Cambria" panose="02040503050406030204" pitchFamily="18" charset="0"/>
              <a:ea typeface="Cambria" panose="02040503050406030204" pitchFamily="18" charset="0"/>
            </a:endParaRPr>
          </a:p>
          <a:p>
            <a:pPr algn="just"/>
            <a:r>
              <a:rPr lang="en-US" sz="1600" b="1" dirty="0">
                <a:latin typeface="Cambria" panose="02040503050406030204" pitchFamily="18" charset="0"/>
                <a:ea typeface="Cambria" panose="02040503050406030204" pitchFamily="18" charset="0"/>
              </a:rPr>
              <a:t>Gallium has three valence electrons and arsenic has five valence electrons.</a:t>
            </a:r>
          </a:p>
          <a:p>
            <a:pPr algn="just"/>
            <a:endParaRPr lang="en-US" sz="1000" b="1" dirty="0">
              <a:latin typeface="Cambria" panose="02040503050406030204" pitchFamily="18" charset="0"/>
              <a:ea typeface="Cambria" panose="02040503050406030204" pitchFamily="18" charset="0"/>
            </a:endParaRPr>
          </a:p>
          <a:p>
            <a:pPr algn="just"/>
            <a:r>
              <a:rPr lang="en-US" sz="1600" b="1" dirty="0">
                <a:latin typeface="Cambria" panose="02040503050406030204" pitchFamily="18" charset="0"/>
                <a:ea typeface="Cambria" panose="02040503050406030204" pitchFamily="18" charset="0"/>
              </a:rPr>
              <a:t>Atoms that have four valence electrons are called </a:t>
            </a:r>
            <a:r>
              <a:rPr lang="en-US" sz="1600" b="1" dirty="0">
                <a:solidFill>
                  <a:srgbClr val="FF0000"/>
                </a:solidFill>
                <a:latin typeface="Cambria" panose="02040503050406030204" pitchFamily="18" charset="0"/>
                <a:ea typeface="Cambria" panose="02040503050406030204" pitchFamily="18" charset="0"/>
              </a:rPr>
              <a:t>tetravalent</a:t>
            </a:r>
            <a:r>
              <a:rPr lang="en-US" sz="1600" b="1" dirty="0">
                <a:latin typeface="Cambria" panose="02040503050406030204" pitchFamily="18" charset="0"/>
                <a:ea typeface="Cambria" panose="02040503050406030204" pitchFamily="18" charset="0"/>
              </a:rPr>
              <a:t>, those with three are called </a:t>
            </a:r>
            <a:r>
              <a:rPr lang="en-US" sz="1600" b="1" dirty="0">
                <a:solidFill>
                  <a:srgbClr val="FF0000"/>
                </a:solidFill>
                <a:latin typeface="Cambria" panose="02040503050406030204" pitchFamily="18" charset="0"/>
                <a:ea typeface="Cambria" panose="02040503050406030204" pitchFamily="18" charset="0"/>
              </a:rPr>
              <a:t>trivalent</a:t>
            </a:r>
            <a:r>
              <a:rPr lang="en-US" sz="1600" b="1" dirty="0">
                <a:latin typeface="Cambria" panose="02040503050406030204" pitchFamily="18" charset="0"/>
                <a:ea typeface="Cambria" panose="02040503050406030204" pitchFamily="18" charset="0"/>
              </a:rPr>
              <a:t>, and those with five are called </a:t>
            </a:r>
            <a:r>
              <a:rPr lang="en-US" sz="1600" b="1" dirty="0">
                <a:solidFill>
                  <a:srgbClr val="FF0000"/>
                </a:solidFill>
                <a:latin typeface="Cambria" panose="02040503050406030204" pitchFamily="18" charset="0"/>
                <a:ea typeface="Cambria" panose="02040503050406030204" pitchFamily="18" charset="0"/>
              </a:rPr>
              <a:t>pentavalent</a:t>
            </a:r>
            <a:r>
              <a:rPr lang="en-US" sz="1600" b="1" dirty="0">
                <a:latin typeface="Cambria" panose="02040503050406030204" pitchFamily="18" charset="0"/>
                <a:ea typeface="Cambria" panose="02040503050406030204" pitchFamily="18" charset="0"/>
              </a:rPr>
              <a:t>.</a:t>
            </a:r>
          </a:p>
          <a:p>
            <a:pPr algn="just"/>
            <a:endParaRPr lang="en-US" sz="1000" b="1" dirty="0">
              <a:latin typeface="Cambria" panose="02040503050406030204" pitchFamily="18" charset="0"/>
              <a:ea typeface="Cambria" panose="02040503050406030204" pitchFamily="18" charset="0"/>
            </a:endParaRPr>
          </a:p>
          <a:p>
            <a:pPr algn="just"/>
            <a:r>
              <a:rPr lang="en-US" sz="1600" b="1" dirty="0">
                <a:latin typeface="Cambria" panose="02040503050406030204" pitchFamily="18" charset="0"/>
                <a:ea typeface="Cambria" panose="02040503050406030204" pitchFamily="18" charset="0"/>
              </a:rPr>
              <a:t>The term valence is used to indicate that the potential (ionization potential) required to remove any one of these electrons from the atomic structure is significantly lower than that required for any other electron in the structure.</a:t>
            </a:r>
          </a:p>
        </p:txBody>
      </p:sp>
      <p:sp>
        <p:nvSpPr>
          <p:cNvPr id="6" name="Text Box 4"/>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grpSp>
        <p:nvGrpSpPr>
          <p:cNvPr id="2" name="Group 1">
            <a:extLst>
              <a:ext uri="{FF2B5EF4-FFF2-40B4-BE49-F238E27FC236}">
                <a16:creationId xmlns:a16="http://schemas.microsoft.com/office/drawing/2014/main" id="{95AF1EFF-A99F-9154-7182-7CA3F1D15FDF}"/>
              </a:ext>
            </a:extLst>
          </p:cNvPr>
          <p:cNvGrpSpPr/>
          <p:nvPr/>
        </p:nvGrpSpPr>
        <p:grpSpPr>
          <a:xfrm>
            <a:off x="382533" y="4653136"/>
            <a:ext cx="8581955" cy="2433793"/>
            <a:chOff x="454541" y="3140968"/>
            <a:chExt cx="8581955" cy="2433793"/>
          </a:xfrm>
        </p:grpSpPr>
        <p:pic>
          <p:nvPicPr>
            <p:cNvPr id="4" name="Picture 3">
              <a:extLst>
                <a:ext uri="{FF2B5EF4-FFF2-40B4-BE49-F238E27FC236}">
                  <a16:creationId xmlns:a16="http://schemas.microsoft.com/office/drawing/2014/main" id="{05CB8DD5-5994-5854-8211-6EC10DAA0E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4541" y="3190877"/>
              <a:ext cx="4270764" cy="2264569"/>
            </a:xfrm>
            <a:prstGeom prst="rect">
              <a:avLst/>
            </a:prstGeom>
          </p:spPr>
        </p:pic>
        <p:pic>
          <p:nvPicPr>
            <p:cNvPr id="5" name="Picture 4">
              <a:extLst>
                <a:ext uri="{FF2B5EF4-FFF2-40B4-BE49-F238E27FC236}">
                  <a16:creationId xmlns:a16="http://schemas.microsoft.com/office/drawing/2014/main" id="{4F9BEE10-0D14-516B-DAA6-18E85B52164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8280" y="3140968"/>
              <a:ext cx="4138216" cy="2433793"/>
            </a:xfrm>
            <a:prstGeom prst="rect">
              <a:avLst/>
            </a:prstGeom>
          </p:spPr>
        </p:pic>
      </p:grpSp>
      <p:grpSp>
        <p:nvGrpSpPr>
          <p:cNvPr id="8" name="Group 7">
            <a:extLst>
              <a:ext uri="{FF2B5EF4-FFF2-40B4-BE49-F238E27FC236}">
                <a16:creationId xmlns:a16="http://schemas.microsoft.com/office/drawing/2014/main" id="{65FA44D4-DE91-BCFB-640A-1F1F78C155FA}"/>
              </a:ext>
            </a:extLst>
          </p:cNvPr>
          <p:cNvGrpSpPr/>
          <p:nvPr/>
        </p:nvGrpSpPr>
        <p:grpSpPr>
          <a:xfrm>
            <a:off x="382533" y="4840552"/>
            <a:ext cx="8005891" cy="1649539"/>
            <a:chOff x="454541" y="3356992"/>
            <a:chExt cx="8005891" cy="1649539"/>
          </a:xfrm>
        </p:grpSpPr>
        <p:sp>
          <p:nvSpPr>
            <p:cNvPr id="9" name="Oval 8">
              <a:extLst>
                <a:ext uri="{FF2B5EF4-FFF2-40B4-BE49-F238E27FC236}">
                  <a16:creationId xmlns:a16="http://schemas.microsoft.com/office/drawing/2014/main" id="{44F43598-E529-C06C-970C-757305CCAAF7}"/>
                </a:ext>
              </a:extLst>
            </p:cNvPr>
            <p:cNvSpPr/>
            <p:nvPr/>
          </p:nvSpPr>
          <p:spPr>
            <a:xfrm>
              <a:off x="1691680" y="4113076"/>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4087C76B-87BB-219E-DAC6-3E9A19DFC8C6}"/>
                </a:ext>
              </a:extLst>
            </p:cNvPr>
            <p:cNvSpPr/>
            <p:nvPr/>
          </p:nvSpPr>
          <p:spPr>
            <a:xfrm>
              <a:off x="1043608" y="4725144"/>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ADCA8451-54C7-EC93-62DB-4F501D1596E7}"/>
                </a:ext>
              </a:extLst>
            </p:cNvPr>
            <p:cNvSpPr/>
            <p:nvPr/>
          </p:nvSpPr>
          <p:spPr>
            <a:xfrm>
              <a:off x="454541" y="4116839"/>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8D952AB7-9DB6-4B04-9939-0BBE5610C00C}"/>
                </a:ext>
              </a:extLst>
            </p:cNvPr>
            <p:cNvSpPr/>
            <p:nvPr/>
          </p:nvSpPr>
          <p:spPr>
            <a:xfrm>
              <a:off x="1080694" y="3501008"/>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9A904D8A-3B91-DEB7-8502-D4B37D2506C9}"/>
                </a:ext>
              </a:extLst>
            </p:cNvPr>
            <p:cNvSpPr/>
            <p:nvPr/>
          </p:nvSpPr>
          <p:spPr>
            <a:xfrm>
              <a:off x="3078345" y="4113076"/>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Oval 13">
              <a:extLst>
                <a:ext uri="{FF2B5EF4-FFF2-40B4-BE49-F238E27FC236}">
                  <a16:creationId xmlns:a16="http://schemas.microsoft.com/office/drawing/2014/main" id="{73C7CEDB-19E2-9136-AA31-7600F45D37BB}"/>
                </a:ext>
              </a:extLst>
            </p:cNvPr>
            <p:cNvSpPr/>
            <p:nvPr/>
          </p:nvSpPr>
          <p:spPr>
            <a:xfrm>
              <a:off x="3843368" y="4862515"/>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C464AF6F-908A-3F3F-598C-9D89C6E3A47F}"/>
                </a:ext>
              </a:extLst>
            </p:cNvPr>
            <p:cNvSpPr/>
            <p:nvPr/>
          </p:nvSpPr>
          <p:spPr>
            <a:xfrm>
              <a:off x="4627947" y="4156776"/>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B76E9062-B4B9-AD06-3D5A-531E524D9762}"/>
                </a:ext>
              </a:extLst>
            </p:cNvPr>
            <p:cNvSpPr/>
            <p:nvPr/>
          </p:nvSpPr>
          <p:spPr>
            <a:xfrm>
              <a:off x="3843368" y="3356992"/>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Oval 16">
              <a:extLst>
                <a:ext uri="{FF2B5EF4-FFF2-40B4-BE49-F238E27FC236}">
                  <a16:creationId xmlns:a16="http://schemas.microsoft.com/office/drawing/2014/main" id="{628E8B71-41C2-2D23-18C8-4BDC15AF81BB}"/>
                </a:ext>
              </a:extLst>
            </p:cNvPr>
            <p:cNvSpPr/>
            <p:nvPr/>
          </p:nvSpPr>
          <p:spPr>
            <a:xfrm>
              <a:off x="5652120" y="3429000"/>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Oval 17">
              <a:extLst>
                <a:ext uri="{FF2B5EF4-FFF2-40B4-BE49-F238E27FC236}">
                  <a16:creationId xmlns:a16="http://schemas.microsoft.com/office/drawing/2014/main" id="{F16A9658-DA36-1321-C8EE-D2EBC13C7987}"/>
                </a:ext>
              </a:extLst>
            </p:cNvPr>
            <p:cNvSpPr/>
            <p:nvPr/>
          </p:nvSpPr>
          <p:spPr>
            <a:xfrm>
              <a:off x="5004048" y="4581128"/>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E7C76EEE-334E-788C-25A4-B277C0F2671E}"/>
                </a:ext>
              </a:extLst>
            </p:cNvPr>
            <p:cNvSpPr/>
            <p:nvPr/>
          </p:nvSpPr>
          <p:spPr>
            <a:xfrm>
              <a:off x="6336020" y="4581128"/>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90DBEA88-AE35-19EB-AD38-7166423331D6}"/>
                </a:ext>
              </a:extLst>
            </p:cNvPr>
            <p:cNvSpPr/>
            <p:nvPr/>
          </p:nvSpPr>
          <p:spPr>
            <a:xfrm>
              <a:off x="7568801" y="3429000"/>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D17E3AA1-1206-BF18-146D-32BA5849D00F}"/>
                </a:ext>
              </a:extLst>
            </p:cNvPr>
            <p:cNvSpPr/>
            <p:nvPr/>
          </p:nvSpPr>
          <p:spPr>
            <a:xfrm>
              <a:off x="6823372" y="3970579"/>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CB61831B-F802-4312-75F5-D5DCA03085E1}"/>
                </a:ext>
              </a:extLst>
            </p:cNvPr>
            <p:cNvSpPr/>
            <p:nvPr/>
          </p:nvSpPr>
          <p:spPr>
            <a:xfrm>
              <a:off x="7131228" y="4805156"/>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D8284190-C5F2-ACB0-5F25-AFA0D6FE9320}"/>
                </a:ext>
              </a:extLst>
            </p:cNvPr>
            <p:cNvSpPr/>
            <p:nvPr/>
          </p:nvSpPr>
          <p:spPr>
            <a:xfrm>
              <a:off x="8042124" y="4805156"/>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156F5798-74BD-48EC-3365-37DFA93E5C4C}"/>
                </a:ext>
              </a:extLst>
            </p:cNvPr>
            <p:cNvSpPr/>
            <p:nvPr/>
          </p:nvSpPr>
          <p:spPr>
            <a:xfrm>
              <a:off x="8316416" y="3958884"/>
              <a:ext cx="144016" cy="144016"/>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6637394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down)">
                                      <p:cBhvr>
                                        <p:cTn id="11" dur="750"/>
                                        <p:tgtEl>
                                          <p:spTgt spid="3">
                                            <p:txEl>
                                              <p:pRg st="2" end="2"/>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wipe(down)">
                                      <p:cBhvr>
                                        <p:cTn id="14" dur="750"/>
                                        <p:tgtEl>
                                          <p:spTgt spid="3">
                                            <p:txEl>
                                              <p:pRg st="4" end="4"/>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wipe(down)">
                                      <p:cBhvr>
                                        <p:cTn id="21" dur="750"/>
                                        <p:tgtEl>
                                          <p:spTgt spid="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wipe(down)">
                                      <p:cBhvr>
                                        <p:cTn id="26" dur="7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3668" y="877937"/>
            <a:ext cx="7615451" cy="5025152"/>
          </a:xfrm>
        </p:spPr>
        <p:txBody>
          <a:bodyPr>
            <a:noAutofit/>
          </a:bodyPr>
          <a:lstStyle/>
          <a:p>
            <a:pPr algn="just">
              <a:spcAft>
                <a:spcPts val="600"/>
              </a:spcAft>
            </a:pPr>
            <a:r>
              <a:rPr lang="en-US" sz="1800" dirty="0">
                <a:latin typeface="Times New Roman" panose="02020603050405020304" pitchFamily="18" charset="0"/>
                <a:cs typeface="Times New Roman" panose="02020603050405020304" pitchFamily="18" charset="0"/>
              </a:rPr>
              <a:t>Due to the offset voltage </a:t>
            </a:r>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there is a specific range of resistor values (and therefore load current) which will ensure that the Zener diode is in the on state.</a:t>
            </a:r>
          </a:p>
          <a:p>
            <a:pPr algn="just">
              <a:spcAft>
                <a:spcPts val="600"/>
              </a:spcAft>
            </a:pPr>
            <a:endParaRPr lang="en-US" sz="1800" dirty="0">
              <a:latin typeface="Times New Roman" panose="02020603050405020304" pitchFamily="18" charset="0"/>
              <a:cs typeface="Times New Roman" panose="02020603050405020304" pitchFamily="18" charset="0"/>
            </a:endParaRPr>
          </a:p>
          <a:p>
            <a:pPr algn="just">
              <a:spcAft>
                <a:spcPts val="600"/>
              </a:spcAft>
            </a:pP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rPr>
              <a:t>Too small R</a:t>
            </a:r>
            <a:r>
              <a:rPr lang="en-US" altLang="en-US" sz="1800" baseline="-25000" dirty="0">
                <a:latin typeface="Times New Roman" panose="02020603050405020304" pitchFamily="18" charset="0"/>
                <a:ea typeface="ＭＳ Ｐゴシック" panose="020B0600070205080204" pitchFamily="34" charset="-128"/>
                <a:cs typeface="Times New Roman" panose="02020603050405020304" pitchFamily="18" charset="0"/>
              </a:rPr>
              <a:t>L</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rPr>
              <a:t> </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V</a:t>
            </a:r>
            <a:r>
              <a:rPr lang="en-US" altLang="en-US" sz="1800" baseline="-250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L</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&lt; </a:t>
            </a:r>
            <a:r>
              <a:rPr lang="en-US" altLang="en-US" sz="1800" dirty="0" err="1">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V</a:t>
            </a:r>
            <a:r>
              <a:rPr lang="en-US" altLang="en-US" sz="1800" baseline="-25000" dirty="0" err="1">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z</a:t>
            </a:r>
            <a:r>
              <a:rPr lang="en-US" altLang="en-US" sz="1800" baseline="-250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Zener diode will be in the off state.</a:t>
            </a:r>
          </a:p>
          <a:p>
            <a:pPr algn="just">
              <a:spcAft>
                <a:spcPts val="600"/>
              </a:spcAft>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endParaRPr>
          </a:p>
          <a:p>
            <a:pPr algn="just">
              <a:spcAft>
                <a:spcPts val="600"/>
              </a:spcAft>
            </a:pP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To determine the min R</a:t>
            </a:r>
            <a:r>
              <a:rPr lang="en-US" altLang="en-US" sz="1800" baseline="-250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L</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that will turn the Zener diode on :</a:t>
            </a:r>
          </a:p>
          <a:p>
            <a:pPr algn="just">
              <a:spcAft>
                <a:spcPts val="600"/>
              </a:spcAft>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endParaRPr>
          </a:p>
          <a:p>
            <a:pPr algn="just">
              <a:spcAft>
                <a:spcPts val="600"/>
              </a:spcAft>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endParaRPr>
          </a:p>
          <a:p>
            <a:pPr algn="just">
              <a:spcAft>
                <a:spcPts val="600"/>
              </a:spcAft>
            </a:pP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Any load resistance value greater than the R</a:t>
            </a:r>
            <a:r>
              <a:rPr lang="en-US" altLang="en-US" sz="1800" baseline="-250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L</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min will ensure that the Zener diode is in the on state and the diode can be replaced by its </a:t>
            </a:r>
            <a:r>
              <a:rPr lang="en-US" altLang="en-US" sz="1800" dirty="0" err="1">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V</a:t>
            </a:r>
            <a:r>
              <a:rPr lang="en-US" altLang="en-US" sz="1800" baseline="-25000" dirty="0" err="1">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z</a:t>
            </a: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 source equivalent.</a:t>
            </a:r>
          </a:p>
          <a:p>
            <a:pPr algn="just">
              <a:spcAft>
                <a:spcPts val="600"/>
              </a:spcAft>
            </a:pPr>
            <a:r>
              <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The max I</a:t>
            </a:r>
            <a:r>
              <a:rPr lang="en-US" altLang="en-US" sz="1800" baseline="-250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rPr>
              <a:t>L</a:t>
            </a:r>
          </a:p>
          <a:p>
            <a:pPr algn="just">
              <a:spcAft>
                <a:spcPts val="600"/>
              </a:spcAft>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endParaRPr>
          </a:p>
          <a:p>
            <a:pPr algn="just">
              <a:spcAft>
                <a:spcPts val="600"/>
              </a:spcAft>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endParaRPr>
          </a:p>
          <a:p>
            <a:pPr algn="just">
              <a:spcAft>
                <a:spcPts val="600"/>
              </a:spcAft>
            </a:pPr>
            <a:endParaRPr lang="en-US" altLang="en-US" sz="1800" dirty="0">
              <a:latin typeface="Times New Roman" panose="02020603050405020304" pitchFamily="18" charset="0"/>
              <a:ea typeface="ＭＳ Ｐゴシック" panose="020B0600070205080204" pitchFamily="34" charset="-128"/>
              <a:cs typeface="Times New Roman" panose="02020603050405020304" pitchFamily="18" charset="0"/>
              <a:sym typeface="Wingdings" panose="05000000000000000000" pitchFamily="2" charset="2"/>
            </a:endParaRPr>
          </a:p>
          <a:p>
            <a:pPr algn="just">
              <a:spcAft>
                <a:spcPts val="600"/>
              </a:spcAft>
            </a:pPr>
            <a:endParaRPr lang="en-US" sz="1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5300335" y="3488748"/>
            <a:ext cx="1871013" cy="595322"/>
          </a:xfrm>
          <a:prstGeom prst="rect">
            <a:avLst/>
          </a:prstGeom>
        </p:spPr>
      </p:pic>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2555769" y="3429000"/>
            <a:ext cx="1646795" cy="714818"/>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612019" y="5163909"/>
            <a:ext cx="1982177" cy="746907"/>
          </a:xfrm>
          <a:prstGeom prst="rect">
            <a:avLst/>
          </a:prstGeom>
        </p:spPr>
      </p:pic>
      <p:sp>
        <p:nvSpPr>
          <p:cNvPr id="10" name="Title 1">
            <a:extLst>
              <a:ext uri="{FF2B5EF4-FFF2-40B4-BE49-F238E27FC236}">
                <a16:creationId xmlns:a16="http://schemas.microsoft.com/office/drawing/2014/main" id="{17F959CF-F20B-0E46-8A43-0997F1A72CC2}"/>
              </a:ext>
            </a:extLst>
          </p:cNvPr>
          <p:cNvSpPr txBox="1">
            <a:spLocks/>
          </p:cNvSpPr>
          <p:nvPr/>
        </p:nvSpPr>
        <p:spPr bwMode="auto">
          <a:xfrm>
            <a:off x="1554338" y="202605"/>
            <a:ext cx="6035323"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2</a:t>
            </a:r>
            <a:r>
              <a:rPr lang="en-US" sz="2400" b="1" baseline="30000" dirty="0">
                <a:latin typeface="Cambria" panose="02040503050406030204" pitchFamily="18" charset="0"/>
              </a:rPr>
              <a:t>nd</a:t>
            </a:r>
            <a:r>
              <a:rPr lang="en-US" sz="2400" b="1" dirty="0">
                <a:latin typeface="Cambria" panose="02040503050406030204" pitchFamily="18" charset="0"/>
              </a:rPr>
              <a:t> CONDITION: FIXED V</a:t>
            </a:r>
            <a:r>
              <a:rPr lang="en-US" sz="2400" b="1" baseline="-25000" dirty="0">
                <a:latin typeface="Cambria" panose="02040503050406030204" pitchFamily="18" charset="0"/>
              </a:rPr>
              <a:t>i</a:t>
            </a:r>
            <a:r>
              <a:rPr lang="en-US" sz="2400" b="1" dirty="0">
                <a:latin typeface="Cambria" panose="02040503050406030204" pitchFamily="18" charset="0"/>
              </a:rPr>
              <a:t>, VARIABLE R</a:t>
            </a:r>
            <a:r>
              <a:rPr lang="en-US" sz="2400" b="1" baseline="-25000" dirty="0">
                <a:latin typeface="Cambria" panose="02040503050406030204" pitchFamily="18" charset="0"/>
              </a:rPr>
              <a:t>L</a:t>
            </a:r>
            <a:endParaRPr lang="en-US" sz="2400" b="1" dirty="0">
              <a:latin typeface="Cambria" panose="02040503050406030204" pitchFamily="18" charset="0"/>
            </a:endParaRPr>
          </a:p>
        </p:txBody>
      </p:sp>
    </p:spTree>
    <p:extLst>
      <p:ext uri="{BB962C8B-B14F-4D97-AF65-F5344CB8AC3E}">
        <p14:creationId xmlns:p14="http://schemas.microsoft.com/office/powerpoint/2010/main" val="65324934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checkerboard(across)">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checkerboard(across)">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Righ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checkerboard(across)">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checkerboard(across)">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strips(downRight)">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928147" y="993684"/>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Once the diode is in the on state, the voltage across R remains fixed at:</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err="1">
                <a:latin typeface="Times New Roman" panose="02020603050405020304" pitchFamily="18" charset="0"/>
                <a:cs typeface="Times New Roman" panose="02020603050405020304" pitchFamily="18" charset="0"/>
              </a:rPr>
              <a:t>I</a:t>
            </a:r>
            <a:r>
              <a:rPr lang="en-US" sz="1800" baseline="-25000" dirty="0" err="1">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is limited to I</a:t>
            </a:r>
            <a:r>
              <a:rPr lang="en-US" sz="1800" baseline="-25000" dirty="0">
                <a:latin typeface="Times New Roman" panose="02020603050405020304" pitchFamily="18" charset="0"/>
                <a:cs typeface="Times New Roman" panose="02020603050405020304" pitchFamily="18" charset="0"/>
              </a:rPr>
              <a:t>ZM</a:t>
            </a:r>
            <a:r>
              <a:rPr lang="en-US" sz="1800" dirty="0">
                <a:latin typeface="Times New Roman" panose="02020603050405020304" pitchFamily="18" charset="0"/>
                <a:cs typeface="Times New Roman" panose="02020603050405020304" pitchFamily="18" charset="0"/>
              </a:rPr>
              <a:t> as provided on the data sheet, it does affect the range of R</a:t>
            </a:r>
            <a:r>
              <a:rPr lang="en-US" sz="1800" baseline="-25000"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 and therefore I</a:t>
            </a:r>
            <a:r>
              <a:rPr lang="en-US" sz="1800" baseline="-25000"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maximum load resistance</a:t>
            </a:r>
          </a:p>
          <a:p>
            <a:pPr algn="just"/>
            <a:endParaRPr lang="en-US" sz="1800" dirty="0">
              <a:latin typeface="Times New Roman" panose="02020603050405020304" pitchFamily="18" charset="0"/>
              <a:cs typeface="Times New Roman" panose="02020603050405020304" pitchFamily="18" charset="0"/>
            </a:endParaRPr>
          </a:p>
          <a:p>
            <a:pPr algn="just"/>
            <a:r>
              <a:rPr lang="en-US" sz="1800" b="1" i="1" u="sng" dirty="0">
                <a:solidFill>
                  <a:srgbClr val="FF0000"/>
                </a:solidFill>
                <a:latin typeface="Times New Roman" panose="02020603050405020304" pitchFamily="18" charset="0"/>
                <a:cs typeface="Times New Roman" panose="02020603050405020304" pitchFamily="18" charset="0"/>
              </a:rPr>
              <a:t>See Example 2.27.</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63075" y="1490398"/>
            <a:ext cx="1827703" cy="547147"/>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073141" y="1400451"/>
            <a:ext cx="1016036" cy="740662"/>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871540" y="1490397"/>
            <a:ext cx="1524419" cy="486967"/>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970332" y="2799860"/>
            <a:ext cx="2036236" cy="539996"/>
          </a:xfrm>
          <a:prstGeom prst="rect">
            <a:avLst/>
          </a:prstGeom>
        </p:spPr>
      </p:pic>
      <p:pic>
        <p:nvPicPr>
          <p:cNvPr id="12" name="Picture 11"/>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4391795" y="3518145"/>
            <a:ext cx="1394764" cy="740079"/>
          </a:xfrm>
          <a:prstGeom prst="rect">
            <a:avLst/>
          </a:prstGeom>
        </p:spPr>
      </p:pic>
      <p:sp>
        <p:nvSpPr>
          <p:cNvPr id="13" name="Title 1">
            <a:extLst>
              <a:ext uri="{FF2B5EF4-FFF2-40B4-BE49-F238E27FC236}">
                <a16:creationId xmlns:a16="http://schemas.microsoft.com/office/drawing/2014/main" id="{3E697262-B6EF-394A-8F28-4182624D490A}"/>
              </a:ext>
            </a:extLst>
          </p:cNvPr>
          <p:cNvSpPr txBox="1">
            <a:spLocks/>
          </p:cNvSpPr>
          <p:nvPr/>
        </p:nvSpPr>
        <p:spPr bwMode="auto">
          <a:xfrm>
            <a:off x="1554338" y="202605"/>
            <a:ext cx="6035323"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2</a:t>
            </a:r>
            <a:r>
              <a:rPr lang="en-US" sz="2400" b="1" baseline="30000" dirty="0">
                <a:latin typeface="Cambria" panose="02040503050406030204" pitchFamily="18" charset="0"/>
              </a:rPr>
              <a:t>nd</a:t>
            </a:r>
            <a:r>
              <a:rPr lang="en-US" sz="2400" b="1" dirty="0">
                <a:latin typeface="Cambria" panose="02040503050406030204" pitchFamily="18" charset="0"/>
              </a:rPr>
              <a:t> CONDITION: FIXED V</a:t>
            </a:r>
            <a:r>
              <a:rPr lang="en-US" sz="2400" b="1" baseline="-25000" dirty="0">
                <a:latin typeface="Cambria" panose="02040503050406030204" pitchFamily="18" charset="0"/>
              </a:rPr>
              <a:t>i</a:t>
            </a:r>
            <a:r>
              <a:rPr lang="en-US" sz="2400" b="1" dirty="0">
                <a:latin typeface="Cambria" panose="02040503050406030204" pitchFamily="18" charset="0"/>
              </a:rPr>
              <a:t>, VARIABLE R</a:t>
            </a:r>
            <a:r>
              <a:rPr lang="en-US" sz="2400" b="1" baseline="-25000" dirty="0">
                <a:latin typeface="Cambria" panose="02040503050406030204" pitchFamily="18" charset="0"/>
              </a:rPr>
              <a:t>L</a:t>
            </a:r>
            <a:endParaRPr lang="en-US" sz="2400" b="1" dirty="0">
              <a:latin typeface="Cambria" panose="02040503050406030204" pitchFamily="18" charset="0"/>
            </a:endParaRPr>
          </a:p>
        </p:txBody>
      </p:sp>
    </p:spTree>
    <p:extLst>
      <p:ext uri="{BB962C8B-B14F-4D97-AF65-F5344CB8AC3E}">
        <p14:creationId xmlns:p14="http://schemas.microsoft.com/office/powerpoint/2010/main" val="90939257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strips(downRigh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strips(downRight)">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strips(downRigh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strips(downRight)">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96736" y="1022221"/>
            <a:ext cx="7615451" cy="4695673"/>
          </a:xfrm>
        </p:spPr>
        <p:txBody>
          <a:bodyPr>
            <a:noAutofit/>
          </a:bodyPr>
          <a:lstStyle/>
          <a:p>
            <a:pPr algn="just"/>
            <a:r>
              <a:rPr lang="en-US" sz="1800" dirty="0">
                <a:latin typeface="Times New Roman" panose="02020603050405020304" pitchFamily="18" charset="0"/>
                <a:cs typeface="Times New Roman" panose="02020603050405020304" pitchFamily="18" charset="0"/>
              </a:rPr>
              <a:t>For fixed values of R</a:t>
            </a:r>
            <a:r>
              <a:rPr lang="en-US" sz="1800" baseline="-25000"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 the voltage V</a:t>
            </a:r>
            <a:r>
              <a:rPr lang="en-US" sz="1800" baseline="-25000"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must be sufficiently large to turn the Zener diode on. The min turn-on voltage V</a:t>
            </a:r>
            <a:r>
              <a:rPr lang="en-US" sz="1800" baseline="-25000"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 min </a:t>
            </a:r>
            <a:r>
              <a:rPr lang="en-US" sz="1800" dirty="0">
                <a:latin typeface="Times New Roman" panose="02020603050405020304" pitchFamily="18" charset="0"/>
                <a:cs typeface="Times New Roman" panose="02020603050405020304" pitchFamily="18" charset="0"/>
              </a:rPr>
              <a:t>:</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max value of V</a:t>
            </a:r>
            <a:r>
              <a:rPr lang="en-US" sz="1800" baseline="-25000"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is limited by the max Zener current I</a:t>
            </a:r>
            <a:r>
              <a:rPr lang="en-US" sz="1800" baseline="-25000" dirty="0">
                <a:latin typeface="Times New Roman" panose="02020603050405020304" pitchFamily="18" charset="0"/>
                <a:cs typeface="Times New Roman" panose="02020603050405020304" pitchFamily="18" charset="0"/>
              </a:rPr>
              <a:t>ZM</a:t>
            </a:r>
            <a:r>
              <a:rPr lang="en-US" sz="1800" dirty="0">
                <a:latin typeface="Times New Roman" panose="02020603050405020304" pitchFamily="18" charset="0"/>
                <a:cs typeface="Times New Roman" panose="02020603050405020304" pitchFamily="18" charset="0"/>
              </a:rPr>
              <a:t>. </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Since I</a:t>
            </a:r>
            <a:r>
              <a:rPr lang="en-US" sz="1800" baseline="-25000"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 is fixed at V</a:t>
            </a:r>
            <a:r>
              <a:rPr lang="en-US" sz="1800" baseline="-25000"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/R</a:t>
            </a:r>
            <a:r>
              <a:rPr lang="en-US" sz="1800" baseline="-25000" dirty="0">
                <a:latin typeface="Times New Roman" panose="02020603050405020304" pitchFamily="18" charset="0"/>
                <a:cs typeface="Times New Roman" panose="02020603050405020304" pitchFamily="18" charset="0"/>
              </a:rPr>
              <a:t>L</a:t>
            </a:r>
            <a:r>
              <a:rPr lang="en-US" sz="1800" dirty="0">
                <a:latin typeface="Times New Roman" panose="02020603050405020304" pitchFamily="18" charset="0"/>
                <a:cs typeface="Times New Roman" panose="02020603050405020304" pitchFamily="18" charset="0"/>
              </a:rPr>
              <a:t> and I</a:t>
            </a:r>
            <a:r>
              <a:rPr lang="en-US" sz="1800" baseline="-25000" dirty="0">
                <a:latin typeface="Times New Roman" panose="02020603050405020304" pitchFamily="18" charset="0"/>
                <a:cs typeface="Times New Roman" panose="02020603050405020304" pitchFamily="18" charset="0"/>
              </a:rPr>
              <a:t>ZM</a:t>
            </a:r>
            <a:r>
              <a:rPr lang="en-US" sz="1800" dirty="0">
                <a:latin typeface="Times New Roman" panose="02020603050405020304" pitchFamily="18" charset="0"/>
                <a:cs typeface="Times New Roman" panose="02020603050405020304" pitchFamily="18" charset="0"/>
              </a:rPr>
              <a:t> is the max value of I</a:t>
            </a:r>
            <a:r>
              <a:rPr lang="en-US" sz="1800" baseline="-25000" dirty="0">
                <a:latin typeface="Times New Roman" panose="02020603050405020304" pitchFamily="18" charset="0"/>
                <a:cs typeface="Times New Roman" panose="02020603050405020304" pitchFamily="18" charset="0"/>
              </a:rPr>
              <a:t>Z</a:t>
            </a:r>
            <a:r>
              <a:rPr lang="en-US" sz="1800" dirty="0">
                <a:latin typeface="Times New Roman" panose="02020603050405020304" pitchFamily="18" charset="0"/>
                <a:cs typeface="Times New Roman" panose="02020603050405020304" pitchFamily="18" charset="0"/>
              </a:rPr>
              <a:t>, the max V</a:t>
            </a:r>
            <a:r>
              <a:rPr lang="en-US" sz="1800" baseline="-25000" dirty="0">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is defined by:</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55378" y="2517455"/>
            <a:ext cx="2022676" cy="645535"/>
          </a:xfrm>
          <a:prstGeom prst="rect">
            <a:avLst/>
          </a:prstGeom>
        </p:spPr>
      </p:pic>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4704461" y="1667741"/>
            <a:ext cx="1717314" cy="673457"/>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508717" y="3067570"/>
            <a:ext cx="1941347" cy="488048"/>
          </a:xfrm>
          <a:prstGeom prst="rect">
            <a:avLst/>
          </a:prstGeom>
        </p:spPr>
      </p:pic>
      <p:pic>
        <p:nvPicPr>
          <p:cNvPr id="11" name="Picture 10"/>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158201" y="4473622"/>
            <a:ext cx="1919853" cy="369203"/>
          </a:xfrm>
          <a:prstGeom prst="rect">
            <a:avLst/>
          </a:prstGeom>
        </p:spPr>
      </p:pic>
      <p:pic>
        <p:nvPicPr>
          <p:cNvPr id="12" name="Picture 11"/>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2052404" y="5083953"/>
            <a:ext cx="2025650" cy="452330"/>
          </a:xfrm>
          <a:prstGeom prst="rect">
            <a:avLst/>
          </a:prstGeom>
        </p:spPr>
      </p:pic>
      <p:sp>
        <p:nvSpPr>
          <p:cNvPr id="10" name="Title 1">
            <a:extLst>
              <a:ext uri="{FF2B5EF4-FFF2-40B4-BE49-F238E27FC236}">
                <a16:creationId xmlns:a16="http://schemas.microsoft.com/office/drawing/2014/main" id="{6E68F6B4-2796-6948-AED1-BEBA6B38D1EC}"/>
              </a:ext>
            </a:extLst>
          </p:cNvPr>
          <p:cNvSpPr txBox="1">
            <a:spLocks/>
          </p:cNvSpPr>
          <p:nvPr/>
        </p:nvSpPr>
        <p:spPr bwMode="auto">
          <a:xfrm>
            <a:off x="1554338" y="202605"/>
            <a:ext cx="6035323"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3</a:t>
            </a:r>
            <a:r>
              <a:rPr lang="en-US" sz="2400" b="1" baseline="30000" dirty="0">
                <a:latin typeface="Cambria" panose="02040503050406030204" pitchFamily="18" charset="0"/>
              </a:rPr>
              <a:t>rd</a:t>
            </a:r>
            <a:r>
              <a:rPr lang="en-US" sz="2400" b="1" dirty="0">
                <a:latin typeface="Cambria" panose="02040503050406030204" pitchFamily="18" charset="0"/>
              </a:rPr>
              <a:t> CONDITION: FIXED R</a:t>
            </a:r>
            <a:r>
              <a:rPr lang="en-US" sz="2400" b="1" baseline="-25000" dirty="0">
                <a:latin typeface="Cambria" panose="02040503050406030204" pitchFamily="18" charset="0"/>
              </a:rPr>
              <a:t>L</a:t>
            </a:r>
            <a:r>
              <a:rPr lang="en-US" sz="2400" b="1" dirty="0">
                <a:latin typeface="Cambria" panose="02040503050406030204" pitchFamily="18" charset="0"/>
              </a:rPr>
              <a:t>, VARIABLE V</a:t>
            </a:r>
            <a:r>
              <a:rPr lang="en-US" sz="2400" b="1" baseline="-25000" dirty="0">
                <a:latin typeface="Cambria" panose="02040503050406030204" pitchFamily="18" charset="0"/>
              </a:rPr>
              <a:t>i</a:t>
            </a:r>
            <a:endParaRPr lang="en-US" sz="2400" b="1" dirty="0">
              <a:latin typeface="Cambria" panose="02040503050406030204" pitchFamily="18" charset="0"/>
            </a:endParaRPr>
          </a:p>
        </p:txBody>
      </p:sp>
    </p:spTree>
    <p:extLst>
      <p:ext uri="{BB962C8B-B14F-4D97-AF65-F5344CB8AC3E}">
        <p14:creationId xmlns:p14="http://schemas.microsoft.com/office/powerpoint/2010/main" val="76176646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linds(horizontal)">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blinds(horizontal)">
                                      <p:cBhvr>
                                        <p:cTn id="35" dur="500"/>
                                        <p:tgtEl>
                                          <p:spTgt spid="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77411" y="1103934"/>
            <a:ext cx="7589175" cy="488993"/>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555117" y="1899365"/>
            <a:ext cx="4940842" cy="2877633"/>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5707948" y="1899365"/>
            <a:ext cx="3213960" cy="2153516"/>
          </a:xfrm>
          <a:prstGeom prst="rect">
            <a:avLst/>
          </a:prstGeom>
        </p:spPr>
      </p:pic>
      <p:sp>
        <p:nvSpPr>
          <p:cNvPr id="9" name="Title 1">
            <a:extLst>
              <a:ext uri="{FF2B5EF4-FFF2-40B4-BE49-F238E27FC236}">
                <a16:creationId xmlns:a16="http://schemas.microsoft.com/office/drawing/2014/main" id="{FD0273DD-A4BB-9B41-B6D5-E7CEFBF6B146}"/>
              </a:ext>
            </a:extLst>
          </p:cNvPr>
          <p:cNvSpPr txBox="1">
            <a:spLocks/>
          </p:cNvSpPr>
          <p:nvPr/>
        </p:nvSpPr>
        <p:spPr bwMode="auto">
          <a:xfrm>
            <a:off x="1554338" y="202605"/>
            <a:ext cx="6035323"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3</a:t>
            </a:r>
            <a:r>
              <a:rPr lang="en-US" sz="2400" b="1" baseline="30000" dirty="0">
                <a:latin typeface="Cambria" panose="02040503050406030204" pitchFamily="18" charset="0"/>
              </a:rPr>
              <a:t>rd</a:t>
            </a:r>
            <a:r>
              <a:rPr lang="en-US" sz="2400" b="1" dirty="0">
                <a:latin typeface="Cambria" panose="02040503050406030204" pitchFamily="18" charset="0"/>
              </a:rPr>
              <a:t> CONDITION: FIXED R</a:t>
            </a:r>
            <a:r>
              <a:rPr lang="en-US" sz="2400" b="1" baseline="-25000" dirty="0">
                <a:latin typeface="Cambria" panose="02040503050406030204" pitchFamily="18" charset="0"/>
              </a:rPr>
              <a:t>L</a:t>
            </a:r>
            <a:r>
              <a:rPr lang="en-US" sz="2400" b="1" dirty="0">
                <a:latin typeface="Cambria" panose="02040503050406030204" pitchFamily="18" charset="0"/>
              </a:rPr>
              <a:t>, VARIABLE V</a:t>
            </a:r>
            <a:r>
              <a:rPr lang="en-US" sz="2400" b="1" baseline="-25000" dirty="0">
                <a:latin typeface="Cambria" panose="02040503050406030204" pitchFamily="18" charset="0"/>
              </a:rPr>
              <a:t>i</a:t>
            </a:r>
            <a:endParaRPr lang="en-US" sz="2400" b="1" dirty="0">
              <a:latin typeface="Cambria" panose="02040503050406030204" pitchFamily="18" charset="0"/>
            </a:endParaRPr>
          </a:p>
        </p:txBody>
      </p:sp>
    </p:spTree>
    <p:extLst>
      <p:ext uri="{BB962C8B-B14F-4D97-AF65-F5344CB8AC3E}">
        <p14:creationId xmlns:p14="http://schemas.microsoft.com/office/powerpoint/2010/main" val="21180612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105958249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50" b="1" dirty="0">
                <a:solidFill>
                  <a:srgbClr val="FF0000"/>
                </a:solidFill>
                <a:latin typeface="Times New Roman" panose="02020603050405020304" pitchFamily="18" charset="0"/>
                <a:cs typeface="Times New Roman" panose="02020603050405020304" pitchFamily="18" charset="0"/>
              </a:rPr>
              <a:t>Electronic Devices</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4" y="5436854"/>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263"/>
              </a:spcBef>
            </a:pPr>
            <a:r>
              <a:rPr kumimoji="0" lang="en-US" altLang="en-US" sz="825" u="sng" dirty="0">
                <a:solidFill>
                  <a:schemeClr val="accent1">
                    <a:lumMod val="75000"/>
                  </a:schemeClr>
                </a:solidFill>
                <a:latin typeface="TimesNewRomanPS"/>
              </a:rPr>
              <a:t>Reference book</a:t>
            </a:r>
            <a:r>
              <a:rPr kumimoji="0" lang="en-US" altLang="en-US" sz="825" dirty="0">
                <a:solidFill>
                  <a:schemeClr val="accent1">
                    <a:lumMod val="75000"/>
                  </a:schemeClr>
                </a:solidFill>
                <a:latin typeface="TimesNewRomanPS"/>
              </a:rPr>
              <a:t>:</a:t>
            </a:r>
            <a:endParaRPr lang="en-US" sz="825"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263"/>
              </a:spcBef>
            </a:pPr>
            <a:r>
              <a:rPr kumimoji="0" lang="en-US" altLang="en-US" sz="1050" b="1" dirty="0">
                <a:solidFill>
                  <a:schemeClr val="accent1">
                    <a:lumMod val="75000"/>
                  </a:schemeClr>
                </a:solidFill>
                <a:latin typeface="TimesNewRomanPS"/>
              </a:rPr>
              <a:t>Electronic Devices and Circuit Theory (Chapter-3)</a:t>
            </a:r>
            <a:r>
              <a:rPr kumimoji="0" lang="en-US" altLang="en-US" sz="1050" dirty="0">
                <a:solidFill>
                  <a:schemeClr val="accent1">
                    <a:lumMod val="75000"/>
                  </a:schemeClr>
                </a:solidFill>
                <a:latin typeface="TimesNewRomanPS"/>
              </a:rPr>
              <a:t> </a:t>
            </a:r>
          </a:p>
          <a:p>
            <a:pPr algn="ctr">
              <a:lnSpc>
                <a:spcPct val="100000"/>
              </a:lnSpc>
              <a:spcBef>
                <a:spcPts val="263"/>
              </a:spcBef>
            </a:pPr>
            <a:r>
              <a:rPr lang="en-US" sz="825" dirty="0">
                <a:solidFill>
                  <a:schemeClr val="accent1">
                    <a:lumMod val="75000"/>
                  </a:schemeClr>
                </a:solidFill>
                <a:latin typeface="TimesNewRomanPS"/>
              </a:rPr>
              <a:t>Robert L. </a:t>
            </a:r>
            <a:r>
              <a:rPr lang="en-US" sz="825" dirty="0" err="1">
                <a:solidFill>
                  <a:schemeClr val="accent1">
                    <a:lumMod val="75000"/>
                  </a:schemeClr>
                </a:solidFill>
                <a:latin typeface="TimesNewRomanPS"/>
              </a:rPr>
              <a:t>Boylestad</a:t>
            </a:r>
            <a:r>
              <a:rPr lang="en-US" sz="825" dirty="0">
                <a:solidFill>
                  <a:schemeClr val="accent1">
                    <a:lumMod val="75000"/>
                  </a:schemeClr>
                </a:solidFill>
                <a:latin typeface="TimesNewRomanPS"/>
              </a:rPr>
              <a:t> and L. </a:t>
            </a:r>
            <a:r>
              <a:rPr lang="en-US" sz="825" dirty="0" err="1">
                <a:solidFill>
                  <a:schemeClr val="accent1">
                    <a:lumMod val="75000"/>
                  </a:schemeClr>
                </a:solidFill>
                <a:latin typeface="TimesNewRomanPS"/>
              </a:rPr>
              <a:t>Nashelsky</a:t>
            </a:r>
            <a:r>
              <a:rPr lang="en-US" sz="825" dirty="0">
                <a:solidFill>
                  <a:schemeClr val="accent1">
                    <a:lumMod val="75000"/>
                  </a:schemeClr>
                </a:solidFill>
                <a:latin typeface="TimesNewRomanPS"/>
              </a:rPr>
              <a:t> , (11</a:t>
            </a:r>
            <a:r>
              <a:rPr lang="en-US" sz="825" baseline="30000" dirty="0">
                <a:solidFill>
                  <a:schemeClr val="accent1">
                    <a:lumMod val="75000"/>
                  </a:schemeClr>
                </a:solidFill>
                <a:latin typeface="TimesNewRomanPS"/>
              </a:rPr>
              <a:t>th</a:t>
            </a:r>
            <a:r>
              <a:rPr lang="en-US" sz="825" dirty="0">
                <a:solidFill>
                  <a:schemeClr val="accent1">
                    <a:lumMod val="75000"/>
                  </a:schemeClr>
                </a:solidFill>
                <a:latin typeface="TimesNewRomanPS"/>
              </a:rPr>
              <a:t> Edition)</a:t>
            </a:r>
            <a:endParaRPr lang="en-US" sz="825"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0000FF"/>
                </a:solidFill>
                <a:latin typeface="Times New Roman" panose="02020603050405020304" pitchFamily="18" charset="0"/>
                <a:cs typeface="Times New Roman" panose="02020603050405020304" pitchFamily="18" charset="0"/>
              </a:rPr>
              <a:t>Mid Term</a:t>
            </a:r>
            <a:br>
              <a:rPr lang="en-US" sz="1800" b="1" dirty="0">
                <a:solidFill>
                  <a:srgbClr val="0000FF"/>
                </a:solidFill>
                <a:latin typeface="Times New Roman" panose="02020603050405020304" pitchFamily="18" charset="0"/>
                <a:cs typeface="Times New Roman" panose="02020603050405020304" pitchFamily="18" charset="0"/>
              </a:rPr>
            </a:br>
            <a:r>
              <a:rPr lang="en-US" sz="1800" b="1" dirty="0">
                <a:solidFill>
                  <a:srgbClr val="0000FF"/>
                </a:solidFill>
                <a:latin typeface="Times New Roman" panose="02020603050405020304" pitchFamily="18" charset="0"/>
                <a:cs typeface="Times New Roman" panose="02020603050405020304" pitchFamily="18" charset="0"/>
              </a:rPr>
              <a:t>Lecture - 07</a:t>
            </a:r>
          </a:p>
        </p:txBody>
      </p:sp>
      <p:sp>
        <p:nvSpPr>
          <p:cNvPr id="2" name="TextBox 1">
            <a:extLst>
              <a:ext uri="{FF2B5EF4-FFF2-40B4-BE49-F238E27FC236}">
                <a16:creationId xmlns:a16="http://schemas.microsoft.com/office/drawing/2014/main" id="{29E09D03-EADE-746F-4DB4-C9D4AE19863B}"/>
              </a:ext>
            </a:extLst>
          </p:cNvPr>
          <p:cNvSpPr txBox="1"/>
          <p:nvPr/>
        </p:nvSpPr>
        <p:spPr>
          <a:xfrm>
            <a:off x="2897309" y="3817750"/>
            <a:ext cx="3349378" cy="738664"/>
          </a:xfrm>
          <a:prstGeom prst="rect">
            <a:avLst/>
          </a:prstGeom>
          <a:noFill/>
        </p:spPr>
        <p:txBody>
          <a:bodyPr wrap="none" rtlCol="0">
            <a:spAutoFit/>
          </a:body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sz="1400"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3725589678"/>
      </p:ext>
    </p:extLst>
  </p:cSld>
  <p:clrMapOvr>
    <a:masterClrMapping/>
  </p:clrMapOvr>
  <p:transition spd="med">
    <p:wip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F40584-E07A-7F49-06F1-62F91A31040A}"/>
              </a:ext>
            </a:extLst>
          </p:cNvPr>
          <p:cNvSpPr/>
          <p:nvPr/>
        </p:nvSpPr>
        <p:spPr>
          <a:xfrm>
            <a:off x="3216921" y="72711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5" name="Rectangle 4">
            <a:extLst>
              <a:ext uri="{FF2B5EF4-FFF2-40B4-BE49-F238E27FC236}">
                <a16:creationId xmlns:a16="http://schemas.microsoft.com/office/drawing/2014/main" id="{1BF986DF-B72B-F723-E729-09FA0DBC10CB}"/>
              </a:ext>
            </a:extLst>
          </p:cNvPr>
          <p:cNvSpPr/>
          <p:nvPr/>
        </p:nvSpPr>
        <p:spPr>
          <a:xfrm>
            <a:off x="4274540" y="727113"/>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8" name="Rectangle 7">
            <a:extLst>
              <a:ext uri="{FF2B5EF4-FFF2-40B4-BE49-F238E27FC236}">
                <a16:creationId xmlns:a16="http://schemas.microsoft.com/office/drawing/2014/main" id="{8459C7F5-E490-0EDA-7129-39536B8D3350}"/>
              </a:ext>
            </a:extLst>
          </p:cNvPr>
          <p:cNvSpPr/>
          <p:nvPr/>
        </p:nvSpPr>
        <p:spPr>
          <a:xfrm>
            <a:off x="4869852" y="72711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15" name="Straight Connector 14">
            <a:extLst>
              <a:ext uri="{FF2B5EF4-FFF2-40B4-BE49-F238E27FC236}">
                <a16:creationId xmlns:a16="http://schemas.microsoft.com/office/drawing/2014/main" id="{B0060DA4-ABF8-67A6-34CB-39786472AA2D}"/>
              </a:ext>
            </a:extLst>
          </p:cNvPr>
          <p:cNvCxnSpPr>
            <a:stCxn id="8" idx="3"/>
          </p:cNvCxnSpPr>
          <p:nvPr/>
        </p:nvCxnSpPr>
        <p:spPr>
          <a:xfrm>
            <a:off x="5927471" y="108424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CD8BD53-2EFD-B930-89DD-5C28CA73112A}"/>
              </a:ext>
            </a:extLst>
          </p:cNvPr>
          <p:cNvCxnSpPr/>
          <p:nvPr/>
        </p:nvCxnSpPr>
        <p:spPr>
          <a:xfrm>
            <a:off x="2893347" y="107598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455B877-6A15-1A94-C87D-1B5749208E7F}"/>
              </a:ext>
            </a:extLst>
          </p:cNvPr>
          <p:cNvCxnSpPr>
            <a:cxnSpLocks/>
          </p:cNvCxnSpPr>
          <p:nvPr/>
        </p:nvCxnSpPr>
        <p:spPr>
          <a:xfrm>
            <a:off x="4569524" y="1430482"/>
            <a:ext cx="4943" cy="360800"/>
          </a:xfrm>
          <a:prstGeom prst="line">
            <a:avLst/>
          </a:prstGeom>
          <a:ln w="76200"/>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834F0B2-B526-CF6C-CFC8-2C40AAE06FC7}"/>
              </a:ext>
            </a:extLst>
          </p:cNvPr>
          <p:cNvSpPr txBox="1"/>
          <p:nvPr/>
        </p:nvSpPr>
        <p:spPr>
          <a:xfrm>
            <a:off x="6282704" y="891320"/>
            <a:ext cx="1036822" cy="369332"/>
          </a:xfrm>
          <a:prstGeom prst="rect">
            <a:avLst/>
          </a:prstGeom>
          <a:noFill/>
        </p:spPr>
        <p:txBody>
          <a:bodyPr wrap="none" rtlCol="0">
            <a:spAutoFit/>
          </a:bodyPr>
          <a:lstStyle/>
          <a:p>
            <a:r>
              <a:rPr lang="en-US" b="1" dirty="0"/>
              <a:t>Collector</a:t>
            </a:r>
          </a:p>
        </p:txBody>
      </p:sp>
      <p:sp>
        <p:nvSpPr>
          <p:cNvPr id="22" name="TextBox 21">
            <a:extLst>
              <a:ext uri="{FF2B5EF4-FFF2-40B4-BE49-F238E27FC236}">
                <a16:creationId xmlns:a16="http://schemas.microsoft.com/office/drawing/2014/main" id="{671B4A6F-80C7-1072-21F8-22E52CF09568}"/>
              </a:ext>
            </a:extLst>
          </p:cNvPr>
          <p:cNvSpPr txBox="1"/>
          <p:nvPr/>
        </p:nvSpPr>
        <p:spPr>
          <a:xfrm>
            <a:off x="1969569" y="899580"/>
            <a:ext cx="892488" cy="369332"/>
          </a:xfrm>
          <a:prstGeom prst="rect">
            <a:avLst/>
          </a:prstGeom>
          <a:noFill/>
        </p:spPr>
        <p:txBody>
          <a:bodyPr wrap="none" rtlCol="0">
            <a:spAutoFit/>
          </a:bodyPr>
          <a:lstStyle/>
          <a:p>
            <a:r>
              <a:rPr lang="en-US" b="1" dirty="0"/>
              <a:t>Emitter</a:t>
            </a:r>
          </a:p>
        </p:txBody>
      </p:sp>
      <p:sp>
        <p:nvSpPr>
          <p:cNvPr id="23" name="TextBox 22">
            <a:extLst>
              <a:ext uri="{FF2B5EF4-FFF2-40B4-BE49-F238E27FC236}">
                <a16:creationId xmlns:a16="http://schemas.microsoft.com/office/drawing/2014/main" id="{9FB7EA6F-CA08-EBAC-BC38-1FA4ADE0A8EF}"/>
              </a:ext>
            </a:extLst>
          </p:cNvPr>
          <p:cNvSpPr txBox="1"/>
          <p:nvPr/>
        </p:nvSpPr>
        <p:spPr>
          <a:xfrm>
            <a:off x="4277011" y="1775416"/>
            <a:ext cx="635110" cy="369332"/>
          </a:xfrm>
          <a:prstGeom prst="rect">
            <a:avLst/>
          </a:prstGeom>
          <a:noFill/>
        </p:spPr>
        <p:txBody>
          <a:bodyPr wrap="none" rtlCol="0">
            <a:spAutoFit/>
          </a:bodyPr>
          <a:lstStyle/>
          <a:p>
            <a:r>
              <a:rPr lang="en-US" b="1" dirty="0"/>
              <a:t>Base</a:t>
            </a:r>
          </a:p>
        </p:txBody>
      </p:sp>
      <p:sp>
        <p:nvSpPr>
          <p:cNvPr id="27" name="TextBox 26">
            <a:extLst>
              <a:ext uri="{FF2B5EF4-FFF2-40B4-BE49-F238E27FC236}">
                <a16:creationId xmlns:a16="http://schemas.microsoft.com/office/drawing/2014/main" id="{6FC91184-5D50-21F5-346C-E2AA43109C90}"/>
              </a:ext>
            </a:extLst>
          </p:cNvPr>
          <p:cNvSpPr txBox="1"/>
          <p:nvPr/>
        </p:nvSpPr>
        <p:spPr>
          <a:xfrm>
            <a:off x="437020" y="2149587"/>
            <a:ext cx="8269959" cy="3693319"/>
          </a:xfrm>
          <a:prstGeom prst="rect">
            <a:avLst/>
          </a:prstGeom>
          <a:noFill/>
        </p:spPr>
        <p:txBody>
          <a:bodyPr wrap="square">
            <a:spAutoFit/>
          </a:bodyPr>
          <a:lstStyle/>
          <a:p>
            <a:pPr marL="285750" indent="-285750">
              <a:buFont typeface="Arial" panose="020B0604020202020204" pitchFamily="34" charset="0"/>
              <a:buChar char="•"/>
            </a:pPr>
            <a:r>
              <a:rPr lang="en-US" sz="2400" b="0" i="0" dirty="0">
                <a:effectLst/>
                <a:latin typeface="Segoe UI Historic" panose="020B0502040204020203" pitchFamily="34" charset="0"/>
              </a:rPr>
              <a:t>The term bipolar indicates that, both electrons and holes contributes to the flow of current.</a:t>
            </a:r>
          </a:p>
          <a:p>
            <a:pPr marL="285750" indent="-285750">
              <a:buFont typeface="Arial" panose="020B0604020202020204" pitchFamily="34" charset="0"/>
              <a:buChar char="•"/>
            </a:pPr>
            <a:endParaRPr lang="en-US" sz="2400" b="0" i="0" dirty="0">
              <a:effectLst/>
              <a:latin typeface="Segoe UI Historic" panose="020B0502040204020203" pitchFamily="34" charset="0"/>
            </a:endParaRPr>
          </a:p>
          <a:p>
            <a:pPr marL="285750" indent="-285750">
              <a:buFont typeface="Arial" panose="020B0604020202020204" pitchFamily="34" charset="0"/>
              <a:buChar char="•"/>
            </a:pPr>
            <a:r>
              <a:rPr lang="en-US" sz="2400" b="0" i="0" dirty="0">
                <a:effectLst/>
                <a:latin typeface="Segoe UI Historic" panose="020B0502040204020203" pitchFamily="34" charset="0"/>
              </a:rPr>
              <a:t>Three doped regions. The Emitter, the Base and the Collector. </a:t>
            </a:r>
          </a:p>
          <a:p>
            <a:pPr marL="285750" indent="-285750">
              <a:buFont typeface="Arial" panose="020B0604020202020204" pitchFamily="34" charset="0"/>
              <a:buChar char="•"/>
            </a:pPr>
            <a:endParaRPr lang="en-US" sz="2400" b="0" i="0" dirty="0">
              <a:effectLst/>
              <a:latin typeface="Segoe UI Historic" panose="020B0502040204020203" pitchFamily="34" charset="0"/>
            </a:endParaRPr>
          </a:p>
          <a:p>
            <a:pPr marL="285750" indent="-285750">
              <a:buFont typeface="Arial" panose="020B0604020202020204" pitchFamily="34" charset="0"/>
              <a:buChar char="•"/>
            </a:pPr>
            <a:r>
              <a:rPr lang="en-US" sz="2400" b="0" i="0" dirty="0">
                <a:effectLst/>
                <a:latin typeface="Segoe UI Historic" panose="020B0502040204020203" pitchFamily="34" charset="0"/>
              </a:rPr>
              <a:t>Based on the doping of these three regions, it is known as either NPN or PNP transistor.</a:t>
            </a:r>
            <a:r>
              <a:rPr lang="en-US" b="0" i="0" dirty="0">
                <a:effectLst/>
                <a:latin typeface="Segoe UI Historic" panose="020B0502040204020203" pitchFamily="34" charset="0"/>
              </a:rPr>
              <a:t> </a:t>
            </a:r>
          </a:p>
          <a:p>
            <a:pPr marL="285750" indent="-285750">
              <a:buFont typeface="Arial" panose="020B0604020202020204" pitchFamily="34" charset="0"/>
              <a:buChar char="•"/>
            </a:pPr>
            <a:endParaRPr lang="en-US" dirty="0">
              <a:latin typeface="Segoe UI Historic" panose="020B0502040204020203" pitchFamily="34" charset="0"/>
            </a:endParaRPr>
          </a:p>
          <a:p>
            <a:pPr marL="285750" indent="-285750">
              <a:buFont typeface="Arial" panose="020B0604020202020204" pitchFamily="34" charset="0"/>
              <a:buChar char="•"/>
            </a:pPr>
            <a:r>
              <a:rPr lang="en-US" sz="2400" dirty="0">
                <a:latin typeface="Segoe UI Historic" panose="020B0502040204020203" pitchFamily="34" charset="0"/>
              </a:rPr>
              <a:t>There are two PN junctions.</a:t>
            </a:r>
          </a:p>
        </p:txBody>
      </p:sp>
    </p:spTree>
    <p:extLst>
      <p:ext uri="{BB962C8B-B14F-4D97-AF65-F5344CB8AC3E}">
        <p14:creationId xmlns:p14="http://schemas.microsoft.com/office/powerpoint/2010/main" val="845935641"/>
      </p:ext>
    </p:extLst>
  </p:cSld>
  <p:clrMapOvr>
    <a:masterClrMapping/>
  </p:clrMapOvr>
  <p:transition spd="med">
    <p:wip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68A1BB-0447-919B-A134-AECA7C46EE37}"/>
              </a:ext>
            </a:extLst>
          </p:cNvPr>
          <p:cNvSpPr/>
          <p:nvPr/>
        </p:nvSpPr>
        <p:spPr>
          <a:xfrm>
            <a:off x="1991149" y="2198786"/>
            <a:ext cx="1919052" cy="1760138"/>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P</a:t>
            </a:r>
          </a:p>
        </p:txBody>
      </p:sp>
      <p:sp>
        <p:nvSpPr>
          <p:cNvPr id="14" name="Rectangle 13">
            <a:extLst>
              <a:ext uri="{FF2B5EF4-FFF2-40B4-BE49-F238E27FC236}">
                <a16:creationId xmlns:a16="http://schemas.microsoft.com/office/drawing/2014/main" id="{10578CD9-65DA-A6B9-E138-E1C75E2BB71D}"/>
              </a:ext>
            </a:extLst>
          </p:cNvPr>
          <p:cNvSpPr/>
          <p:nvPr/>
        </p:nvSpPr>
        <p:spPr>
          <a:xfrm>
            <a:off x="3910201" y="2198786"/>
            <a:ext cx="1079467" cy="1760138"/>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a:t>
            </a:r>
          </a:p>
        </p:txBody>
      </p:sp>
      <p:sp>
        <p:nvSpPr>
          <p:cNvPr id="15" name="Rectangle 14">
            <a:extLst>
              <a:ext uri="{FF2B5EF4-FFF2-40B4-BE49-F238E27FC236}">
                <a16:creationId xmlns:a16="http://schemas.microsoft.com/office/drawing/2014/main" id="{918A6706-811B-C004-D081-458CC68A4E8E}"/>
              </a:ext>
            </a:extLst>
          </p:cNvPr>
          <p:cNvSpPr/>
          <p:nvPr/>
        </p:nvSpPr>
        <p:spPr>
          <a:xfrm>
            <a:off x="4990396" y="2198786"/>
            <a:ext cx="1919052" cy="1760138"/>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P</a:t>
            </a:r>
            <a:endParaRPr lang="en-US" b="1" dirty="0"/>
          </a:p>
        </p:txBody>
      </p:sp>
      <p:cxnSp>
        <p:nvCxnSpPr>
          <p:cNvPr id="16" name="Straight Connector 15">
            <a:extLst>
              <a:ext uri="{FF2B5EF4-FFF2-40B4-BE49-F238E27FC236}">
                <a16:creationId xmlns:a16="http://schemas.microsoft.com/office/drawing/2014/main" id="{62EDC2FD-1440-A7EE-3BAD-CD791ED704CF}"/>
              </a:ext>
            </a:extLst>
          </p:cNvPr>
          <p:cNvCxnSpPr>
            <a:stCxn id="15" idx="3"/>
          </p:cNvCxnSpPr>
          <p:nvPr/>
        </p:nvCxnSpPr>
        <p:spPr>
          <a:xfrm>
            <a:off x="6909449" y="3078855"/>
            <a:ext cx="5710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B3EBA-3019-2B39-996F-FC69041AB260}"/>
              </a:ext>
            </a:extLst>
          </p:cNvPr>
          <p:cNvCxnSpPr/>
          <p:nvPr/>
        </p:nvCxnSpPr>
        <p:spPr>
          <a:xfrm>
            <a:off x="1417086" y="3058500"/>
            <a:ext cx="571000" cy="0"/>
          </a:xfrm>
          <a:prstGeom prst="line">
            <a:avLst/>
          </a:prstGeom>
          <a:ln w="571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9BB9B16-8E38-96E2-9635-C53EC59DA2D4}"/>
              </a:ext>
            </a:extLst>
          </p:cNvPr>
          <p:cNvCxnSpPr>
            <a:cxnSpLocks/>
          </p:cNvCxnSpPr>
          <p:nvPr/>
        </p:nvCxnSpPr>
        <p:spPr>
          <a:xfrm>
            <a:off x="4445451" y="3942581"/>
            <a:ext cx="8969" cy="889105"/>
          </a:xfrm>
          <a:prstGeom prst="line">
            <a:avLst/>
          </a:prstGeom>
          <a:ln w="5715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07810D04-E333-EDDE-55C3-EB670F624008}"/>
              </a:ext>
            </a:extLst>
          </p:cNvPr>
          <p:cNvSpPr txBox="1"/>
          <p:nvPr/>
        </p:nvSpPr>
        <p:spPr>
          <a:xfrm>
            <a:off x="7194949" y="2473034"/>
            <a:ext cx="1135952" cy="400110"/>
          </a:xfrm>
          <a:prstGeom prst="rect">
            <a:avLst/>
          </a:prstGeom>
          <a:noFill/>
        </p:spPr>
        <p:txBody>
          <a:bodyPr wrap="none" rtlCol="0">
            <a:spAutoFit/>
          </a:bodyPr>
          <a:lstStyle/>
          <a:p>
            <a:r>
              <a:rPr lang="en-US" sz="2000" b="1" dirty="0"/>
              <a:t>Collector</a:t>
            </a:r>
          </a:p>
        </p:txBody>
      </p:sp>
      <p:sp>
        <p:nvSpPr>
          <p:cNvPr id="20" name="TextBox 19">
            <a:extLst>
              <a:ext uri="{FF2B5EF4-FFF2-40B4-BE49-F238E27FC236}">
                <a16:creationId xmlns:a16="http://schemas.microsoft.com/office/drawing/2014/main" id="{5F6C16F5-E4BE-5CC7-2207-64AF5C2BF7D4}"/>
              </a:ext>
            </a:extLst>
          </p:cNvPr>
          <p:cNvSpPr txBox="1"/>
          <p:nvPr/>
        </p:nvSpPr>
        <p:spPr>
          <a:xfrm>
            <a:off x="757670" y="2463063"/>
            <a:ext cx="971997" cy="400110"/>
          </a:xfrm>
          <a:prstGeom prst="rect">
            <a:avLst/>
          </a:prstGeom>
          <a:noFill/>
        </p:spPr>
        <p:txBody>
          <a:bodyPr wrap="none" rtlCol="0">
            <a:spAutoFit/>
          </a:bodyPr>
          <a:lstStyle/>
          <a:p>
            <a:r>
              <a:rPr lang="en-US" sz="2000" b="1" dirty="0"/>
              <a:t>Emitter</a:t>
            </a:r>
          </a:p>
        </p:txBody>
      </p:sp>
      <p:sp>
        <p:nvSpPr>
          <p:cNvPr id="21" name="TextBox 20">
            <a:extLst>
              <a:ext uri="{FF2B5EF4-FFF2-40B4-BE49-F238E27FC236}">
                <a16:creationId xmlns:a16="http://schemas.microsoft.com/office/drawing/2014/main" id="{D3DAC096-F610-98CC-FF4B-846D34262215}"/>
              </a:ext>
            </a:extLst>
          </p:cNvPr>
          <p:cNvSpPr txBox="1"/>
          <p:nvPr/>
        </p:nvSpPr>
        <p:spPr>
          <a:xfrm>
            <a:off x="4136865" y="4844910"/>
            <a:ext cx="688009" cy="400110"/>
          </a:xfrm>
          <a:prstGeom prst="rect">
            <a:avLst/>
          </a:prstGeom>
          <a:noFill/>
        </p:spPr>
        <p:txBody>
          <a:bodyPr wrap="none" rtlCol="0">
            <a:spAutoFit/>
          </a:bodyPr>
          <a:lstStyle/>
          <a:p>
            <a:r>
              <a:rPr lang="en-US" sz="2000" b="1" dirty="0"/>
              <a:t>Base</a:t>
            </a:r>
          </a:p>
        </p:txBody>
      </p:sp>
      <p:sp>
        <p:nvSpPr>
          <p:cNvPr id="23" name="Rectangle 22">
            <a:extLst>
              <a:ext uri="{FF2B5EF4-FFF2-40B4-BE49-F238E27FC236}">
                <a16:creationId xmlns:a16="http://schemas.microsoft.com/office/drawing/2014/main" id="{36F4CD0B-87D6-7BBB-14F6-36AF829ACC56}"/>
              </a:ext>
            </a:extLst>
          </p:cNvPr>
          <p:cNvSpPr/>
          <p:nvPr/>
        </p:nvSpPr>
        <p:spPr>
          <a:xfrm>
            <a:off x="4739921" y="2198786"/>
            <a:ext cx="493880" cy="1760138"/>
          </a:xfrm>
          <a:prstGeom prst="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91A184B-A450-0010-E214-605E641C1ED6}"/>
              </a:ext>
            </a:extLst>
          </p:cNvPr>
          <p:cNvSpPr/>
          <p:nvPr/>
        </p:nvSpPr>
        <p:spPr>
          <a:xfrm>
            <a:off x="3660198" y="2198786"/>
            <a:ext cx="493880" cy="1760138"/>
          </a:xfrm>
          <a:prstGeom prst="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6F5A76B3-A1C8-853F-4B1A-92F1ED591396}"/>
              </a:ext>
            </a:extLst>
          </p:cNvPr>
          <p:cNvCxnSpPr/>
          <p:nvPr/>
        </p:nvCxnSpPr>
        <p:spPr>
          <a:xfrm>
            <a:off x="3331779" y="1166648"/>
            <a:ext cx="2322787" cy="0"/>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9" name="Straight Arrow Connector 28">
            <a:extLst>
              <a:ext uri="{FF2B5EF4-FFF2-40B4-BE49-F238E27FC236}">
                <a16:creationId xmlns:a16="http://schemas.microsoft.com/office/drawing/2014/main" id="{D161C5DF-EDF3-289F-2B6F-0F7239FA8122}"/>
              </a:ext>
            </a:extLst>
          </p:cNvPr>
          <p:cNvCxnSpPr>
            <a:cxnSpLocks/>
          </p:cNvCxnSpPr>
          <p:nvPr/>
        </p:nvCxnSpPr>
        <p:spPr>
          <a:xfrm flipH="1">
            <a:off x="3331779" y="1613338"/>
            <a:ext cx="2212427" cy="0"/>
          </a:xfrm>
          <a:prstGeom prst="straightConnector1">
            <a:avLst/>
          </a:prstGeom>
          <a:ln w="76200">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315423BF-B5D0-0009-CC3B-FF0C80C2A1EE}"/>
              </a:ext>
            </a:extLst>
          </p:cNvPr>
          <p:cNvSpPr txBox="1"/>
          <p:nvPr/>
        </p:nvSpPr>
        <p:spPr>
          <a:xfrm>
            <a:off x="3910201" y="641131"/>
            <a:ext cx="1010405" cy="461665"/>
          </a:xfrm>
          <a:prstGeom prst="rect">
            <a:avLst/>
          </a:prstGeom>
          <a:noFill/>
        </p:spPr>
        <p:txBody>
          <a:bodyPr wrap="none" rtlCol="0">
            <a:spAutoFit/>
          </a:bodyPr>
          <a:lstStyle/>
          <a:p>
            <a:r>
              <a:rPr lang="en-US" sz="2400" b="1" dirty="0"/>
              <a:t>HOLES</a:t>
            </a:r>
          </a:p>
        </p:txBody>
      </p:sp>
      <p:sp>
        <p:nvSpPr>
          <p:cNvPr id="33" name="TextBox 32">
            <a:extLst>
              <a:ext uri="{FF2B5EF4-FFF2-40B4-BE49-F238E27FC236}">
                <a16:creationId xmlns:a16="http://schemas.microsoft.com/office/drawing/2014/main" id="{73E3E0D1-9AEA-B118-838B-FB77BFB68086}"/>
              </a:ext>
            </a:extLst>
          </p:cNvPr>
          <p:cNvSpPr txBox="1"/>
          <p:nvPr/>
        </p:nvSpPr>
        <p:spPr>
          <a:xfrm>
            <a:off x="3747126" y="1688243"/>
            <a:ext cx="1649747" cy="461665"/>
          </a:xfrm>
          <a:prstGeom prst="rect">
            <a:avLst/>
          </a:prstGeom>
          <a:noFill/>
        </p:spPr>
        <p:txBody>
          <a:bodyPr wrap="none" rtlCol="0">
            <a:spAutoFit/>
          </a:bodyPr>
          <a:lstStyle/>
          <a:p>
            <a:r>
              <a:rPr lang="en-US" sz="2400" b="1" dirty="0"/>
              <a:t>ELECTORNS</a:t>
            </a:r>
          </a:p>
        </p:txBody>
      </p:sp>
    </p:spTree>
    <p:extLst>
      <p:ext uri="{BB962C8B-B14F-4D97-AF65-F5344CB8AC3E}">
        <p14:creationId xmlns:p14="http://schemas.microsoft.com/office/powerpoint/2010/main" val="300966296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7A5C97-050A-F670-017F-5249C78B69B1}"/>
              </a:ext>
            </a:extLst>
          </p:cNvPr>
          <p:cNvSpPr/>
          <p:nvPr/>
        </p:nvSpPr>
        <p:spPr>
          <a:xfrm>
            <a:off x="1440673" y="37089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3" name="Rectangle 2">
            <a:extLst>
              <a:ext uri="{FF2B5EF4-FFF2-40B4-BE49-F238E27FC236}">
                <a16:creationId xmlns:a16="http://schemas.microsoft.com/office/drawing/2014/main" id="{B1151EB0-A3D8-CDD0-B70A-422685C0EA7C}"/>
              </a:ext>
            </a:extLst>
          </p:cNvPr>
          <p:cNvSpPr/>
          <p:nvPr/>
        </p:nvSpPr>
        <p:spPr>
          <a:xfrm>
            <a:off x="2498292" y="370893"/>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5" name="Rectangle 4">
            <a:extLst>
              <a:ext uri="{FF2B5EF4-FFF2-40B4-BE49-F238E27FC236}">
                <a16:creationId xmlns:a16="http://schemas.microsoft.com/office/drawing/2014/main" id="{70395012-7B31-D0C6-3259-CF7A4ED47380}"/>
              </a:ext>
            </a:extLst>
          </p:cNvPr>
          <p:cNvSpPr/>
          <p:nvPr/>
        </p:nvSpPr>
        <p:spPr>
          <a:xfrm>
            <a:off x="3093604" y="37089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6" name="Straight Connector 5">
            <a:extLst>
              <a:ext uri="{FF2B5EF4-FFF2-40B4-BE49-F238E27FC236}">
                <a16:creationId xmlns:a16="http://schemas.microsoft.com/office/drawing/2014/main" id="{F6F5713C-2C98-5564-365F-9EB0F8126445}"/>
              </a:ext>
            </a:extLst>
          </p:cNvPr>
          <p:cNvCxnSpPr>
            <a:stCxn id="5" idx="3"/>
          </p:cNvCxnSpPr>
          <p:nvPr/>
        </p:nvCxnSpPr>
        <p:spPr>
          <a:xfrm>
            <a:off x="4151223" y="72802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70FBA5D-179D-E3B2-991D-067C31D863F7}"/>
              </a:ext>
            </a:extLst>
          </p:cNvPr>
          <p:cNvCxnSpPr/>
          <p:nvPr/>
        </p:nvCxnSpPr>
        <p:spPr>
          <a:xfrm>
            <a:off x="1117099" y="71976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99A67F4-F3B4-25C8-D6D6-27F34291E3D7}"/>
              </a:ext>
            </a:extLst>
          </p:cNvPr>
          <p:cNvCxnSpPr>
            <a:cxnSpLocks/>
          </p:cNvCxnSpPr>
          <p:nvPr/>
        </p:nvCxnSpPr>
        <p:spPr>
          <a:xfrm>
            <a:off x="2793276" y="1074262"/>
            <a:ext cx="4943" cy="360800"/>
          </a:xfrm>
          <a:prstGeom prst="line">
            <a:avLst/>
          </a:prstGeom>
          <a:ln w="762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EA83536-9B20-53A8-5CFB-F6BB1B00E4D6}"/>
              </a:ext>
            </a:extLst>
          </p:cNvPr>
          <p:cNvSpPr txBox="1"/>
          <p:nvPr/>
        </p:nvSpPr>
        <p:spPr>
          <a:xfrm>
            <a:off x="4506456" y="535100"/>
            <a:ext cx="1036822" cy="369332"/>
          </a:xfrm>
          <a:prstGeom prst="rect">
            <a:avLst/>
          </a:prstGeom>
          <a:noFill/>
        </p:spPr>
        <p:txBody>
          <a:bodyPr wrap="none" rtlCol="0">
            <a:spAutoFit/>
          </a:bodyPr>
          <a:lstStyle/>
          <a:p>
            <a:r>
              <a:rPr lang="en-US" b="1" dirty="0"/>
              <a:t>Collector</a:t>
            </a:r>
          </a:p>
        </p:txBody>
      </p:sp>
      <p:sp>
        <p:nvSpPr>
          <p:cNvPr id="12" name="TextBox 11">
            <a:extLst>
              <a:ext uri="{FF2B5EF4-FFF2-40B4-BE49-F238E27FC236}">
                <a16:creationId xmlns:a16="http://schemas.microsoft.com/office/drawing/2014/main" id="{B34B6EE5-CF86-F640-1B52-3B3C02FE4316}"/>
              </a:ext>
            </a:extLst>
          </p:cNvPr>
          <p:cNvSpPr txBox="1"/>
          <p:nvPr/>
        </p:nvSpPr>
        <p:spPr>
          <a:xfrm>
            <a:off x="193321" y="543360"/>
            <a:ext cx="892488" cy="369332"/>
          </a:xfrm>
          <a:prstGeom prst="rect">
            <a:avLst/>
          </a:prstGeom>
          <a:noFill/>
        </p:spPr>
        <p:txBody>
          <a:bodyPr wrap="none" rtlCol="0">
            <a:spAutoFit/>
          </a:bodyPr>
          <a:lstStyle/>
          <a:p>
            <a:r>
              <a:rPr lang="en-US" b="1" dirty="0"/>
              <a:t>Emitter</a:t>
            </a:r>
          </a:p>
        </p:txBody>
      </p:sp>
      <p:sp>
        <p:nvSpPr>
          <p:cNvPr id="14" name="TextBox 13">
            <a:extLst>
              <a:ext uri="{FF2B5EF4-FFF2-40B4-BE49-F238E27FC236}">
                <a16:creationId xmlns:a16="http://schemas.microsoft.com/office/drawing/2014/main" id="{91E21949-6DE2-F92C-A816-9960A3F6A8B9}"/>
              </a:ext>
            </a:extLst>
          </p:cNvPr>
          <p:cNvSpPr txBox="1"/>
          <p:nvPr/>
        </p:nvSpPr>
        <p:spPr>
          <a:xfrm>
            <a:off x="2500763" y="1419196"/>
            <a:ext cx="635110" cy="369332"/>
          </a:xfrm>
          <a:prstGeom prst="rect">
            <a:avLst/>
          </a:prstGeom>
          <a:noFill/>
        </p:spPr>
        <p:txBody>
          <a:bodyPr wrap="none" rtlCol="0">
            <a:spAutoFit/>
          </a:bodyPr>
          <a:lstStyle/>
          <a:p>
            <a:r>
              <a:rPr lang="en-US" b="1" dirty="0"/>
              <a:t>Base</a:t>
            </a:r>
          </a:p>
        </p:txBody>
      </p:sp>
      <p:sp>
        <p:nvSpPr>
          <p:cNvPr id="16" name="TextBox 15">
            <a:extLst>
              <a:ext uri="{FF2B5EF4-FFF2-40B4-BE49-F238E27FC236}">
                <a16:creationId xmlns:a16="http://schemas.microsoft.com/office/drawing/2014/main" id="{D37E9D04-1BEE-7807-BA0D-DF59A6817CFF}"/>
              </a:ext>
            </a:extLst>
          </p:cNvPr>
          <p:cNvSpPr txBox="1"/>
          <p:nvPr/>
        </p:nvSpPr>
        <p:spPr>
          <a:xfrm>
            <a:off x="4506456" y="973397"/>
            <a:ext cx="3899209" cy="923330"/>
          </a:xfrm>
          <a:prstGeom prst="rect">
            <a:avLst/>
          </a:prstGeom>
          <a:noFill/>
        </p:spPr>
        <p:txBody>
          <a:bodyPr wrap="none" rtlCol="0">
            <a:spAutoFit/>
          </a:bodyPr>
          <a:lstStyle/>
          <a:p>
            <a:r>
              <a:rPr lang="en-US" b="1" dirty="0"/>
              <a:t>Emitter</a:t>
            </a:r>
            <a:r>
              <a:rPr lang="en-US" dirty="0"/>
              <a:t>	   Heavily Doped</a:t>
            </a:r>
          </a:p>
          <a:p>
            <a:r>
              <a:rPr lang="en-US" b="1" dirty="0"/>
              <a:t>Base</a:t>
            </a:r>
            <a:r>
              <a:rPr lang="en-US" dirty="0"/>
              <a:t>	   Lightly Doped and Very Thin</a:t>
            </a:r>
          </a:p>
          <a:p>
            <a:r>
              <a:rPr lang="en-US" b="1" dirty="0"/>
              <a:t>Collector</a:t>
            </a:r>
            <a:r>
              <a:rPr lang="en-US" dirty="0"/>
              <a:t>	   Moderately Doped</a:t>
            </a:r>
          </a:p>
        </p:txBody>
      </p:sp>
      <p:sp>
        <p:nvSpPr>
          <p:cNvPr id="19" name="TextBox 18">
            <a:extLst>
              <a:ext uri="{FF2B5EF4-FFF2-40B4-BE49-F238E27FC236}">
                <a16:creationId xmlns:a16="http://schemas.microsoft.com/office/drawing/2014/main" id="{B20AA302-653A-F190-C03E-270DBD33CF8E}"/>
              </a:ext>
            </a:extLst>
          </p:cNvPr>
          <p:cNvSpPr txBox="1"/>
          <p:nvPr/>
        </p:nvSpPr>
        <p:spPr>
          <a:xfrm>
            <a:off x="5370786" y="2669149"/>
            <a:ext cx="3541986" cy="2862322"/>
          </a:xfrm>
          <a:prstGeom prst="rect">
            <a:avLst/>
          </a:prstGeom>
          <a:noFill/>
        </p:spPr>
        <p:txBody>
          <a:bodyPr wrap="square" rtlCol="0">
            <a:spAutoFit/>
          </a:bodyPr>
          <a:lstStyle/>
          <a:p>
            <a:r>
              <a:rPr lang="en-US" sz="2000" dirty="0">
                <a:latin typeface="+mj-lt"/>
              </a:rPr>
              <a:t>I</a:t>
            </a:r>
            <a:r>
              <a:rPr lang="en-US" sz="2000" b="0" i="0" dirty="0">
                <a:effectLst/>
                <a:latin typeface="+mj-lt"/>
              </a:rPr>
              <a:t>n case of the NPN transistor, the current will flow from the Base towards the Emitter. </a:t>
            </a:r>
          </a:p>
          <a:p>
            <a:endParaRPr lang="en-US" sz="2000" dirty="0">
              <a:latin typeface="+mj-lt"/>
            </a:endParaRPr>
          </a:p>
          <a:p>
            <a:endParaRPr lang="en-US" sz="2000" b="0" i="0" dirty="0">
              <a:effectLst/>
              <a:latin typeface="+mj-lt"/>
            </a:endParaRPr>
          </a:p>
          <a:p>
            <a:endParaRPr lang="en-US" sz="2000" b="0" i="0" dirty="0">
              <a:effectLst/>
              <a:latin typeface="+mj-lt"/>
            </a:endParaRPr>
          </a:p>
          <a:p>
            <a:r>
              <a:rPr lang="en-US" sz="2000" b="0" i="0" dirty="0">
                <a:effectLst/>
                <a:latin typeface="+mj-lt"/>
              </a:rPr>
              <a:t>PNP transistor, then the current will flow from the Emitter towards the Base region. </a:t>
            </a:r>
            <a:endParaRPr lang="en-US" sz="2000" dirty="0">
              <a:latin typeface="+mj-lt"/>
            </a:endParaRPr>
          </a:p>
        </p:txBody>
      </p:sp>
      <p:grpSp>
        <p:nvGrpSpPr>
          <p:cNvPr id="67" name="Group 66">
            <a:extLst>
              <a:ext uri="{FF2B5EF4-FFF2-40B4-BE49-F238E27FC236}">
                <a16:creationId xmlns:a16="http://schemas.microsoft.com/office/drawing/2014/main" id="{F66C0CA6-4176-408E-AA22-1E7BC9B3A9F3}"/>
              </a:ext>
            </a:extLst>
          </p:cNvPr>
          <p:cNvGrpSpPr/>
          <p:nvPr/>
        </p:nvGrpSpPr>
        <p:grpSpPr>
          <a:xfrm>
            <a:off x="3575008" y="2318600"/>
            <a:ext cx="1069170" cy="1578830"/>
            <a:chOff x="3575008" y="2318600"/>
            <a:chExt cx="1069170" cy="1578830"/>
          </a:xfrm>
        </p:grpSpPr>
        <p:cxnSp>
          <p:nvCxnSpPr>
            <p:cNvPr id="22" name="Straight Connector 21">
              <a:extLst>
                <a:ext uri="{FF2B5EF4-FFF2-40B4-BE49-F238E27FC236}">
                  <a16:creationId xmlns:a16="http://schemas.microsoft.com/office/drawing/2014/main" id="{F463B46B-134F-AE2E-F95B-1E881B91E62A}"/>
                </a:ext>
              </a:extLst>
            </p:cNvPr>
            <p:cNvCxnSpPr>
              <a:cxnSpLocks/>
            </p:cNvCxnSpPr>
            <p:nvPr/>
          </p:nvCxnSpPr>
          <p:spPr>
            <a:xfrm>
              <a:off x="4403745" y="2655094"/>
              <a:ext cx="2984" cy="2732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CC8973-19D5-5FD8-D872-64B9A3943336}"/>
                </a:ext>
              </a:extLst>
            </p:cNvPr>
            <p:cNvCxnSpPr>
              <a:cxnSpLocks/>
            </p:cNvCxnSpPr>
            <p:nvPr/>
          </p:nvCxnSpPr>
          <p:spPr>
            <a:xfrm>
              <a:off x="4406729" y="3320388"/>
              <a:ext cx="0" cy="2659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E4328-B466-3C26-897D-30F4DE0818E8}"/>
                </a:ext>
              </a:extLst>
            </p:cNvPr>
            <p:cNvCxnSpPr>
              <a:cxnSpLocks/>
            </p:cNvCxnSpPr>
            <p:nvPr/>
          </p:nvCxnSpPr>
          <p:spPr>
            <a:xfrm>
              <a:off x="4195915" y="2893990"/>
              <a:ext cx="0" cy="4583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AD90EC-BD98-AF3C-CE10-CB27F86780B7}"/>
                </a:ext>
              </a:extLst>
            </p:cNvPr>
            <p:cNvCxnSpPr/>
            <p:nvPr/>
          </p:nvCxnSpPr>
          <p:spPr>
            <a:xfrm flipH="1">
              <a:off x="4195915" y="2928363"/>
              <a:ext cx="210813" cy="1178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1A821AB-A346-979D-71B7-B5039F2A142D}"/>
                </a:ext>
              </a:extLst>
            </p:cNvPr>
            <p:cNvCxnSpPr/>
            <p:nvPr/>
          </p:nvCxnSpPr>
          <p:spPr>
            <a:xfrm>
              <a:off x="4195915" y="3212393"/>
              <a:ext cx="210813" cy="1251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5B7906-56DE-07F1-1D73-0A08DC2CAE6F}"/>
                </a:ext>
              </a:extLst>
            </p:cNvPr>
            <p:cNvCxnSpPr>
              <a:cxnSpLocks/>
            </p:cNvCxnSpPr>
            <p:nvPr/>
          </p:nvCxnSpPr>
          <p:spPr>
            <a:xfrm flipH="1">
              <a:off x="3872466" y="3137378"/>
              <a:ext cx="32344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FD5F850-F8DF-4FF5-5E02-C4F18FFA88BF}"/>
                </a:ext>
              </a:extLst>
            </p:cNvPr>
            <p:cNvSpPr/>
            <p:nvPr/>
          </p:nvSpPr>
          <p:spPr>
            <a:xfrm>
              <a:off x="4027722" y="2805601"/>
              <a:ext cx="616456" cy="648188"/>
            </a:xfrm>
            <a:prstGeom prst="ellipse">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B0D9FDDF-85BE-036A-9D9E-4A2CEB2E4759}"/>
                </a:ext>
              </a:extLst>
            </p:cNvPr>
            <p:cNvSpPr txBox="1"/>
            <p:nvPr/>
          </p:nvSpPr>
          <p:spPr>
            <a:xfrm>
              <a:off x="3575008" y="2955344"/>
              <a:ext cx="261834" cy="299664"/>
            </a:xfrm>
            <a:prstGeom prst="rect">
              <a:avLst/>
            </a:prstGeom>
            <a:noFill/>
          </p:spPr>
          <p:txBody>
            <a:bodyPr wrap="none" rtlCol="0">
              <a:spAutoFit/>
            </a:bodyPr>
            <a:lstStyle/>
            <a:p>
              <a:r>
                <a:rPr lang="en-US" b="1" dirty="0"/>
                <a:t>B</a:t>
              </a:r>
            </a:p>
          </p:txBody>
        </p:sp>
        <p:sp>
          <p:nvSpPr>
            <p:cNvPr id="32" name="TextBox 31">
              <a:extLst>
                <a:ext uri="{FF2B5EF4-FFF2-40B4-BE49-F238E27FC236}">
                  <a16:creationId xmlns:a16="http://schemas.microsoft.com/office/drawing/2014/main" id="{A7078AC3-B53B-3DAA-A11C-12533F5E3DA8}"/>
                </a:ext>
              </a:extLst>
            </p:cNvPr>
            <p:cNvSpPr txBox="1"/>
            <p:nvPr/>
          </p:nvSpPr>
          <p:spPr>
            <a:xfrm>
              <a:off x="4275497" y="3597766"/>
              <a:ext cx="256496" cy="299664"/>
            </a:xfrm>
            <a:prstGeom prst="rect">
              <a:avLst/>
            </a:prstGeom>
            <a:noFill/>
          </p:spPr>
          <p:txBody>
            <a:bodyPr wrap="none" rtlCol="0">
              <a:spAutoFit/>
            </a:bodyPr>
            <a:lstStyle/>
            <a:p>
              <a:r>
                <a:rPr lang="en-US" b="1" dirty="0"/>
                <a:t>E</a:t>
              </a:r>
            </a:p>
          </p:txBody>
        </p:sp>
        <p:sp>
          <p:nvSpPr>
            <p:cNvPr id="33" name="TextBox 32">
              <a:extLst>
                <a:ext uri="{FF2B5EF4-FFF2-40B4-BE49-F238E27FC236}">
                  <a16:creationId xmlns:a16="http://schemas.microsoft.com/office/drawing/2014/main" id="{C0962D0F-77E9-4542-5AD0-9B513DA35A1A}"/>
                </a:ext>
              </a:extLst>
            </p:cNvPr>
            <p:cNvSpPr txBox="1"/>
            <p:nvPr/>
          </p:nvSpPr>
          <p:spPr>
            <a:xfrm>
              <a:off x="4301321" y="2318600"/>
              <a:ext cx="256496" cy="299663"/>
            </a:xfrm>
            <a:prstGeom prst="rect">
              <a:avLst/>
            </a:prstGeom>
            <a:noFill/>
          </p:spPr>
          <p:txBody>
            <a:bodyPr wrap="none" rtlCol="0">
              <a:spAutoFit/>
            </a:bodyPr>
            <a:lstStyle/>
            <a:p>
              <a:r>
                <a:rPr lang="en-US" b="1" dirty="0"/>
                <a:t>C</a:t>
              </a:r>
            </a:p>
          </p:txBody>
        </p:sp>
      </p:grpSp>
      <p:grpSp>
        <p:nvGrpSpPr>
          <p:cNvPr id="47" name="Group 46">
            <a:extLst>
              <a:ext uri="{FF2B5EF4-FFF2-40B4-BE49-F238E27FC236}">
                <a16:creationId xmlns:a16="http://schemas.microsoft.com/office/drawing/2014/main" id="{01D8EAC3-A124-199A-587A-2682EA89A76E}"/>
              </a:ext>
            </a:extLst>
          </p:cNvPr>
          <p:cNvGrpSpPr/>
          <p:nvPr/>
        </p:nvGrpSpPr>
        <p:grpSpPr>
          <a:xfrm>
            <a:off x="586441" y="2928363"/>
            <a:ext cx="2206835" cy="670478"/>
            <a:chOff x="287961" y="2618263"/>
            <a:chExt cx="3348811" cy="1064169"/>
          </a:xfrm>
        </p:grpSpPr>
        <p:sp>
          <p:nvSpPr>
            <p:cNvPr id="39" name="Rectangle 38">
              <a:extLst>
                <a:ext uri="{FF2B5EF4-FFF2-40B4-BE49-F238E27FC236}">
                  <a16:creationId xmlns:a16="http://schemas.microsoft.com/office/drawing/2014/main" id="{E60C3CFB-09BD-E108-A0C1-A40C815521E0}"/>
                </a:ext>
              </a:extLst>
            </p:cNvPr>
            <p:cNvSpPr/>
            <p:nvPr/>
          </p:nvSpPr>
          <p:spPr>
            <a:xfrm>
              <a:off x="611535" y="261826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40" name="Rectangle 39">
              <a:extLst>
                <a:ext uri="{FF2B5EF4-FFF2-40B4-BE49-F238E27FC236}">
                  <a16:creationId xmlns:a16="http://schemas.microsoft.com/office/drawing/2014/main" id="{AFD33E87-5495-764E-29BC-0FE510F323C3}"/>
                </a:ext>
              </a:extLst>
            </p:cNvPr>
            <p:cNvSpPr/>
            <p:nvPr/>
          </p:nvSpPr>
          <p:spPr>
            <a:xfrm>
              <a:off x="1669154" y="2618263"/>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41" name="Rectangle 40">
              <a:extLst>
                <a:ext uri="{FF2B5EF4-FFF2-40B4-BE49-F238E27FC236}">
                  <a16:creationId xmlns:a16="http://schemas.microsoft.com/office/drawing/2014/main" id="{B20A9F6F-CDEA-3BB9-EB12-E0B1DFBE25E2}"/>
                </a:ext>
              </a:extLst>
            </p:cNvPr>
            <p:cNvSpPr/>
            <p:nvPr/>
          </p:nvSpPr>
          <p:spPr>
            <a:xfrm>
              <a:off x="2264466" y="261826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cxnSp>
          <p:nvCxnSpPr>
            <p:cNvPr id="42" name="Straight Connector 41">
              <a:extLst>
                <a:ext uri="{FF2B5EF4-FFF2-40B4-BE49-F238E27FC236}">
                  <a16:creationId xmlns:a16="http://schemas.microsoft.com/office/drawing/2014/main" id="{F4EF1B69-2799-28A7-6C34-082701E47B77}"/>
                </a:ext>
              </a:extLst>
            </p:cNvPr>
            <p:cNvCxnSpPr>
              <a:stCxn id="41" idx="3"/>
            </p:cNvCxnSpPr>
            <p:nvPr/>
          </p:nvCxnSpPr>
          <p:spPr>
            <a:xfrm>
              <a:off x="3322085" y="297539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4EBF9E8-3856-B41F-324F-B7544F1F307D}"/>
                </a:ext>
              </a:extLst>
            </p:cNvPr>
            <p:cNvCxnSpPr/>
            <p:nvPr/>
          </p:nvCxnSpPr>
          <p:spPr>
            <a:xfrm>
              <a:off x="287961" y="296713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8A9D133-95B0-F10C-86C5-05438B77B8DD}"/>
                </a:ext>
              </a:extLst>
            </p:cNvPr>
            <p:cNvCxnSpPr>
              <a:cxnSpLocks/>
            </p:cNvCxnSpPr>
            <p:nvPr/>
          </p:nvCxnSpPr>
          <p:spPr>
            <a:xfrm>
              <a:off x="1964138" y="3321632"/>
              <a:ext cx="4943" cy="360800"/>
            </a:xfrm>
            <a:prstGeom prst="line">
              <a:avLst/>
            </a:prstGeom>
            <a:ln w="76200"/>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E4A894BA-1686-0AEB-9508-528F2FD75399}"/>
              </a:ext>
            </a:extLst>
          </p:cNvPr>
          <p:cNvGrpSpPr/>
          <p:nvPr/>
        </p:nvGrpSpPr>
        <p:grpSpPr>
          <a:xfrm>
            <a:off x="582900" y="4943385"/>
            <a:ext cx="2206835" cy="670478"/>
            <a:chOff x="287961" y="2618263"/>
            <a:chExt cx="3348811" cy="1064169"/>
          </a:xfrm>
        </p:grpSpPr>
        <p:sp>
          <p:nvSpPr>
            <p:cNvPr id="49" name="Rectangle 48">
              <a:extLst>
                <a:ext uri="{FF2B5EF4-FFF2-40B4-BE49-F238E27FC236}">
                  <a16:creationId xmlns:a16="http://schemas.microsoft.com/office/drawing/2014/main" id="{4E8E86A9-D11D-4ADF-A914-E50B562402EC}"/>
                </a:ext>
              </a:extLst>
            </p:cNvPr>
            <p:cNvSpPr/>
            <p:nvPr/>
          </p:nvSpPr>
          <p:spPr>
            <a:xfrm>
              <a:off x="611535" y="261826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50" name="Rectangle 49">
              <a:extLst>
                <a:ext uri="{FF2B5EF4-FFF2-40B4-BE49-F238E27FC236}">
                  <a16:creationId xmlns:a16="http://schemas.microsoft.com/office/drawing/2014/main" id="{DE3B2C58-4DA0-9969-07D3-EDD339EE8DFF}"/>
                </a:ext>
              </a:extLst>
            </p:cNvPr>
            <p:cNvSpPr/>
            <p:nvPr/>
          </p:nvSpPr>
          <p:spPr>
            <a:xfrm>
              <a:off x="1669154" y="2618263"/>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51" name="Rectangle 50">
              <a:extLst>
                <a:ext uri="{FF2B5EF4-FFF2-40B4-BE49-F238E27FC236}">
                  <a16:creationId xmlns:a16="http://schemas.microsoft.com/office/drawing/2014/main" id="{64BB9C20-3892-F485-336F-2D6E05649E1E}"/>
                </a:ext>
              </a:extLst>
            </p:cNvPr>
            <p:cNvSpPr/>
            <p:nvPr/>
          </p:nvSpPr>
          <p:spPr>
            <a:xfrm>
              <a:off x="2264466" y="2618263"/>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52" name="Straight Connector 51">
              <a:extLst>
                <a:ext uri="{FF2B5EF4-FFF2-40B4-BE49-F238E27FC236}">
                  <a16:creationId xmlns:a16="http://schemas.microsoft.com/office/drawing/2014/main" id="{1C6F1D65-C504-A6C5-C7AE-835B9511B1A0}"/>
                </a:ext>
              </a:extLst>
            </p:cNvPr>
            <p:cNvCxnSpPr>
              <a:stCxn id="51" idx="3"/>
            </p:cNvCxnSpPr>
            <p:nvPr/>
          </p:nvCxnSpPr>
          <p:spPr>
            <a:xfrm>
              <a:off x="3322085" y="297539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74D9DB6C-CA19-2264-8123-3D9027225F92}"/>
                </a:ext>
              </a:extLst>
            </p:cNvPr>
            <p:cNvCxnSpPr/>
            <p:nvPr/>
          </p:nvCxnSpPr>
          <p:spPr>
            <a:xfrm>
              <a:off x="287961" y="2967136"/>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2015285-28F4-6B9D-8853-E55CA9B7C930}"/>
                </a:ext>
              </a:extLst>
            </p:cNvPr>
            <p:cNvCxnSpPr>
              <a:cxnSpLocks/>
            </p:cNvCxnSpPr>
            <p:nvPr/>
          </p:nvCxnSpPr>
          <p:spPr>
            <a:xfrm>
              <a:off x="1964138" y="3321632"/>
              <a:ext cx="4943" cy="360800"/>
            </a:xfrm>
            <a:prstGeom prst="line">
              <a:avLst/>
            </a:prstGeom>
            <a:ln w="76200"/>
          </p:spPr>
          <p:style>
            <a:lnRef idx="1">
              <a:schemeClr val="dk1"/>
            </a:lnRef>
            <a:fillRef idx="0">
              <a:schemeClr val="dk1"/>
            </a:fillRef>
            <a:effectRef idx="0">
              <a:schemeClr val="dk1"/>
            </a:effectRef>
            <a:fontRef idx="minor">
              <a:schemeClr val="tx1"/>
            </a:fontRef>
          </p:style>
        </p:cxnSp>
      </p:grpSp>
      <p:cxnSp>
        <p:nvCxnSpPr>
          <p:cNvPr id="58" name="Straight Connector 57">
            <a:extLst>
              <a:ext uri="{FF2B5EF4-FFF2-40B4-BE49-F238E27FC236}">
                <a16:creationId xmlns:a16="http://schemas.microsoft.com/office/drawing/2014/main" id="{CB088137-2821-A358-48AB-328D7906A792}"/>
              </a:ext>
            </a:extLst>
          </p:cNvPr>
          <p:cNvCxnSpPr>
            <a:cxnSpLocks/>
          </p:cNvCxnSpPr>
          <p:nvPr/>
        </p:nvCxnSpPr>
        <p:spPr>
          <a:xfrm>
            <a:off x="4374412" y="4632343"/>
            <a:ext cx="2984" cy="2732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3B1F02-47E5-A3CA-F1E5-E4DC85D63CDF}"/>
              </a:ext>
            </a:extLst>
          </p:cNvPr>
          <p:cNvCxnSpPr>
            <a:cxnSpLocks/>
          </p:cNvCxnSpPr>
          <p:nvPr/>
        </p:nvCxnSpPr>
        <p:spPr>
          <a:xfrm>
            <a:off x="4385145" y="5344131"/>
            <a:ext cx="0" cy="2659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E7524A1-C2FD-DD0F-0A92-864AD851ADA6}"/>
              </a:ext>
            </a:extLst>
          </p:cNvPr>
          <p:cNvCxnSpPr>
            <a:cxnSpLocks/>
          </p:cNvCxnSpPr>
          <p:nvPr/>
        </p:nvCxnSpPr>
        <p:spPr>
          <a:xfrm>
            <a:off x="4166582" y="4902235"/>
            <a:ext cx="0" cy="4583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6F68F2-7B2A-4EB9-8591-4EECDF236BCE}"/>
              </a:ext>
            </a:extLst>
          </p:cNvPr>
          <p:cNvCxnSpPr/>
          <p:nvPr/>
        </p:nvCxnSpPr>
        <p:spPr>
          <a:xfrm flipH="1">
            <a:off x="4166582" y="4905612"/>
            <a:ext cx="210813" cy="1178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8CD93A1-7D65-5CFD-00C3-8A8FE46203E1}"/>
              </a:ext>
            </a:extLst>
          </p:cNvPr>
          <p:cNvCxnSpPr>
            <a:cxnSpLocks/>
          </p:cNvCxnSpPr>
          <p:nvPr/>
        </p:nvCxnSpPr>
        <p:spPr>
          <a:xfrm flipH="1">
            <a:off x="3843133" y="5114627"/>
            <a:ext cx="323449"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B31C95-93AA-4382-4025-4230E28D6D01}"/>
              </a:ext>
            </a:extLst>
          </p:cNvPr>
          <p:cNvSpPr/>
          <p:nvPr/>
        </p:nvSpPr>
        <p:spPr>
          <a:xfrm>
            <a:off x="3999695" y="4797133"/>
            <a:ext cx="616456" cy="648188"/>
          </a:xfrm>
          <a:prstGeom prst="ellipse">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TextBox 64">
            <a:extLst>
              <a:ext uri="{FF2B5EF4-FFF2-40B4-BE49-F238E27FC236}">
                <a16:creationId xmlns:a16="http://schemas.microsoft.com/office/drawing/2014/main" id="{F2B87348-534D-648E-6CAB-A27C3CEA1E11}"/>
              </a:ext>
            </a:extLst>
          </p:cNvPr>
          <p:cNvSpPr txBox="1"/>
          <p:nvPr/>
        </p:nvSpPr>
        <p:spPr>
          <a:xfrm>
            <a:off x="3545675" y="4932593"/>
            <a:ext cx="261834" cy="299664"/>
          </a:xfrm>
          <a:prstGeom prst="rect">
            <a:avLst/>
          </a:prstGeom>
          <a:noFill/>
        </p:spPr>
        <p:txBody>
          <a:bodyPr wrap="none" rtlCol="0">
            <a:spAutoFit/>
          </a:bodyPr>
          <a:lstStyle/>
          <a:p>
            <a:r>
              <a:rPr lang="en-US" b="1" dirty="0"/>
              <a:t>B</a:t>
            </a:r>
          </a:p>
        </p:txBody>
      </p:sp>
      <p:sp>
        <p:nvSpPr>
          <p:cNvPr id="66" name="TextBox 65">
            <a:extLst>
              <a:ext uri="{FF2B5EF4-FFF2-40B4-BE49-F238E27FC236}">
                <a16:creationId xmlns:a16="http://schemas.microsoft.com/office/drawing/2014/main" id="{5B90C845-5A6C-07CF-B6A7-018541C221A2}"/>
              </a:ext>
            </a:extLst>
          </p:cNvPr>
          <p:cNvSpPr txBox="1"/>
          <p:nvPr/>
        </p:nvSpPr>
        <p:spPr>
          <a:xfrm>
            <a:off x="4246164" y="5575015"/>
            <a:ext cx="256496" cy="299664"/>
          </a:xfrm>
          <a:prstGeom prst="rect">
            <a:avLst/>
          </a:prstGeom>
          <a:noFill/>
        </p:spPr>
        <p:txBody>
          <a:bodyPr wrap="none" rtlCol="0">
            <a:spAutoFit/>
          </a:bodyPr>
          <a:lstStyle/>
          <a:p>
            <a:r>
              <a:rPr lang="en-US" b="1" dirty="0"/>
              <a:t>E</a:t>
            </a:r>
          </a:p>
        </p:txBody>
      </p:sp>
      <p:sp>
        <p:nvSpPr>
          <p:cNvPr id="57" name="TextBox 56">
            <a:extLst>
              <a:ext uri="{FF2B5EF4-FFF2-40B4-BE49-F238E27FC236}">
                <a16:creationId xmlns:a16="http://schemas.microsoft.com/office/drawing/2014/main" id="{0861B81F-DADF-B08E-800B-A0837B80FC5C}"/>
              </a:ext>
            </a:extLst>
          </p:cNvPr>
          <p:cNvSpPr txBox="1"/>
          <p:nvPr/>
        </p:nvSpPr>
        <p:spPr>
          <a:xfrm>
            <a:off x="4271988" y="4295849"/>
            <a:ext cx="256496" cy="299663"/>
          </a:xfrm>
          <a:prstGeom prst="rect">
            <a:avLst/>
          </a:prstGeom>
          <a:noFill/>
        </p:spPr>
        <p:txBody>
          <a:bodyPr wrap="none" rtlCol="0">
            <a:spAutoFit/>
          </a:bodyPr>
          <a:lstStyle/>
          <a:p>
            <a:r>
              <a:rPr lang="en-US" b="1" dirty="0"/>
              <a:t>C</a:t>
            </a:r>
          </a:p>
        </p:txBody>
      </p:sp>
      <p:cxnSp>
        <p:nvCxnSpPr>
          <p:cNvPr id="69" name="Straight Arrow Connector 68">
            <a:extLst>
              <a:ext uri="{FF2B5EF4-FFF2-40B4-BE49-F238E27FC236}">
                <a16:creationId xmlns:a16="http://schemas.microsoft.com/office/drawing/2014/main" id="{D62503D3-E153-5081-98FA-B57417931EF4}"/>
              </a:ext>
            </a:extLst>
          </p:cNvPr>
          <p:cNvCxnSpPr>
            <a:cxnSpLocks/>
          </p:cNvCxnSpPr>
          <p:nvPr/>
        </p:nvCxnSpPr>
        <p:spPr>
          <a:xfrm flipH="1" flipV="1">
            <a:off x="4143474" y="5216759"/>
            <a:ext cx="249013" cy="154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6314645"/>
      </p:ext>
    </p:extLst>
  </p:cSld>
  <p:clrMapOvr>
    <a:masterClrMapping/>
  </p:clrMapOvr>
  <p:transition spd="med">
    <p:wip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0526" y="299259"/>
            <a:ext cx="4182948"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TRANSISTOR OPERATION</a:t>
            </a:r>
          </a:p>
        </p:txBody>
      </p:sp>
      <p:sp>
        <p:nvSpPr>
          <p:cNvPr id="3" name="Content Placeholder 2"/>
          <p:cNvSpPr>
            <a:spLocks noGrp="1"/>
          </p:cNvSpPr>
          <p:nvPr>
            <p:ph idx="1"/>
          </p:nvPr>
        </p:nvSpPr>
        <p:spPr>
          <a:xfrm>
            <a:off x="828978" y="993685"/>
            <a:ext cx="7615451" cy="1610620"/>
          </a:xfrm>
        </p:spPr>
        <p:txBody>
          <a:bodyPr>
            <a:noAutofit/>
          </a:bodyPr>
          <a:lstStyle/>
          <a:p>
            <a:pPr algn="just"/>
            <a:r>
              <a:rPr lang="en-US" sz="1800" dirty="0">
                <a:latin typeface="Times New Roman" panose="02020603050405020304" pitchFamily="18" charset="0"/>
                <a:cs typeface="Times New Roman" panose="02020603050405020304" pitchFamily="18" charset="0"/>
              </a:rPr>
              <a:t>The basic operation will be described using the p-n-p transistor. </a:t>
            </a:r>
          </a:p>
          <a:p>
            <a:pPr algn="just"/>
            <a:r>
              <a:rPr lang="en-US" sz="1800" dirty="0">
                <a:latin typeface="Times New Roman" panose="02020603050405020304" pitchFamily="18" charset="0"/>
                <a:cs typeface="Times New Roman" panose="02020603050405020304" pitchFamily="18" charset="0"/>
              </a:rPr>
              <a:t>The operation of the n-p-n transistor is exactly the same if the roles played by the electron and hole are interchanged.</a:t>
            </a:r>
          </a:p>
          <a:p>
            <a:pPr algn="just"/>
            <a:r>
              <a:rPr lang="en-US" sz="1800" dirty="0">
                <a:latin typeface="Times New Roman" panose="02020603050405020304" pitchFamily="18" charset="0"/>
                <a:cs typeface="Times New Roman" panose="02020603050405020304" pitchFamily="18" charset="0"/>
              </a:rPr>
              <a:t>One p-n junction of a transistor is reverse-biased, whereas the other is forward-biased.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09018" y="2729347"/>
            <a:ext cx="5855369" cy="2699397"/>
          </a:xfrm>
          <a:prstGeom prst="rect">
            <a:avLst/>
          </a:prstGeom>
        </p:spPr>
      </p:pic>
    </p:spTree>
    <p:extLst>
      <p:ext uri="{BB962C8B-B14F-4D97-AF65-F5344CB8AC3E}">
        <p14:creationId xmlns:p14="http://schemas.microsoft.com/office/powerpoint/2010/main" val="327920573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ppt_x</p:attrName>
                                        </p:attrNameLst>
                                      </p:cBhvr>
                                      <p:tavLst>
                                        <p:tav tm="0">
                                          <p:val>
                                            <p:strVal val="#ppt_x-#ppt_w*1.125000"/>
                                          </p:val>
                                        </p:tav>
                                        <p:tav tm="100000">
                                          <p:val>
                                            <p:strVal val="#ppt_x"/>
                                          </p:val>
                                        </p:tav>
                                      </p:tavLst>
                                    </p:anim>
                                    <p:animEffect transition="in" filter="wipe(right)">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08" y="1340768"/>
            <a:ext cx="4896544" cy="3816424"/>
          </a:xfrm>
        </p:spPr>
        <p:txBody>
          <a:bodyPr>
            <a:normAutofit lnSpcReduction="10000"/>
          </a:bodyPr>
          <a:lstStyle/>
          <a:p>
            <a:pPr algn="just">
              <a:buClr>
                <a:schemeClr val="tx1"/>
              </a:buClr>
              <a:buFont typeface="Wingdings" panose="05000000000000000000" pitchFamily="2" charset="2"/>
              <a:buChar char="v"/>
            </a:pPr>
            <a:r>
              <a:rPr lang="en-US" sz="2400" b="1" u="sng" dirty="0">
                <a:solidFill>
                  <a:srgbClr val="FF0000"/>
                </a:solidFill>
                <a:latin typeface="Cambria" panose="02040503050406030204" pitchFamily="18" charset="0"/>
                <a:ea typeface="Cambria" panose="02040503050406030204" pitchFamily="18" charset="0"/>
              </a:rPr>
              <a:t>In a pure silicon or germanium crystal the four valence electrons of one atom form a bonding arrangement with four adjoining atoms</a:t>
            </a:r>
            <a:r>
              <a:rPr lang="en-US" sz="2400" b="1" dirty="0">
                <a:latin typeface="Cambria" panose="02040503050406030204" pitchFamily="18" charset="0"/>
                <a:ea typeface="Cambria" panose="02040503050406030204" pitchFamily="18" charset="0"/>
              </a:rPr>
              <a:t>, as shown in Fig. 1.4.</a:t>
            </a:r>
          </a:p>
          <a:p>
            <a:pPr algn="just"/>
            <a:endParaRPr lang="en-US" sz="24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400" b="1" dirty="0">
                <a:latin typeface="Cambria" panose="02040503050406030204" pitchFamily="18" charset="0"/>
                <a:ea typeface="Cambria" panose="02040503050406030204" pitchFamily="18" charset="0"/>
              </a:rPr>
              <a:t>This bonding by the </a:t>
            </a:r>
            <a:r>
              <a:rPr lang="en-US" sz="2400" b="1" u="sng" dirty="0">
                <a:solidFill>
                  <a:srgbClr val="FF0000"/>
                </a:solidFill>
                <a:latin typeface="Cambria" panose="02040503050406030204" pitchFamily="18" charset="0"/>
                <a:ea typeface="Cambria" panose="02040503050406030204" pitchFamily="18" charset="0"/>
              </a:rPr>
              <a:t>sharing</a:t>
            </a:r>
            <a:r>
              <a:rPr lang="en-US" sz="2400" b="1" dirty="0">
                <a:solidFill>
                  <a:srgbClr val="FF0000"/>
                </a:solidFill>
                <a:latin typeface="Cambria" panose="02040503050406030204" pitchFamily="18" charset="0"/>
                <a:ea typeface="Cambria" panose="02040503050406030204" pitchFamily="18" charset="0"/>
              </a:rPr>
              <a:t> </a:t>
            </a:r>
            <a:r>
              <a:rPr lang="en-US" sz="2400" b="1" u="sng" dirty="0">
                <a:solidFill>
                  <a:srgbClr val="FF0000"/>
                </a:solidFill>
                <a:latin typeface="Cambria" panose="02040503050406030204" pitchFamily="18" charset="0"/>
                <a:ea typeface="Cambria" panose="02040503050406030204" pitchFamily="18" charset="0"/>
              </a:rPr>
              <a:t>of electrons, is called covalent bonding</a:t>
            </a:r>
            <a:r>
              <a:rPr lang="en-US" sz="2400" b="1" dirty="0">
                <a:latin typeface="Cambria" panose="02040503050406030204" pitchFamily="18" charset="0"/>
                <a:ea typeface="Cambria" panose="02040503050406030204" pitchFamily="18" charset="0"/>
              </a:rPr>
              <a:t>.</a:t>
            </a:r>
          </a:p>
          <a:p>
            <a:pPr marL="0" indent="0" algn="just">
              <a:buNone/>
            </a:pPr>
            <a:endParaRPr lang="en-US" sz="1800" b="1" i="1" u="sng" dirty="0">
              <a:latin typeface="Arial Narrow" panose="020B0606020202030204" pitchFamily="34" charset="0"/>
            </a:endParaRP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870713" y="908720"/>
            <a:ext cx="2725624" cy="3170624"/>
          </a:xfrm>
          <a:prstGeom prst="rect">
            <a:avLst/>
          </a:prstGeom>
        </p:spPr>
      </p:pic>
      <p:sp>
        <p:nvSpPr>
          <p:cNvPr id="5" name="Text Box 4">
            <a:extLst>
              <a:ext uri="{FF2B5EF4-FFF2-40B4-BE49-F238E27FC236}">
                <a16:creationId xmlns:a16="http://schemas.microsoft.com/office/drawing/2014/main" id="{9E740552-E31A-9947-8CED-F67A74168321}"/>
              </a:ext>
            </a:extLst>
          </p:cNvPr>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pic>
        <p:nvPicPr>
          <p:cNvPr id="3074" name="Picture 2" descr="left) Filled state STM image showing a clean Si(001)-2X1 surface.... |  Download Scientific Diagram">
            <a:extLst>
              <a:ext uri="{FF2B5EF4-FFF2-40B4-BE49-F238E27FC236}">
                <a16:creationId xmlns:a16="http://schemas.microsoft.com/office/drawing/2014/main" id="{23AA461F-B443-9C13-26D3-07A1379D8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719" t="42404"/>
          <a:stretch/>
        </p:blipFill>
        <p:spPr bwMode="auto">
          <a:xfrm>
            <a:off x="6150836" y="3213847"/>
            <a:ext cx="2891001" cy="2808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30864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 calcmode="lin" valueType="num">
                                      <p:cBhvr additive="base">
                                        <p:cTn id="12" dur="500" fill="hold"/>
                                        <p:tgtEl>
                                          <p:spTgt spid="3074"/>
                                        </p:tgtEl>
                                        <p:attrNameLst>
                                          <p:attrName>ppt_x</p:attrName>
                                        </p:attrNameLst>
                                      </p:cBhvr>
                                      <p:tavLst>
                                        <p:tav tm="0">
                                          <p:val>
                                            <p:strVal val="#ppt_x"/>
                                          </p:val>
                                        </p:tav>
                                        <p:tav tm="100000">
                                          <p:val>
                                            <p:strVal val="#ppt_x"/>
                                          </p:val>
                                        </p:tav>
                                      </p:tavLst>
                                    </p:anim>
                                    <p:anim calcmode="lin" valueType="num">
                                      <p:cBhvr additive="base">
                                        <p:cTn id="13"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3926" y="315568"/>
            <a:ext cx="5636147"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TRANSISTOR OPERATION</a:t>
            </a:r>
          </a:p>
        </p:txBody>
      </p:sp>
      <p:sp>
        <p:nvSpPr>
          <p:cNvPr id="3" name="Content Placeholder 2"/>
          <p:cNvSpPr>
            <a:spLocks noGrp="1"/>
          </p:cNvSpPr>
          <p:nvPr>
            <p:ph idx="1"/>
          </p:nvPr>
        </p:nvSpPr>
        <p:spPr>
          <a:xfrm>
            <a:off x="618944" y="1038644"/>
            <a:ext cx="4604081" cy="4528779"/>
          </a:xfrm>
        </p:spPr>
        <p:txBody>
          <a:bodyPr>
            <a:noAutofit/>
          </a:bodyPr>
          <a:lstStyle/>
          <a:p>
            <a:pPr algn="just">
              <a:spcAft>
                <a:spcPts val="600"/>
              </a:spcAft>
            </a:pPr>
            <a:r>
              <a:rPr lang="en-US" sz="1800" dirty="0">
                <a:latin typeface="Times New Roman" panose="02020603050405020304" pitchFamily="18" charset="0"/>
                <a:cs typeface="Times New Roman" panose="02020603050405020304" pitchFamily="18" charset="0"/>
              </a:rPr>
              <a:t>Both biasing potentials have been applied to a p-n-p transistor and resulting majority and minority carrier flows indicated.</a:t>
            </a:r>
          </a:p>
          <a:p>
            <a:pPr algn="just">
              <a:spcAft>
                <a:spcPts val="600"/>
              </a:spcAft>
            </a:pPr>
            <a:r>
              <a:rPr lang="en-US" sz="1800" dirty="0">
                <a:latin typeface="Times New Roman" panose="02020603050405020304" pitchFamily="18" charset="0"/>
                <a:cs typeface="Times New Roman" panose="02020603050405020304" pitchFamily="18" charset="0"/>
              </a:rPr>
              <a:t>Majority carriers (+) will diffuse across the forward-biased p-n junction into the n-type material.</a:t>
            </a:r>
          </a:p>
          <a:p>
            <a:pPr algn="just">
              <a:spcAft>
                <a:spcPts val="600"/>
              </a:spcAft>
            </a:pPr>
            <a:r>
              <a:rPr lang="en-US" sz="1800" dirty="0">
                <a:latin typeface="Times New Roman" panose="02020603050405020304" pitchFamily="18" charset="0"/>
                <a:cs typeface="Times New Roman" panose="02020603050405020304" pitchFamily="18" charset="0"/>
              </a:rPr>
              <a:t>A very small number of carriers (+) will go through n-type material to the base terminal. Resulting 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is typically in order of microamperes.</a:t>
            </a:r>
          </a:p>
          <a:p>
            <a:pPr algn="just">
              <a:spcAft>
                <a:spcPts val="600"/>
              </a:spcAft>
            </a:pPr>
            <a:r>
              <a:rPr lang="en-US" sz="1800" dirty="0">
                <a:latin typeface="Times New Roman" panose="02020603050405020304" pitchFamily="18" charset="0"/>
                <a:cs typeface="Times New Roman" panose="02020603050405020304" pitchFamily="18" charset="0"/>
              </a:rPr>
              <a:t>The large number of majority carriers will diffuse across the reverse-biased junction into the p-type material connected to the collector terminal. </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432942" y="1607619"/>
            <a:ext cx="3444841" cy="3224754"/>
          </a:xfrm>
          <a:prstGeom prst="rect">
            <a:avLst/>
          </a:prstGeom>
        </p:spPr>
      </p:pic>
    </p:spTree>
    <p:extLst>
      <p:ext uri="{BB962C8B-B14F-4D97-AF65-F5344CB8AC3E}">
        <p14:creationId xmlns:p14="http://schemas.microsoft.com/office/powerpoint/2010/main" val="166306013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anim calcmode="lin" valueType="num">
                                      <p:cBhvr>
                                        <p:cTn id="18" dur="500" fill="hold"/>
                                        <p:tgtEl>
                                          <p:spTgt spid="7"/>
                                        </p:tgtEl>
                                        <p:attrNameLst>
                                          <p:attrName>ppt_x</p:attrName>
                                        </p:attrNameLst>
                                      </p:cBhvr>
                                      <p:tavLst>
                                        <p:tav tm="0">
                                          <p:val>
                                            <p:strVal val="#ppt_x"/>
                                          </p:val>
                                        </p:tav>
                                        <p:tav tm="100000">
                                          <p:val>
                                            <p:strVal val="#ppt_x"/>
                                          </p:val>
                                        </p:tav>
                                      </p:tavLst>
                                    </p:anim>
                                    <p:anim calcmode="lin" valueType="num">
                                      <p:cBhvr>
                                        <p:cTn id="1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9" dur="500"/>
                                        <p:tgtEl>
                                          <p:spTgt spid="3">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6609" y="247784"/>
            <a:ext cx="529078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TRANSISTOR OPERATION</a:t>
            </a:r>
          </a:p>
        </p:txBody>
      </p:sp>
      <p:sp>
        <p:nvSpPr>
          <p:cNvPr id="3" name="Content Placeholder 2"/>
          <p:cNvSpPr>
            <a:spLocks noGrp="1"/>
          </p:cNvSpPr>
          <p:nvPr>
            <p:ph idx="1"/>
          </p:nvPr>
        </p:nvSpPr>
        <p:spPr>
          <a:xfrm>
            <a:off x="618943" y="1109431"/>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Majority carriers can cross the reverse-biased junction because the injected majority carriers will appear as minority carriers in the n-type material.</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Applying KCL to the transistor :</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collector current comprises of two components – the majority and minority carriers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a:t>
            </a:r>
            <a:r>
              <a:rPr lang="en-US" sz="1800" baseline="-25000" dirty="0">
                <a:latin typeface="Times New Roman" panose="02020603050405020304" pitchFamily="18" charset="0"/>
                <a:cs typeface="Times New Roman" panose="02020603050405020304" pitchFamily="18" charset="0"/>
              </a:rPr>
              <a:t>CO</a:t>
            </a:r>
            <a:r>
              <a:rPr lang="en-US" sz="1800" dirty="0">
                <a:latin typeface="Times New Roman" panose="02020603050405020304" pitchFamily="18" charset="0"/>
                <a:cs typeface="Times New Roman" panose="02020603050405020304" pitchFamily="18" charset="0"/>
              </a:rPr>
              <a:t> =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current with emitter terminal open and is called </a:t>
            </a:r>
            <a:r>
              <a:rPr lang="en-US" sz="1800" b="1" i="1" u="sng" dirty="0">
                <a:latin typeface="Times New Roman" panose="02020603050405020304" pitchFamily="18" charset="0"/>
                <a:cs typeface="Times New Roman" panose="02020603050405020304" pitchFamily="18" charset="0"/>
              </a:rPr>
              <a:t>leakage current.</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5275" y="2238621"/>
            <a:ext cx="1559287" cy="509155"/>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220923" y="3591053"/>
            <a:ext cx="2702153" cy="571825"/>
          </a:xfrm>
          <a:prstGeom prst="rect">
            <a:avLst/>
          </a:prstGeom>
        </p:spPr>
      </p:pic>
    </p:spTree>
    <p:extLst>
      <p:ext uri="{BB962C8B-B14F-4D97-AF65-F5344CB8AC3E}">
        <p14:creationId xmlns:p14="http://schemas.microsoft.com/office/powerpoint/2010/main" val="232537909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blinds(horizontal)">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F5435301-EF43-7303-A165-404EDDD4E6D6}"/>
              </a:ext>
            </a:extLst>
          </p:cNvPr>
          <p:cNvSpPr/>
          <p:nvPr/>
        </p:nvSpPr>
        <p:spPr>
          <a:xfrm>
            <a:off x="2832730" y="4987420"/>
            <a:ext cx="5706197" cy="17555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7E2E6BDD-9B6E-BEE3-E62C-EC78B2FA30D0}"/>
              </a:ext>
            </a:extLst>
          </p:cNvPr>
          <p:cNvSpPr/>
          <p:nvPr/>
        </p:nvSpPr>
        <p:spPr>
          <a:xfrm>
            <a:off x="2629567" y="3125795"/>
            <a:ext cx="5727233" cy="179432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2257B5E3-55C3-1DBD-EC34-A80DEB190DF3}"/>
              </a:ext>
            </a:extLst>
          </p:cNvPr>
          <p:cNvSpPr/>
          <p:nvPr/>
        </p:nvSpPr>
        <p:spPr>
          <a:xfrm>
            <a:off x="3869079" y="0"/>
            <a:ext cx="5274922" cy="166942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A2E5CB79-0B6F-3F0C-627C-8E7B890277DB}"/>
              </a:ext>
            </a:extLst>
          </p:cNvPr>
          <p:cNvSpPr/>
          <p:nvPr/>
        </p:nvSpPr>
        <p:spPr>
          <a:xfrm>
            <a:off x="2404599" y="1669985"/>
            <a:ext cx="5706197" cy="14293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C8220-A5DF-E74C-8EB2-9CB60DFA1DC1}"/>
              </a:ext>
            </a:extLst>
          </p:cNvPr>
          <p:cNvSpPr>
            <a:spLocks noGrp="1"/>
          </p:cNvSpPr>
          <p:nvPr>
            <p:ph type="title"/>
          </p:nvPr>
        </p:nvSpPr>
        <p:spPr>
          <a:xfrm>
            <a:off x="0" y="30084"/>
            <a:ext cx="2715271" cy="79060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Different Region of OPERATION</a:t>
            </a:r>
          </a:p>
        </p:txBody>
      </p:sp>
      <p:sp>
        <p:nvSpPr>
          <p:cNvPr id="3" name="TextBox 2">
            <a:extLst>
              <a:ext uri="{FF2B5EF4-FFF2-40B4-BE49-F238E27FC236}">
                <a16:creationId xmlns:a16="http://schemas.microsoft.com/office/drawing/2014/main" id="{5C49E2D4-DA70-323C-E413-2FF3304211C8}"/>
              </a:ext>
            </a:extLst>
          </p:cNvPr>
          <p:cNvSpPr txBox="1"/>
          <p:nvPr/>
        </p:nvSpPr>
        <p:spPr>
          <a:xfrm>
            <a:off x="2889579" y="52920"/>
            <a:ext cx="838499" cy="646331"/>
          </a:xfrm>
          <a:prstGeom prst="rect">
            <a:avLst/>
          </a:prstGeom>
          <a:solidFill>
            <a:schemeClr val="bg1">
              <a:lumMod val="75000"/>
            </a:schemeClr>
          </a:solidFill>
        </p:spPr>
        <p:txBody>
          <a:bodyPr wrap="none" rtlCol="0">
            <a:spAutoFit/>
          </a:bodyPr>
          <a:lstStyle/>
          <a:p>
            <a:r>
              <a:rPr lang="en-US" b="1" dirty="0"/>
              <a:t>Active </a:t>
            </a:r>
          </a:p>
          <a:p>
            <a:r>
              <a:rPr lang="en-US" b="1" dirty="0"/>
              <a:t>Region</a:t>
            </a:r>
          </a:p>
        </p:txBody>
      </p:sp>
      <p:sp>
        <p:nvSpPr>
          <p:cNvPr id="4" name="TextBox 3">
            <a:extLst>
              <a:ext uri="{FF2B5EF4-FFF2-40B4-BE49-F238E27FC236}">
                <a16:creationId xmlns:a16="http://schemas.microsoft.com/office/drawing/2014/main" id="{C2473BEA-0BF6-8A04-EDD2-E8D4CCFFA3EB}"/>
              </a:ext>
            </a:extLst>
          </p:cNvPr>
          <p:cNvSpPr txBox="1"/>
          <p:nvPr/>
        </p:nvSpPr>
        <p:spPr>
          <a:xfrm>
            <a:off x="664440" y="1828863"/>
            <a:ext cx="1485600" cy="646331"/>
          </a:xfrm>
          <a:prstGeom prst="rect">
            <a:avLst/>
          </a:prstGeom>
          <a:noFill/>
        </p:spPr>
        <p:txBody>
          <a:bodyPr wrap="none" rtlCol="0">
            <a:spAutoFit/>
          </a:bodyPr>
          <a:lstStyle/>
          <a:p>
            <a:pPr algn="ctr"/>
            <a:r>
              <a:rPr lang="en-US" b="1" dirty="0"/>
              <a:t>Reverse </a:t>
            </a:r>
          </a:p>
          <a:p>
            <a:pPr algn="ctr"/>
            <a:r>
              <a:rPr lang="en-US" b="1" dirty="0"/>
              <a:t>Active Region</a:t>
            </a:r>
          </a:p>
        </p:txBody>
      </p:sp>
      <p:sp>
        <p:nvSpPr>
          <p:cNvPr id="6" name="TextBox 5">
            <a:extLst>
              <a:ext uri="{FF2B5EF4-FFF2-40B4-BE49-F238E27FC236}">
                <a16:creationId xmlns:a16="http://schemas.microsoft.com/office/drawing/2014/main" id="{1FE95015-F080-EE7D-2942-998DE412D975}"/>
              </a:ext>
            </a:extLst>
          </p:cNvPr>
          <p:cNvSpPr txBox="1"/>
          <p:nvPr/>
        </p:nvSpPr>
        <p:spPr>
          <a:xfrm>
            <a:off x="556437" y="3668116"/>
            <a:ext cx="1887183" cy="369332"/>
          </a:xfrm>
          <a:prstGeom prst="rect">
            <a:avLst/>
          </a:prstGeom>
          <a:noFill/>
        </p:spPr>
        <p:txBody>
          <a:bodyPr wrap="none" rtlCol="0">
            <a:spAutoFit/>
          </a:bodyPr>
          <a:lstStyle/>
          <a:p>
            <a:r>
              <a:rPr lang="en-US" b="1" dirty="0"/>
              <a:t>Saturation Region</a:t>
            </a:r>
          </a:p>
        </p:txBody>
      </p:sp>
      <p:sp>
        <p:nvSpPr>
          <p:cNvPr id="8" name="TextBox 7">
            <a:extLst>
              <a:ext uri="{FF2B5EF4-FFF2-40B4-BE49-F238E27FC236}">
                <a16:creationId xmlns:a16="http://schemas.microsoft.com/office/drawing/2014/main" id="{25BB7C7A-9629-A14D-70D8-4561BCFA2165}"/>
              </a:ext>
            </a:extLst>
          </p:cNvPr>
          <p:cNvSpPr txBox="1"/>
          <p:nvPr/>
        </p:nvSpPr>
        <p:spPr>
          <a:xfrm>
            <a:off x="575333" y="5230370"/>
            <a:ext cx="1485471" cy="369332"/>
          </a:xfrm>
          <a:prstGeom prst="rect">
            <a:avLst/>
          </a:prstGeom>
          <a:noFill/>
        </p:spPr>
        <p:txBody>
          <a:bodyPr wrap="none" rtlCol="0">
            <a:spAutoFit/>
          </a:bodyPr>
          <a:lstStyle/>
          <a:p>
            <a:r>
              <a:rPr lang="en-US" b="1" dirty="0"/>
              <a:t>Cutoff Region</a:t>
            </a:r>
          </a:p>
        </p:txBody>
      </p:sp>
      <p:grpSp>
        <p:nvGrpSpPr>
          <p:cNvPr id="57" name="Group 56">
            <a:extLst>
              <a:ext uri="{FF2B5EF4-FFF2-40B4-BE49-F238E27FC236}">
                <a16:creationId xmlns:a16="http://schemas.microsoft.com/office/drawing/2014/main" id="{1DF100F0-F929-4DDB-FF71-43346CB1D553}"/>
              </a:ext>
            </a:extLst>
          </p:cNvPr>
          <p:cNvGrpSpPr/>
          <p:nvPr/>
        </p:nvGrpSpPr>
        <p:grpSpPr>
          <a:xfrm>
            <a:off x="3889491" y="-13710"/>
            <a:ext cx="5263881" cy="1633827"/>
            <a:chOff x="2757188" y="573057"/>
            <a:chExt cx="5349957" cy="2401252"/>
          </a:xfrm>
        </p:grpSpPr>
        <p:sp>
          <p:nvSpPr>
            <p:cNvPr id="12" name="Rectangle 11">
              <a:extLst>
                <a:ext uri="{FF2B5EF4-FFF2-40B4-BE49-F238E27FC236}">
                  <a16:creationId xmlns:a16="http://schemas.microsoft.com/office/drawing/2014/main" id="{ECC9C00F-32DD-13F2-6AD5-4FCBAB9BB71E}"/>
                </a:ext>
              </a:extLst>
            </p:cNvPr>
            <p:cNvSpPr/>
            <p:nvPr/>
          </p:nvSpPr>
          <p:spPr>
            <a:xfrm>
              <a:off x="4004540"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14" name="Rectangle 13">
              <a:extLst>
                <a:ext uri="{FF2B5EF4-FFF2-40B4-BE49-F238E27FC236}">
                  <a16:creationId xmlns:a16="http://schemas.microsoft.com/office/drawing/2014/main" id="{AC8DB066-24FF-AEF1-1E42-BF93DD354D15}"/>
                </a:ext>
              </a:extLst>
            </p:cNvPr>
            <p:cNvSpPr/>
            <p:nvPr/>
          </p:nvSpPr>
          <p:spPr>
            <a:xfrm>
              <a:off x="5062159" y="1072865"/>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16" name="Rectangle 15">
              <a:extLst>
                <a:ext uri="{FF2B5EF4-FFF2-40B4-BE49-F238E27FC236}">
                  <a16:creationId xmlns:a16="http://schemas.microsoft.com/office/drawing/2014/main" id="{25C26EA8-5F4C-984A-123F-EB96FCF59790}"/>
                </a:ext>
              </a:extLst>
            </p:cNvPr>
            <p:cNvSpPr/>
            <p:nvPr/>
          </p:nvSpPr>
          <p:spPr>
            <a:xfrm>
              <a:off x="5657471"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17" name="Straight Connector 16">
              <a:extLst>
                <a:ext uri="{FF2B5EF4-FFF2-40B4-BE49-F238E27FC236}">
                  <a16:creationId xmlns:a16="http://schemas.microsoft.com/office/drawing/2014/main" id="{93BC6F5C-43F1-243D-A40E-43E4271134CA}"/>
                </a:ext>
              </a:extLst>
            </p:cNvPr>
            <p:cNvCxnSpPr>
              <a:stCxn id="16" idx="3"/>
            </p:cNvCxnSpPr>
            <p:nvPr/>
          </p:nvCxnSpPr>
          <p:spPr>
            <a:xfrm>
              <a:off x="6715090" y="142999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F48A394-E313-E9C4-F238-A791BA537A1A}"/>
                </a:ext>
              </a:extLst>
            </p:cNvPr>
            <p:cNvCxnSpPr/>
            <p:nvPr/>
          </p:nvCxnSpPr>
          <p:spPr>
            <a:xfrm>
              <a:off x="3680966" y="142173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FECDDED-93A8-F98C-740A-5B2A76844D70}"/>
                </a:ext>
              </a:extLst>
            </p:cNvPr>
            <p:cNvCxnSpPr>
              <a:cxnSpLocks/>
            </p:cNvCxnSpPr>
            <p:nvPr/>
          </p:nvCxnSpPr>
          <p:spPr>
            <a:xfrm>
              <a:off x="5357143" y="1776234"/>
              <a:ext cx="4943" cy="594607"/>
            </a:xfrm>
            <a:prstGeom prst="line">
              <a:avLst/>
            </a:prstGeom>
            <a:ln w="76200"/>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6FBF763-DCF4-C95A-2F16-26809D3F5A37}"/>
                </a:ext>
              </a:extLst>
            </p:cNvPr>
            <p:cNvSpPr txBox="1"/>
            <p:nvPr/>
          </p:nvSpPr>
          <p:spPr>
            <a:xfrm>
              <a:off x="7070323" y="1237072"/>
              <a:ext cx="1036822" cy="369332"/>
            </a:xfrm>
            <a:prstGeom prst="rect">
              <a:avLst/>
            </a:prstGeom>
            <a:noFill/>
          </p:spPr>
          <p:txBody>
            <a:bodyPr wrap="none" rtlCol="0">
              <a:spAutoFit/>
            </a:bodyPr>
            <a:lstStyle/>
            <a:p>
              <a:r>
                <a:rPr lang="en-US" b="1" dirty="0"/>
                <a:t>Collector</a:t>
              </a:r>
            </a:p>
          </p:txBody>
        </p:sp>
        <p:sp>
          <p:nvSpPr>
            <p:cNvPr id="21" name="TextBox 20">
              <a:extLst>
                <a:ext uri="{FF2B5EF4-FFF2-40B4-BE49-F238E27FC236}">
                  <a16:creationId xmlns:a16="http://schemas.microsoft.com/office/drawing/2014/main" id="{A6E83DF4-4818-4F10-FBFB-DD6B9C209CFF}"/>
                </a:ext>
              </a:extLst>
            </p:cNvPr>
            <p:cNvSpPr txBox="1"/>
            <p:nvPr/>
          </p:nvSpPr>
          <p:spPr>
            <a:xfrm>
              <a:off x="2757188" y="1245332"/>
              <a:ext cx="892488" cy="369332"/>
            </a:xfrm>
            <a:prstGeom prst="rect">
              <a:avLst/>
            </a:prstGeom>
            <a:noFill/>
          </p:spPr>
          <p:txBody>
            <a:bodyPr wrap="none" rtlCol="0">
              <a:spAutoFit/>
            </a:bodyPr>
            <a:lstStyle/>
            <a:p>
              <a:r>
                <a:rPr lang="en-US" b="1" dirty="0"/>
                <a:t>Emitter</a:t>
              </a:r>
            </a:p>
          </p:txBody>
        </p:sp>
        <p:sp>
          <p:nvSpPr>
            <p:cNvPr id="22" name="TextBox 21">
              <a:extLst>
                <a:ext uri="{FF2B5EF4-FFF2-40B4-BE49-F238E27FC236}">
                  <a16:creationId xmlns:a16="http://schemas.microsoft.com/office/drawing/2014/main" id="{B5619B33-7558-7498-288A-FF2CD07F0348}"/>
                </a:ext>
              </a:extLst>
            </p:cNvPr>
            <p:cNvSpPr txBox="1"/>
            <p:nvPr/>
          </p:nvSpPr>
          <p:spPr>
            <a:xfrm>
              <a:off x="5064630" y="2355531"/>
              <a:ext cx="635110" cy="369332"/>
            </a:xfrm>
            <a:prstGeom prst="rect">
              <a:avLst/>
            </a:prstGeom>
            <a:noFill/>
          </p:spPr>
          <p:txBody>
            <a:bodyPr wrap="none" rtlCol="0">
              <a:spAutoFit/>
            </a:bodyPr>
            <a:lstStyle/>
            <a:p>
              <a:r>
                <a:rPr lang="en-US" b="1" dirty="0"/>
                <a:t>Base</a:t>
              </a:r>
            </a:p>
          </p:txBody>
        </p:sp>
        <p:cxnSp>
          <p:nvCxnSpPr>
            <p:cNvPr id="24" name="Straight Connector 23">
              <a:extLst>
                <a:ext uri="{FF2B5EF4-FFF2-40B4-BE49-F238E27FC236}">
                  <a16:creationId xmlns:a16="http://schemas.microsoft.com/office/drawing/2014/main" id="{4A4C8429-4CC3-CFE7-C013-3076D631810E}"/>
                </a:ext>
              </a:extLst>
            </p:cNvPr>
            <p:cNvCxnSpPr>
              <a:cxnSpLocks/>
            </p:cNvCxnSpPr>
            <p:nvPr/>
          </p:nvCxnSpPr>
          <p:spPr>
            <a:xfrm>
              <a:off x="3716980" y="1399306"/>
              <a:ext cx="0" cy="1004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A1E3FF-6820-FB87-BE2B-1BA9EEBCF308}"/>
                </a:ext>
              </a:extLst>
            </p:cNvPr>
            <p:cNvCxnSpPr>
              <a:cxnSpLocks/>
            </p:cNvCxnSpPr>
            <p:nvPr/>
          </p:nvCxnSpPr>
          <p:spPr>
            <a:xfrm>
              <a:off x="6993165" y="1408732"/>
              <a:ext cx="0" cy="9621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E8168C9-E8B4-AEF6-6D8D-B771C053950B}"/>
                </a:ext>
              </a:extLst>
            </p:cNvPr>
            <p:cNvCxnSpPr/>
            <p:nvPr/>
          </p:nvCxnSpPr>
          <p:spPr>
            <a:xfrm>
              <a:off x="6131049" y="2124261"/>
              <a:ext cx="0" cy="4867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6A029E-DEE8-9F4A-42FC-000C9B0B6FE4}"/>
                </a:ext>
              </a:extLst>
            </p:cNvPr>
            <p:cNvCxnSpPr/>
            <p:nvPr/>
          </p:nvCxnSpPr>
          <p:spPr>
            <a:xfrm>
              <a:off x="4394596" y="2118203"/>
              <a:ext cx="0" cy="4867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239244-FFE5-1AAC-AB40-F65BDDC768A5}"/>
                </a:ext>
              </a:extLst>
            </p:cNvPr>
            <p:cNvCxnSpPr>
              <a:cxnSpLocks/>
            </p:cNvCxnSpPr>
            <p:nvPr/>
          </p:nvCxnSpPr>
          <p:spPr>
            <a:xfrm>
              <a:off x="4525110" y="2236763"/>
              <a:ext cx="3707" cy="225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45DDD1F-529E-C8C6-8967-B083F3133AB9}"/>
                </a:ext>
              </a:extLst>
            </p:cNvPr>
            <p:cNvCxnSpPr>
              <a:cxnSpLocks/>
            </p:cNvCxnSpPr>
            <p:nvPr/>
          </p:nvCxnSpPr>
          <p:spPr>
            <a:xfrm>
              <a:off x="6273983" y="2249046"/>
              <a:ext cx="3707" cy="225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B512B36-1053-5F02-AF45-AF574A52789C}"/>
                </a:ext>
              </a:extLst>
            </p:cNvPr>
            <p:cNvCxnSpPr/>
            <p:nvPr/>
          </p:nvCxnSpPr>
          <p:spPr>
            <a:xfrm flipH="1">
              <a:off x="3702841" y="2370841"/>
              <a:ext cx="67357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26A8393-344F-210A-20C2-4376B42B57A1}"/>
                </a:ext>
              </a:extLst>
            </p:cNvPr>
            <p:cNvCxnSpPr>
              <a:cxnSpLocks/>
            </p:cNvCxnSpPr>
            <p:nvPr/>
          </p:nvCxnSpPr>
          <p:spPr>
            <a:xfrm flipH="1">
              <a:off x="4548435" y="2362985"/>
              <a:ext cx="156866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36BA4FA-A0B4-3451-BF46-6D3B4A5FE320}"/>
                </a:ext>
              </a:extLst>
            </p:cNvPr>
            <p:cNvCxnSpPr>
              <a:cxnSpLocks/>
            </p:cNvCxnSpPr>
            <p:nvPr/>
          </p:nvCxnSpPr>
          <p:spPr>
            <a:xfrm flipH="1">
              <a:off x="6294184" y="2362985"/>
              <a:ext cx="74030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AD1A501-CA60-8CBF-4F09-2D8EC382C2A3}"/>
                </a:ext>
              </a:extLst>
            </p:cNvPr>
            <p:cNvSpPr txBox="1"/>
            <p:nvPr/>
          </p:nvSpPr>
          <p:spPr>
            <a:xfrm>
              <a:off x="3770215" y="2566716"/>
              <a:ext cx="979371" cy="369332"/>
            </a:xfrm>
            <a:prstGeom prst="rect">
              <a:avLst/>
            </a:prstGeom>
            <a:noFill/>
          </p:spPr>
          <p:txBody>
            <a:bodyPr wrap="none" rtlCol="0">
              <a:spAutoFit/>
            </a:bodyPr>
            <a:lstStyle/>
            <a:p>
              <a:r>
                <a:rPr lang="en-US" b="1" dirty="0"/>
                <a:t>Forward</a:t>
              </a:r>
            </a:p>
          </p:txBody>
        </p:sp>
        <p:sp>
          <p:nvSpPr>
            <p:cNvPr id="43" name="TextBox 42">
              <a:extLst>
                <a:ext uri="{FF2B5EF4-FFF2-40B4-BE49-F238E27FC236}">
                  <a16:creationId xmlns:a16="http://schemas.microsoft.com/office/drawing/2014/main" id="{181E7936-B719-8584-DC56-54E69BFB086E}"/>
                </a:ext>
              </a:extLst>
            </p:cNvPr>
            <p:cNvSpPr txBox="1"/>
            <p:nvPr/>
          </p:nvSpPr>
          <p:spPr>
            <a:xfrm>
              <a:off x="6145518" y="2604977"/>
              <a:ext cx="933397" cy="369332"/>
            </a:xfrm>
            <a:prstGeom prst="rect">
              <a:avLst/>
            </a:prstGeom>
            <a:noFill/>
          </p:spPr>
          <p:txBody>
            <a:bodyPr wrap="none" rtlCol="0">
              <a:spAutoFit/>
            </a:bodyPr>
            <a:lstStyle/>
            <a:p>
              <a:r>
                <a:rPr lang="en-US" b="1" dirty="0"/>
                <a:t>Reverse</a:t>
              </a:r>
            </a:p>
          </p:txBody>
        </p:sp>
        <p:sp>
          <p:nvSpPr>
            <p:cNvPr id="44" name="TextBox 43">
              <a:extLst>
                <a:ext uri="{FF2B5EF4-FFF2-40B4-BE49-F238E27FC236}">
                  <a16:creationId xmlns:a16="http://schemas.microsoft.com/office/drawing/2014/main" id="{998F0BF9-E0EC-17EC-1E6C-65F63560030E}"/>
                </a:ext>
              </a:extLst>
            </p:cNvPr>
            <p:cNvSpPr txBox="1"/>
            <p:nvPr/>
          </p:nvSpPr>
          <p:spPr>
            <a:xfrm>
              <a:off x="3003954" y="936180"/>
              <a:ext cx="398955" cy="369332"/>
            </a:xfrm>
            <a:prstGeom prst="rect">
              <a:avLst/>
            </a:prstGeom>
            <a:noFill/>
          </p:spPr>
          <p:txBody>
            <a:bodyPr wrap="none" rtlCol="0">
              <a:spAutoFit/>
            </a:bodyPr>
            <a:lstStyle/>
            <a:p>
              <a:r>
                <a:rPr lang="en-US" b="1" dirty="0"/>
                <a:t>V</a:t>
              </a:r>
              <a:r>
                <a:rPr lang="en-US" b="1" baseline="-25000" dirty="0"/>
                <a:t>E</a:t>
              </a:r>
            </a:p>
          </p:txBody>
        </p:sp>
        <p:sp>
          <p:nvSpPr>
            <p:cNvPr id="46" name="TextBox 45">
              <a:extLst>
                <a:ext uri="{FF2B5EF4-FFF2-40B4-BE49-F238E27FC236}">
                  <a16:creationId xmlns:a16="http://schemas.microsoft.com/office/drawing/2014/main" id="{F1FBFCCF-983E-7BA2-C493-5261DBB72DA1}"/>
                </a:ext>
              </a:extLst>
            </p:cNvPr>
            <p:cNvSpPr txBox="1"/>
            <p:nvPr/>
          </p:nvSpPr>
          <p:spPr>
            <a:xfrm>
              <a:off x="7388414" y="936180"/>
              <a:ext cx="494266" cy="542811"/>
            </a:xfrm>
            <a:prstGeom prst="rect">
              <a:avLst/>
            </a:prstGeom>
            <a:noFill/>
          </p:spPr>
          <p:txBody>
            <a:bodyPr wrap="square">
              <a:spAutoFit/>
            </a:bodyPr>
            <a:lstStyle/>
            <a:p>
              <a:r>
                <a:rPr lang="en-US" b="1" dirty="0"/>
                <a:t>V</a:t>
              </a:r>
              <a:r>
                <a:rPr lang="en-US" b="1" baseline="-25000" dirty="0"/>
                <a:t>C</a:t>
              </a:r>
              <a:endParaRPr lang="en-US" dirty="0"/>
            </a:p>
          </p:txBody>
        </p:sp>
        <p:sp>
          <p:nvSpPr>
            <p:cNvPr id="48" name="TextBox 47">
              <a:extLst>
                <a:ext uri="{FF2B5EF4-FFF2-40B4-BE49-F238E27FC236}">
                  <a16:creationId xmlns:a16="http://schemas.microsoft.com/office/drawing/2014/main" id="{BF375C61-F3A0-7C0F-71CB-3DF3FBB3F33D}"/>
                </a:ext>
              </a:extLst>
            </p:cNvPr>
            <p:cNvSpPr txBox="1"/>
            <p:nvPr/>
          </p:nvSpPr>
          <p:spPr>
            <a:xfrm>
              <a:off x="5583947" y="2386483"/>
              <a:ext cx="745422" cy="542811"/>
            </a:xfrm>
            <a:prstGeom prst="rect">
              <a:avLst/>
            </a:prstGeom>
            <a:noFill/>
          </p:spPr>
          <p:txBody>
            <a:bodyPr wrap="square">
              <a:spAutoFit/>
            </a:bodyPr>
            <a:lstStyle/>
            <a:p>
              <a:r>
                <a:rPr lang="en-US" b="1" dirty="0"/>
                <a:t>V</a:t>
              </a:r>
              <a:r>
                <a:rPr lang="en-US" b="1" baseline="-25000" dirty="0"/>
                <a:t>B</a:t>
              </a:r>
              <a:endParaRPr lang="en-US" dirty="0"/>
            </a:p>
          </p:txBody>
        </p:sp>
        <p:cxnSp>
          <p:nvCxnSpPr>
            <p:cNvPr id="50" name="Straight Arrow Connector 49">
              <a:extLst>
                <a:ext uri="{FF2B5EF4-FFF2-40B4-BE49-F238E27FC236}">
                  <a16:creationId xmlns:a16="http://schemas.microsoft.com/office/drawing/2014/main" id="{DC3707EC-AD59-E6D7-8C7A-96CDABCDC67D}"/>
                </a:ext>
              </a:extLst>
            </p:cNvPr>
            <p:cNvCxnSpPr/>
            <p:nvPr/>
          </p:nvCxnSpPr>
          <p:spPr>
            <a:xfrm>
              <a:off x="4091233" y="936180"/>
              <a:ext cx="5514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2C4C648B-E075-0A38-2064-F0FB9F9BE4F9}"/>
                </a:ext>
              </a:extLst>
            </p:cNvPr>
            <p:cNvCxnSpPr/>
            <p:nvPr/>
          </p:nvCxnSpPr>
          <p:spPr>
            <a:xfrm>
              <a:off x="6131049" y="921824"/>
              <a:ext cx="5514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D36241E4-DD2B-6910-8D62-087C7078D526}"/>
                </a:ext>
              </a:extLst>
            </p:cNvPr>
            <p:cNvCxnSpPr>
              <a:cxnSpLocks/>
            </p:cNvCxnSpPr>
            <p:nvPr/>
          </p:nvCxnSpPr>
          <p:spPr>
            <a:xfrm>
              <a:off x="5226098" y="1614665"/>
              <a:ext cx="0" cy="4486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06815F54-629E-B7E3-6345-FBE3361E9D82}"/>
                </a:ext>
              </a:extLst>
            </p:cNvPr>
            <p:cNvSpPr txBox="1"/>
            <p:nvPr/>
          </p:nvSpPr>
          <p:spPr>
            <a:xfrm>
              <a:off x="3692278" y="677488"/>
              <a:ext cx="320922" cy="369332"/>
            </a:xfrm>
            <a:prstGeom prst="rect">
              <a:avLst/>
            </a:prstGeom>
            <a:noFill/>
          </p:spPr>
          <p:txBody>
            <a:bodyPr wrap="none" rtlCol="0">
              <a:spAutoFit/>
            </a:bodyPr>
            <a:lstStyle/>
            <a:p>
              <a:r>
                <a:rPr lang="en-US" b="1" dirty="0"/>
                <a:t>I</a:t>
              </a:r>
              <a:r>
                <a:rPr lang="en-US" b="1" baseline="-25000" dirty="0"/>
                <a:t>E</a:t>
              </a:r>
            </a:p>
          </p:txBody>
        </p:sp>
        <p:sp>
          <p:nvSpPr>
            <p:cNvPr id="55" name="TextBox 54">
              <a:extLst>
                <a:ext uri="{FF2B5EF4-FFF2-40B4-BE49-F238E27FC236}">
                  <a16:creationId xmlns:a16="http://schemas.microsoft.com/office/drawing/2014/main" id="{034FC26F-2E7D-9BF8-63FC-ECA5F743B137}"/>
                </a:ext>
              </a:extLst>
            </p:cNvPr>
            <p:cNvSpPr txBox="1"/>
            <p:nvPr/>
          </p:nvSpPr>
          <p:spPr>
            <a:xfrm>
              <a:off x="5796179" y="573057"/>
              <a:ext cx="327334" cy="369332"/>
            </a:xfrm>
            <a:prstGeom prst="rect">
              <a:avLst/>
            </a:prstGeom>
            <a:noFill/>
          </p:spPr>
          <p:txBody>
            <a:bodyPr wrap="none" rtlCol="0">
              <a:spAutoFit/>
            </a:bodyPr>
            <a:lstStyle/>
            <a:p>
              <a:r>
                <a:rPr lang="en-US" b="1" dirty="0"/>
                <a:t>I</a:t>
              </a:r>
              <a:r>
                <a:rPr lang="en-US" b="1" baseline="-25000" dirty="0"/>
                <a:t>C</a:t>
              </a:r>
            </a:p>
          </p:txBody>
        </p:sp>
        <p:sp>
          <p:nvSpPr>
            <p:cNvPr id="56" name="TextBox 55">
              <a:extLst>
                <a:ext uri="{FF2B5EF4-FFF2-40B4-BE49-F238E27FC236}">
                  <a16:creationId xmlns:a16="http://schemas.microsoft.com/office/drawing/2014/main" id="{CF8DB6B8-A809-ACBE-ED8F-F37DC9D4C434}"/>
                </a:ext>
              </a:extLst>
            </p:cNvPr>
            <p:cNvSpPr txBox="1"/>
            <p:nvPr/>
          </p:nvSpPr>
          <p:spPr>
            <a:xfrm>
              <a:off x="4919226" y="1744378"/>
              <a:ext cx="337573" cy="542811"/>
            </a:xfrm>
            <a:prstGeom prst="rect">
              <a:avLst/>
            </a:prstGeom>
            <a:noFill/>
          </p:spPr>
          <p:txBody>
            <a:bodyPr wrap="none" rtlCol="0">
              <a:spAutoFit/>
            </a:bodyPr>
            <a:lstStyle/>
            <a:p>
              <a:r>
                <a:rPr lang="en-US" b="1" dirty="0"/>
                <a:t>I</a:t>
              </a:r>
              <a:r>
                <a:rPr lang="en-US" b="1" baseline="-25000" dirty="0"/>
                <a:t>B</a:t>
              </a:r>
            </a:p>
          </p:txBody>
        </p:sp>
      </p:grpSp>
      <p:grpSp>
        <p:nvGrpSpPr>
          <p:cNvPr id="126" name="Group 125">
            <a:extLst>
              <a:ext uri="{FF2B5EF4-FFF2-40B4-BE49-F238E27FC236}">
                <a16:creationId xmlns:a16="http://schemas.microsoft.com/office/drawing/2014/main" id="{B6F70D0F-E37B-07A6-17B5-1AA26CAE3FF2}"/>
              </a:ext>
            </a:extLst>
          </p:cNvPr>
          <p:cNvGrpSpPr/>
          <p:nvPr/>
        </p:nvGrpSpPr>
        <p:grpSpPr>
          <a:xfrm>
            <a:off x="2794454" y="3084927"/>
            <a:ext cx="5263881" cy="1730928"/>
            <a:chOff x="2794454" y="2957331"/>
            <a:chExt cx="5263881" cy="1730928"/>
          </a:xfrm>
        </p:grpSpPr>
        <p:grpSp>
          <p:nvGrpSpPr>
            <p:cNvPr id="60" name="Group 59">
              <a:extLst>
                <a:ext uri="{FF2B5EF4-FFF2-40B4-BE49-F238E27FC236}">
                  <a16:creationId xmlns:a16="http://schemas.microsoft.com/office/drawing/2014/main" id="{4AB930C2-5C06-5D05-1310-779D92D4A9A7}"/>
                </a:ext>
              </a:extLst>
            </p:cNvPr>
            <p:cNvGrpSpPr/>
            <p:nvPr/>
          </p:nvGrpSpPr>
          <p:grpSpPr>
            <a:xfrm>
              <a:off x="2794454" y="2957331"/>
              <a:ext cx="5263881" cy="1730928"/>
              <a:chOff x="2757188" y="515139"/>
              <a:chExt cx="5349957" cy="2543964"/>
            </a:xfrm>
          </p:grpSpPr>
          <p:sp>
            <p:nvSpPr>
              <p:cNvPr id="61" name="Rectangle 60">
                <a:extLst>
                  <a:ext uri="{FF2B5EF4-FFF2-40B4-BE49-F238E27FC236}">
                    <a16:creationId xmlns:a16="http://schemas.microsoft.com/office/drawing/2014/main" id="{ECF5A271-E85C-3027-31CD-030343DF1DFA}"/>
                  </a:ext>
                </a:extLst>
              </p:cNvPr>
              <p:cNvSpPr/>
              <p:nvPr/>
            </p:nvSpPr>
            <p:spPr>
              <a:xfrm>
                <a:off x="4004540"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62" name="Rectangle 61">
                <a:extLst>
                  <a:ext uri="{FF2B5EF4-FFF2-40B4-BE49-F238E27FC236}">
                    <a16:creationId xmlns:a16="http://schemas.microsoft.com/office/drawing/2014/main" id="{734B465B-D8C8-CD6F-7921-4627C02A3133}"/>
                  </a:ext>
                </a:extLst>
              </p:cNvPr>
              <p:cNvSpPr/>
              <p:nvPr/>
            </p:nvSpPr>
            <p:spPr>
              <a:xfrm>
                <a:off x="5062159" y="1072865"/>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63" name="Rectangle 62">
                <a:extLst>
                  <a:ext uri="{FF2B5EF4-FFF2-40B4-BE49-F238E27FC236}">
                    <a16:creationId xmlns:a16="http://schemas.microsoft.com/office/drawing/2014/main" id="{9ADFA7A7-2205-46EA-2F1E-5A42FD0A2957}"/>
                  </a:ext>
                </a:extLst>
              </p:cNvPr>
              <p:cNvSpPr/>
              <p:nvPr/>
            </p:nvSpPr>
            <p:spPr>
              <a:xfrm>
                <a:off x="5657471"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64" name="Straight Connector 63">
                <a:extLst>
                  <a:ext uri="{FF2B5EF4-FFF2-40B4-BE49-F238E27FC236}">
                    <a16:creationId xmlns:a16="http://schemas.microsoft.com/office/drawing/2014/main" id="{284982B4-066B-955A-0097-05BC073F4D90}"/>
                  </a:ext>
                </a:extLst>
              </p:cNvPr>
              <p:cNvCxnSpPr>
                <a:stCxn id="63" idx="3"/>
              </p:cNvCxnSpPr>
              <p:nvPr/>
            </p:nvCxnSpPr>
            <p:spPr>
              <a:xfrm>
                <a:off x="6715090" y="142999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08FE658-5646-2117-0029-AD845286EA57}"/>
                  </a:ext>
                </a:extLst>
              </p:cNvPr>
              <p:cNvCxnSpPr/>
              <p:nvPr/>
            </p:nvCxnSpPr>
            <p:spPr>
              <a:xfrm>
                <a:off x="3680966" y="142173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4D68D4C5-920F-7B2A-66C9-1877DCA45614}"/>
                  </a:ext>
                </a:extLst>
              </p:cNvPr>
              <p:cNvCxnSpPr>
                <a:cxnSpLocks/>
              </p:cNvCxnSpPr>
              <p:nvPr/>
            </p:nvCxnSpPr>
            <p:spPr>
              <a:xfrm>
                <a:off x="5357143" y="1776234"/>
                <a:ext cx="4943" cy="594607"/>
              </a:xfrm>
              <a:prstGeom prst="line">
                <a:avLst/>
              </a:prstGeom>
              <a:ln w="762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768A9433-982C-8688-C075-6A1FBC9A9DC2}"/>
                  </a:ext>
                </a:extLst>
              </p:cNvPr>
              <p:cNvSpPr txBox="1"/>
              <p:nvPr/>
            </p:nvSpPr>
            <p:spPr>
              <a:xfrm>
                <a:off x="7070323" y="1237072"/>
                <a:ext cx="1036822" cy="369332"/>
              </a:xfrm>
              <a:prstGeom prst="rect">
                <a:avLst/>
              </a:prstGeom>
              <a:noFill/>
            </p:spPr>
            <p:txBody>
              <a:bodyPr wrap="none" rtlCol="0">
                <a:spAutoFit/>
              </a:bodyPr>
              <a:lstStyle/>
              <a:p>
                <a:r>
                  <a:rPr lang="en-US" b="1" dirty="0"/>
                  <a:t>Collector</a:t>
                </a:r>
              </a:p>
            </p:txBody>
          </p:sp>
          <p:sp>
            <p:nvSpPr>
              <p:cNvPr id="68" name="TextBox 67">
                <a:extLst>
                  <a:ext uri="{FF2B5EF4-FFF2-40B4-BE49-F238E27FC236}">
                    <a16:creationId xmlns:a16="http://schemas.microsoft.com/office/drawing/2014/main" id="{183FD25D-640A-2AB6-0791-C4FDFA4F69AD}"/>
                  </a:ext>
                </a:extLst>
              </p:cNvPr>
              <p:cNvSpPr txBox="1"/>
              <p:nvPr/>
            </p:nvSpPr>
            <p:spPr>
              <a:xfrm>
                <a:off x="2757188" y="1245332"/>
                <a:ext cx="892488" cy="369332"/>
              </a:xfrm>
              <a:prstGeom prst="rect">
                <a:avLst/>
              </a:prstGeom>
              <a:noFill/>
            </p:spPr>
            <p:txBody>
              <a:bodyPr wrap="none" rtlCol="0">
                <a:spAutoFit/>
              </a:bodyPr>
              <a:lstStyle/>
              <a:p>
                <a:r>
                  <a:rPr lang="en-US" b="1" dirty="0"/>
                  <a:t>Emitter</a:t>
                </a:r>
              </a:p>
            </p:txBody>
          </p:sp>
          <p:sp>
            <p:nvSpPr>
              <p:cNvPr id="69" name="TextBox 68">
                <a:extLst>
                  <a:ext uri="{FF2B5EF4-FFF2-40B4-BE49-F238E27FC236}">
                    <a16:creationId xmlns:a16="http://schemas.microsoft.com/office/drawing/2014/main" id="{092341CA-0ECC-FFC5-1172-3D176AC2326B}"/>
                  </a:ext>
                </a:extLst>
              </p:cNvPr>
              <p:cNvSpPr txBox="1"/>
              <p:nvPr/>
            </p:nvSpPr>
            <p:spPr>
              <a:xfrm>
                <a:off x="5064630" y="2355531"/>
                <a:ext cx="635110" cy="369332"/>
              </a:xfrm>
              <a:prstGeom prst="rect">
                <a:avLst/>
              </a:prstGeom>
              <a:noFill/>
            </p:spPr>
            <p:txBody>
              <a:bodyPr wrap="none" rtlCol="0">
                <a:spAutoFit/>
              </a:bodyPr>
              <a:lstStyle/>
              <a:p>
                <a:r>
                  <a:rPr lang="en-US" b="1" dirty="0"/>
                  <a:t>Base</a:t>
                </a:r>
              </a:p>
            </p:txBody>
          </p:sp>
          <p:cxnSp>
            <p:nvCxnSpPr>
              <p:cNvPr id="70" name="Straight Connector 69">
                <a:extLst>
                  <a:ext uri="{FF2B5EF4-FFF2-40B4-BE49-F238E27FC236}">
                    <a16:creationId xmlns:a16="http://schemas.microsoft.com/office/drawing/2014/main" id="{2188F6C7-574A-7F68-5468-113ABF0D407E}"/>
                  </a:ext>
                </a:extLst>
              </p:cNvPr>
              <p:cNvCxnSpPr>
                <a:cxnSpLocks/>
              </p:cNvCxnSpPr>
              <p:nvPr/>
            </p:nvCxnSpPr>
            <p:spPr>
              <a:xfrm>
                <a:off x="3716980" y="1399306"/>
                <a:ext cx="0" cy="1004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9B25167-04C3-8342-A8A7-4113AEFB9DB1}"/>
                  </a:ext>
                </a:extLst>
              </p:cNvPr>
              <p:cNvCxnSpPr>
                <a:cxnSpLocks/>
              </p:cNvCxnSpPr>
              <p:nvPr/>
            </p:nvCxnSpPr>
            <p:spPr>
              <a:xfrm>
                <a:off x="6993165" y="1408732"/>
                <a:ext cx="0" cy="9621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9335CF4-8640-40C6-78B4-34B0964C122F}"/>
                  </a:ext>
                </a:extLst>
              </p:cNvPr>
              <p:cNvCxnSpPr/>
              <p:nvPr/>
            </p:nvCxnSpPr>
            <p:spPr>
              <a:xfrm>
                <a:off x="6279565" y="2119599"/>
                <a:ext cx="0" cy="4867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336CD5C-EB5A-13A9-2B45-E56F737561E0}"/>
                  </a:ext>
                </a:extLst>
              </p:cNvPr>
              <p:cNvCxnSpPr/>
              <p:nvPr/>
            </p:nvCxnSpPr>
            <p:spPr>
              <a:xfrm>
                <a:off x="4413548" y="2118203"/>
                <a:ext cx="0" cy="4867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481F55-92A3-5C51-67A4-6142DC43B207}"/>
                  </a:ext>
                </a:extLst>
              </p:cNvPr>
              <p:cNvCxnSpPr>
                <a:cxnSpLocks/>
              </p:cNvCxnSpPr>
              <p:nvPr/>
            </p:nvCxnSpPr>
            <p:spPr>
              <a:xfrm>
                <a:off x="4525110" y="2236763"/>
                <a:ext cx="3707" cy="225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010B4E7-C624-46FF-19FF-493B8343A261}"/>
                  </a:ext>
                </a:extLst>
              </p:cNvPr>
              <p:cNvCxnSpPr>
                <a:cxnSpLocks/>
              </p:cNvCxnSpPr>
              <p:nvPr/>
            </p:nvCxnSpPr>
            <p:spPr>
              <a:xfrm>
                <a:off x="6155872" y="2249045"/>
                <a:ext cx="3707" cy="225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168835A-E805-AFBD-AC49-DCC9FFFF553B}"/>
                  </a:ext>
                </a:extLst>
              </p:cNvPr>
              <p:cNvCxnSpPr/>
              <p:nvPr/>
            </p:nvCxnSpPr>
            <p:spPr>
              <a:xfrm flipH="1">
                <a:off x="3702841" y="2370841"/>
                <a:ext cx="67357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1F09BB8-40B6-9B40-70E8-97781C134FE8}"/>
                  </a:ext>
                </a:extLst>
              </p:cNvPr>
              <p:cNvCxnSpPr>
                <a:cxnSpLocks/>
              </p:cNvCxnSpPr>
              <p:nvPr/>
            </p:nvCxnSpPr>
            <p:spPr>
              <a:xfrm flipH="1">
                <a:off x="4548435" y="2362986"/>
                <a:ext cx="156866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34D789-AED7-94CD-69B7-E20C64E62840}"/>
                  </a:ext>
                </a:extLst>
              </p:cNvPr>
              <p:cNvCxnSpPr>
                <a:cxnSpLocks/>
              </p:cNvCxnSpPr>
              <p:nvPr/>
            </p:nvCxnSpPr>
            <p:spPr>
              <a:xfrm flipH="1">
                <a:off x="6294184" y="2362986"/>
                <a:ext cx="74030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E98F9B7-4C15-486F-E502-17F8F1413E0B}"/>
                  </a:ext>
                </a:extLst>
              </p:cNvPr>
              <p:cNvSpPr txBox="1"/>
              <p:nvPr/>
            </p:nvSpPr>
            <p:spPr>
              <a:xfrm>
                <a:off x="3770215" y="2566716"/>
                <a:ext cx="979371" cy="369332"/>
              </a:xfrm>
              <a:prstGeom prst="rect">
                <a:avLst/>
              </a:prstGeom>
              <a:noFill/>
            </p:spPr>
            <p:txBody>
              <a:bodyPr wrap="none" rtlCol="0">
                <a:spAutoFit/>
              </a:bodyPr>
              <a:lstStyle/>
              <a:p>
                <a:r>
                  <a:rPr lang="en-US" b="1" dirty="0"/>
                  <a:t>Forward</a:t>
                </a:r>
              </a:p>
            </p:txBody>
          </p:sp>
          <p:sp>
            <p:nvSpPr>
              <p:cNvPr id="81" name="TextBox 80">
                <a:extLst>
                  <a:ext uri="{FF2B5EF4-FFF2-40B4-BE49-F238E27FC236}">
                    <a16:creationId xmlns:a16="http://schemas.microsoft.com/office/drawing/2014/main" id="{5AE12B6B-9781-EE8D-E476-309B560F9397}"/>
                  </a:ext>
                </a:extLst>
              </p:cNvPr>
              <p:cNvSpPr txBox="1"/>
              <p:nvPr/>
            </p:nvSpPr>
            <p:spPr>
              <a:xfrm>
                <a:off x="3003954" y="936180"/>
                <a:ext cx="398955" cy="369332"/>
              </a:xfrm>
              <a:prstGeom prst="rect">
                <a:avLst/>
              </a:prstGeom>
              <a:noFill/>
            </p:spPr>
            <p:txBody>
              <a:bodyPr wrap="none" rtlCol="0">
                <a:spAutoFit/>
              </a:bodyPr>
              <a:lstStyle/>
              <a:p>
                <a:r>
                  <a:rPr lang="en-US" b="1" dirty="0"/>
                  <a:t>V</a:t>
                </a:r>
                <a:r>
                  <a:rPr lang="en-US" b="1" baseline="-25000" dirty="0"/>
                  <a:t>E</a:t>
                </a:r>
              </a:p>
            </p:txBody>
          </p:sp>
          <p:sp>
            <p:nvSpPr>
              <p:cNvPr id="82" name="TextBox 81">
                <a:extLst>
                  <a:ext uri="{FF2B5EF4-FFF2-40B4-BE49-F238E27FC236}">
                    <a16:creationId xmlns:a16="http://schemas.microsoft.com/office/drawing/2014/main" id="{2E66E4A3-D1F9-C0C7-BEE3-691C487C8E93}"/>
                  </a:ext>
                </a:extLst>
              </p:cNvPr>
              <p:cNvSpPr txBox="1"/>
              <p:nvPr/>
            </p:nvSpPr>
            <p:spPr>
              <a:xfrm>
                <a:off x="7388414" y="910629"/>
                <a:ext cx="518076" cy="542811"/>
              </a:xfrm>
              <a:prstGeom prst="rect">
                <a:avLst/>
              </a:prstGeom>
              <a:noFill/>
            </p:spPr>
            <p:txBody>
              <a:bodyPr wrap="square">
                <a:spAutoFit/>
              </a:bodyPr>
              <a:lstStyle/>
              <a:p>
                <a:r>
                  <a:rPr lang="en-US" b="1" dirty="0"/>
                  <a:t>V</a:t>
                </a:r>
                <a:r>
                  <a:rPr lang="en-US" b="1" baseline="-25000" dirty="0"/>
                  <a:t>C</a:t>
                </a:r>
                <a:endParaRPr lang="en-US" dirty="0"/>
              </a:p>
            </p:txBody>
          </p:sp>
          <p:sp>
            <p:nvSpPr>
              <p:cNvPr id="83" name="TextBox 82">
                <a:extLst>
                  <a:ext uri="{FF2B5EF4-FFF2-40B4-BE49-F238E27FC236}">
                    <a16:creationId xmlns:a16="http://schemas.microsoft.com/office/drawing/2014/main" id="{D1288FA4-0352-5AE1-54D4-9B0046F55D41}"/>
                  </a:ext>
                </a:extLst>
              </p:cNvPr>
              <p:cNvSpPr txBox="1"/>
              <p:nvPr/>
            </p:nvSpPr>
            <p:spPr>
              <a:xfrm>
                <a:off x="5224655" y="2689771"/>
                <a:ext cx="471188" cy="369332"/>
              </a:xfrm>
              <a:prstGeom prst="rect">
                <a:avLst/>
              </a:prstGeom>
              <a:noFill/>
            </p:spPr>
            <p:txBody>
              <a:bodyPr wrap="square">
                <a:spAutoFit/>
              </a:bodyPr>
              <a:lstStyle/>
              <a:p>
                <a:r>
                  <a:rPr lang="en-US" b="1" dirty="0"/>
                  <a:t>V</a:t>
                </a:r>
                <a:r>
                  <a:rPr lang="en-US" b="1" baseline="-25000" dirty="0"/>
                  <a:t>B</a:t>
                </a:r>
                <a:endParaRPr lang="en-US" dirty="0"/>
              </a:p>
            </p:txBody>
          </p:sp>
          <p:cxnSp>
            <p:nvCxnSpPr>
              <p:cNvPr id="84" name="Straight Arrow Connector 83">
                <a:extLst>
                  <a:ext uri="{FF2B5EF4-FFF2-40B4-BE49-F238E27FC236}">
                    <a16:creationId xmlns:a16="http://schemas.microsoft.com/office/drawing/2014/main" id="{25893D5D-FE84-B323-A856-F913D614E48B}"/>
                  </a:ext>
                </a:extLst>
              </p:cNvPr>
              <p:cNvCxnSpPr/>
              <p:nvPr/>
            </p:nvCxnSpPr>
            <p:spPr>
              <a:xfrm>
                <a:off x="4091233" y="936180"/>
                <a:ext cx="5514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8B93C25F-58C7-83BC-424D-BA5F0B62230A}"/>
                  </a:ext>
                </a:extLst>
              </p:cNvPr>
              <p:cNvCxnSpPr>
                <a:cxnSpLocks/>
              </p:cNvCxnSpPr>
              <p:nvPr/>
            </p:nvCxnSpPr>
            <p:spPr>
              <a:xfrm flipH="1">
                <a:off x="6025000" y="884472"/>
                <a:ext cx="59394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D9BC6334-1FBF-D575-E99E-3ADEB0D44939}"/>
                  </a:ext>
                </a:extLst>
              </p:cNvPr>
              <p:cNvCxnSpPr>
                <a:cxnSpLocks/>
              </p:cNvCxnSpPr>
              <p:nvPr/>
            </p:nvCxnSpPr>
            <p:spPr>
              <a:xfrm>
                <a:off x="5226098" y="1614665"/>
                <a:ext cx="0" cy="4486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F7FA4143-5B8C-F5F0-BDF9-581B2643803D}"/>
                  </a:ext>
                </a:extLst>
              </p:cNvPr>
              <p:cNvSpPr txBox="1"/>
              <p:nvPr/>
            </p:nvSpPr>
            <p:spPr>
              <a:xfrm>
                <a:off x="3692278" y="677488"/>
                <a:ext cx="320922" cy="369332"/>
              </a:xfrm>
              <a:prstGeom prst="rect">
                <a:avLst/>
              </a:prstGeom>
              <a:noFill/>
            </p:spPr>
            <p:txBody>
              <a:bodyPr wrap="none" rtlCol="0">
                <a:spAutoFit/>
              </a:bodyPr>
              <a:lstStyle/>
              <a:p>
                <a:r>
                  <a:rPr lang="en-US" b="1" dirty="0"/>
                  <a:t>I</a:t>
                </a:r>
                <a:r>
                  <a:rPr lang="en-US" b="1" baseline="-25000" dirty="0"/>
                  <a:t>E</a:t>
                </a:r>
              </a:p>
            </p:txBody>
          </p:sp>
          <p:sp>
            <p:nvSpPr>
              <p:cNvPr id="88" name="TextBox 87">
                <a:extLst>
                  <a:ext uri="{FF2B5EF4-FFF2-40B4-BE49-F238E27FC236}">
                    <a16:creationId xmlns:a16="http://schemas.microsoft.com/office/drawing/2014/main" id="{0C4A5D56-5F7E-EF96-785D-530DC824BBDE}"/>
                  </a:ext>
                </a:extLst>
              </p:cNvPr>
              <p:cNvSpPr txBox="1"/>
              <p:nvPr/>
            </p:nvSpPr>
            <p:spPr>
              <a:xfrm>
                <a:off x="5695843" y="515139"/>
                <a:ext cx="327334" cy="369333"/>
              </a:xfrm>
              <a:prstGeom prst="rect">
                <a:avLst/>
              </a:prstGeom>
              <a:noFill/>
            </p:spPr>
            <p:txBody>
              <a:bodyPr wrap="none" rtlCol="0">
                <a:spAutoFit/>
              </a:bodyPr>
              <a:lstStyle/>
              <a:p>
                <a:r>
                  <a:rPr lang="en-US" b="1" dirty="0"/>
                  <a:t>I</a:t>
                </a:r>
                <a:r>
                  <a:rPr lang="en-US" b="1" baseline="-25000" dirty="0"/>
                  <a:t>C</a:t>
                </a:r>
              </a:p>
            </p:txBody>
          </p:sp>
          <p:sp>
            <p:nvSpPr>
              <p:cNvPr id="89" name="TextBox 88">
                <a:extLst>
                  <a:ext uri="{FF2B5EF4-FFF2-40B4-BE49-F238E27FC236}">
                    <a16:creationId xmlns:a16="http://schemas.microsoft.com/office/drawing/2014/main" id="{D24B787E-52CF-2D2C-D18F-3AB416044414}"/>
                  </a:ext>
                </a:extLst>
              </p:cNvPr>
              <p:cNvSpPr txBox="1"/>
              <p:nvPr/>
            </p:nvSpPr>
            <p:spPr>
              <a:xfrm>
                <a:off x="4937071" y="1749512"/>
                <a:ext cx="337573" cy="542811"/>
              </a:xfrm>
              <a:prstGeom prst="rect">
                <a:avLst/>
              </a:prstGeom>
              <a:noFill/>
            </p:spPr>
            <p:txBody>
              <a:bodyPr wrap="none" rtlCol="0">
                <a:spAutoFit/>
              </a:bodyPr>
              <a:lstStyle/>
              <a:p>
                <a:r>
                  <a:rPr lang="en-US" b="1" dirty="0"/>
                  <a:t>I</a:t>
                </a:r>
                <a:r>
                  <a:rPr lang="en-US" b="1" baseline="-25000" dirty="0"/>
                  <a:t>B</a:t>
                </a:r>
              </a:p>
            </p:txBody>
          </p:sp>
        </p:grpSp>
        <p:sp>
          <p:nvSpPr>
            <p:cNvPr id="90" name="TextBox 89">
              <a:extLst>
                <a:ext uri="{FF2B5EF4-FFF2-40B4-BE49-F238E27FC236}">
                  <a16:creationId xmlns:a16="http://schemas.microsoft.com/office/drawing/2014/main" id="{65119712-BA55-5D36-57F9-6DDBDCAB3E75}"/>
                </a:ext>
              </a:extLst>
            </p:cNvPr>
            <p:cNvSpPr txBox="1"/>
            <p:nvPr/>
          </p:nvSpPr>
          <p:spPr>
            <a:xfrm>
              <a:off x="5824532" y="4325791"/>
              <a:ext cx="963614" cy="251296"/>
            </a:xfrm>
            <a:prstGeom prst="rect">
              <a:avLst/>
            </a:prstGeom>
            <a:noFill/>
          </p:spPr>
          <p:txBody>
            <a:bodyPr wrap="none" rtlCol="0">
              <a:spAutoFit/>
            </a:bodyPr>
            <a:lstStyle/>
            <a:p>
              <a:r>
                <a:rPr lang="en-US" b="1" dirty="0"/>
                <a:t>Forward</a:t>
              </a:r>
            </a:p>
          </p:txBody>
        </p:sp>
      </p:grpSp>
      <p:grpSp>
        <p:nvGrpSpPr>
          <p:cNvPr id="96" name="Group 95">
            <a:extLst>
              <a:ext uri="{FF2B5EF4-FFF2-40B4-BE49-F238E27FC236}">
                <a16:creationId xmlns:a16="http://schemas.microsoft.com/office/drawing/2014/main" id="{465FA173-A8D9-72C7-8A6D-B95319D0A060}"/>
              </a:ext>
            </a:extLst>
          </p:cNvPr>
          <p:cNvGrpSpPr/>
          <p:nvPr/>
        </p:nvGrpSpPr>
        <p:grpSpPr>
          <a:xfrm>
            <a:off x="2846915" y="5051021"/>
            <a:ext cx="5263881" cy="1496144"/>
            <a:chOff x="2757188" y="910629"/>
            <a:chExt cx="5349957" cy="2198898"/>
          </a:xfrm>
        </p:grpSpPr>
        <p:sp>
          <p:nvSpPr>
            <p:cNvPr id="97" name="Rectangle 96">
              <a:extLst>
                <a:ext uri="{FF2B5EF4-FFF2-40B4-BE49-F238E27FC236}">
                  <a16:creationId xmlns:a16="http://schemas.microsoft.com/office/drawing/2014/main" id="{455A2781-2E24-ED0E-58E5-C8743DE4F769}"/>
                </a:ext>
              </a:extLst>
            </p:cNvPr>
            <p:cNvSpPr/>
            <p:nvPr/>
          </p:nvSpPr>
          <p:spPr>
            <a:xfrm>
              <a:off x="4004540"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98" name="Rectangle 97">
              <a:extLst>
                <a:ext uri="{FF2B5EF4-FFF2-40B4-BE49-F238E27FC236}">
                  <a16:creationId xmlns:a16="http://schemas.microsoft.com/office/drawing/2014/main" id="{D8F10011-A7EF-1711-2E81-C62CE1B9F8C6}"/>
                </a:ext>
              </a:extLst>
            </p:cNvPr>
            <p:cNvSpPr/>
            <p:nvPr/>
          </p:nvSpPr>
          <p:spPr>
            <a:xfrm>
              <a:off x="5062159" y="1072865"/>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99" name="Rectangle 98">
              <a:extLst>
                <a:ext uri="{FF2B5EF4-FFF2-40B4-BE49-F238E27FC236}">
                  <a16:creationId xmlns:a16="http://schemas.microsoft.com/office/drawing/2014/main" id="{38259821-5081-050F-04E4-B48170736CFC}"/>
                </a:ext>
              </a:extLst>
            </p:cNvPr>
            <p:cNvSpPr/>
            <p:nvPr/>
          </p:nvSpPr>
          <p:spPr>
            <a:xfrm>
              <a:off x="5657471"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100" name="Straight Connector 99">
              <a:extLst>
                <a:ext uri="{FF2B5EF4-FFF2-40B4-BE49-F238E27FC236}">
                  <a16:creationId xmlns:a16="http://schemas.microsoft.com/office/drawing/2014/main" id="{D398D2E5-5F13-61C8-3B87-F0B29BDD3F95}"/>
                </a:ext>
              </a:extLst>
            </p:cNvPr>
            <p:cNvCxnSpPr>
              <a:stCxn id="99" idx="3"/>
            </p:cNvCxnSpPr>
            <p:nvPr/>
          </p:nvCxnSpPr>
          <p:spPr>
            <a:xfrm>
              <a:off x="6715090" y="142999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750031F9-5C69-7F5E-D537-039E109ADEBF}"/>
                </a:ext>
              </a:extLst>
            </p:cNvPr>
            <p:cNvCxnSpPr/>
            <p:nvPr/>
          </p:nvCxnSpPr>
          <p:spPr>
            <a:xfrm>
              <a:off x="3680966" y="142173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56DD2BFE-DABA-43BA-5478-54D202435362}"/>
                </a:ext>
              </a:extLst>
            </p:cNvPr>
            <p:cNvCxnSpPr>
              <a:cxnSpLocks/>
            </p:cNvCxnSpPr>
            <p:nvPr/>
          </p:nvCxnSpPr>
          <p:spPr>
            <a:xfrm>
              <a:off x="5357143" y="1776234"/>
              <a:ext cx="4943" cy="594607"/>
            </a:xfrm>
            <a:prstGeom prst="line">
              <a:avLst/>
            </a:prstGeom>
            <a:ln w="76200"/>
          </p:spPr>
          <p:style>
            <a:lnRef idx="1">
              <a:schemeClr val="dk1"/>
            </a:lnRef>
            <a:fillRef idx="0">
              <a:schemeClr val="dk1"/>
            </a:fillRef>
            <a:effectRef idx="0">
              <a:schemeClr val="dk1"/>
            </a:effectRef>
            <a:fontRef idx="minor">
              <a:schemeClr val="tx1"/>
            </a:fontRef>
          </p:style>
        </p:cxnSp>
        <p:sp>
          <p:nvSpPr>
            <p:cNvPr id="103" name="TextBox 102">
              <a:extLst>
                <a:ext uri="{FF2B5EF4-FFF2-40B4-BE49-F238E27FC236}">
                  <a16:creationId xmlns:a16="http://schemas.microsoft.com/office/drawing/2014/main" id="{7D61C16E-EBB7-5D9C-A8AD-2B5C84B4C786}"/>
                </a:ext>
              </a:extLst>
            </p:cNvPr>
            <p:cNvSpPr txBox="1"/>
            <p:nvPr/>
          </p:nvSpPr>
          <p:spPr>
            <a:xfrm>
              <a:off x="7070323" y="1237072"/>
              <a:ext cx="1036822" cy="369332"/>
            </a:xfrm>
            <a:prstGeom prst="rect">
              <a:avLst/>
            </a:prstGeom>
            <a:noFill/>
          </p:spPr>
          <p:txBody>
            <a:bodyPr wrap="none" rtlCol="0">
              <a:spAutoFit/>
            </a:bodyPr>
            <a:lstStyle/>
            <a:p>
              <a:r>
                <a:rPr lang="en-US" b="1" dirty="0"/>
                <a:t>Collector</a:t>
              </a:r>
            </a:p>
          </p:txBody>
        </p:sp>
        <p:sp>
          <p:nvSpPr>
            <p:cNvPr id="104" name="TextBox 103">
              <a:extLst>
                <a:ext uri="{FF2B5EF4-FFF2-40B4-BE49-F238E27FC236}">
                  <a16:creationId xmlns:a16="http://schemas.microsoft.com/office/drawing/2014/main" id="{65228597-617A-B4EE-18C3-4AEA50AFFC83}"/>
                </a:ext>
              </a:extLst>
            </p:cNvPr>
            <p:cNvSpPr txBox="1"/>
            <p:nvPr/>
          </p:nvSpPr>
          <p:spPr>
            <a:xfrm>
              <a:off x="2757188" y="1245332"/>
              <a:ext cx="892488" cy="369332"/>
            </a:xfrm>
            <a:prstGeom prst="rect">
              <a:avLst/>
            </a:prstGeom>
            <a:noFill/>
          </p:spPr>
          <p:txBody>
            <a:bodyPr wrap="none" rtlCol="0">
              <a:spAutoFit/>
            </a:bodyPr>
            <a:lstStyle/>
            <a:p>
              <a:r>
                <a:rPr lang="en-US" b="1" dirty="0"/>
                <a:t>Emitter</a:t>
              </a:r>
            </a:p>
          </p:txBody>
        </p:sp>
        <p:sp>
          <p:nvSpPr>
            <p:cNvPr id="105" name="TextBox 104">
              <a:extLst>
                <a:ext uri="{FF2B5EF4-FFF2-40B4-BE49-F238E27FC236}">
                  <a16:creationId xmlns:a16="http://schemas.microsoft.com/office/drawing/2014/main" id="{9FA9A733-0A8C-C9B8-F975-4B161D35F136}"/>
                </a:ext>
              </a:extLst>
            </p:cNvPr>
            <p:cNvSpPr txBox="1"/>
            <p:nvPr/>
          </p:nvSpPr>
          <p:spPr>
            <a:xfrm>
              <a:off x="5064630" y="2355531"/>
              <a:ext cx="635110" cy="369332"/>
            </a:xfrm>
            <a:prstGeom prst="rect">
              <a:avLst/>
            </a:prstGeom>
            <a:noFill/>
          </p:spPr>
          <p:txBody>
            <a:bodyPr wrap="none" rtlCol="0">
              <a:spAutoFit/>
            </a:bodyPr>
            <a:lstStyle/>
            <a:p>
              <a:r>
                <a:rPr lang="en-US" b="1" dirty="0"/>
                <a:t>Base</a:t>
              </a:r>
            </a:p>
          </p:txBody>
        </p:sp>
        <p:cxnSp>
          <p:nvCxnSpPr>
            <p:cNvPr id="106" name="Straight Connector 105">
              <a:extLst>
                <a:ext uri="{FF2B5EF4-FFF2-40B4-BE49-F238E27FC236}">
                  <a16:creationId xmlns:a16="http://schemas.microsoft.com/office/drawing/2014/main" id="{6EE8263E-C4C3-BF2B-36CD-AC73A138791D}"/>
                </a:ext>
              </a:extLst>
            </p:cNvPr>
            <p:cNvCxnSpPr>
              <a:cxnSpLocks/>
            </p:cNvCxnSpPr>
            <p:nvPr/>
          </p:nvCxnSpPr>
          <p:spPr>
            <a:xfrm>
              <a:off x="3716980" y="1399306"/>
              <a:ext cx="0" cy="1004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18F531-62AD-8EB2-1DA4-91694DE9BB1B}"/>
                </a:ext>
              </a:extLst>
            </p:cNvPr>
            <p:cNvCxnSpPr>
              <a:cxnSpLocks/>
            </p:cNvCxnSpPr>
            <p:nvPr/>
          </p:nvCxnSpPr>
          <p:spPr>
            <a:xfrm>
              <a:off x="6993165" y="1408732"/>
              <a:ext cx="0" cy="9621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5418719-63F5-046B-9090-C16E279AD10E}"/>
                </a:ext>
              </a:extLst>
            </p:cNvPr>
            <p:cNvCxnSpPr/>
            <p:nvPr/>
          </p:nvCxnSpPr>
          <p:spPr>
            <a:xfrm>
              <a:off x="6165382" y="2119599"/>
              <a:ext cx="0" cy="4867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131E406-B175-15C9-894D-242E0F7E566A}"/>
                </a:ext>
              </a:extLst>
            </p:cNvPr>
            <p:cNvCxnSpPr/>
            <p:nvPr/>
          </p:nvCxnSpPr>
          <p:spPr>
            <a:xfrm>
              <a:off x="4533349" y="2127453"/>
              <a:ext cx="0" cy="4867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C1DB29BE-9A2A-E3EF-9E26-319DED7ABE8F}"/>
                </a:ext>
              </a:extLst>
            </p:cNvPr>
            <p:cNvCxnSpPr>
              <a:cxnSpLocks/>
            </p:cNvCxnSpPr>
            <p:nvPr/>
          </p:nvCxnSpPr>
          <p:spPr>
            <a:xfrm>
              <a:off x="4413935" y="2249046"/>
              <a:ext cx="3707" cy="225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E2C0EE2-B874-D101-3816-25CDC54F8D86}"/>
                </a:ext>
              </a:extLst>
            </p:cNvPr>
            <p:cNvCxnSpPr>
              <a:cxnSpLocks/>
            </p:cNvCxnSpPr>
            <p:nvPr/>
          </p:nvCxnSpPr>
          <p:spPr>
            <a:xfrm>
              <a:off x="6280368" y="2258297"/>
              <a:ext cx="3707" cy="22508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6EBB9D2-EDA1-B73E-4858-1A89D65DA565}"/>
                </a:ext>
              </a:extLst>
            </p:cNvPr>
            <p:cNvCxnSpPr/>
            <p:nvPr/>
          </p:nvCxnSpPr>
          <p:spPr>
            <a:xfrm flipH="1">
              <a:off x="3702841" y="2370841"/>
              <a:ext cx="67357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03857D8-351F-626A-0DEB-E4CC7E125454}"/>
                </a:ext>
              </a:extLst>
            </p:cNvPr>
            <p:cNvCxnSpPr>
              <a:cxnSpLocks/>
            </p:cNvCxnSpPr>
            <p:nvPr/>
          </p:nvCxnSpPr>
          <p:spPr>
            <a:xfrm flipH="1">
              <a:off x="4548435" y="2362986"/>
              <a:ext cx="156866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5E5BB71-13C1-3B49-A16C-2EA257F31576}"/>
                </a:ext>
              </a:extLst>
            </p:cNvPr>
            <p:cNvCxnSpPr>
              <a:cxnSpLocks/>
            </p:cNvCxnSpPr>
            <p:nvPr/>
          </p:nvCxnSpPr>
          <p:spPr>
            <a:xfrm flipH="1">
              <a:off x="6294184" y="2362986"/>
              <a:ext cx="74030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B1505A4-B902-262A-59C5-C99166045A4D}"/>
                </a:ext>
              </a:extLst>
            </p:cNvPr>
            <p:cNvSpPr txBox="1"/>
            <p:nvPr/>
          </p:nvSpPr>
          <p:spPr>
            <a:xfrm>
              <a:off x="3770215" y="2566716"/>
              <a:ext cx="948660" cy="542811"/>
            </a:xfrm>
            <a:prstGeom prst="rect">
              <a:avLst/>
            </a:prstGeom>
            <a:noFill/>
          </p:spPr>
          <p:txBody>
            <a:bodyPr wrap="none" rtlCol="0">
              <a:spAutoFit/>
            </a:bodyPr>
            <a:lstStyle/>
            <a:p>
              <a:r>
                <a:rPr lang="en-US" b="1" dirty="0"/>
                <a:t>Reverse</a:t>
              </a:r>
            </a:p>
          </p:txBody>
        </p:sp>
        <p:sp>
          <p:nvSpPr>
            <p:cNvPr id="116" name="TextBox 115">
              <a:extLst>
                <a:ext uri="{FF2B5EF4-FFF2-40B4-BE49-F238E27FC236}">
                  <a16:creationId xmlns:a16="http://schemas.microsoft.com/office/drawing/2014/main" id="{2F352725-9F16-7A2F-0B6C-E9F138D3845E}"/>
                </a:ext>
              </a:extLst>
            </p:cNvPr>
            <p:cNvSpPr txBox="1"/>
            <p:nvPr/>
          </p:nvSpPr>
          <p:spPr>
            <a:xfrm>
              <a:off x="3003954" y="936180"/>
              <a:ext cx="398955" cy="369332"/>
            </a:xfrm>
            <a:prstGeom prst="rect">
              <a:avLst/>
            </a:prstGeom>
            <a:noFill/>
          </p:spPr>
          <p:txBody>
            <a:bodyPr wrap="none" rtlCol="0">
              <a:spAutoFit/>
            </a:bodyPr>
            <a:lstStyle/>
            <a:p>
              <a:r>
                <a:rPr lang="en-US" b="1" dirty="0"/>
                <a:t>V</a:t>
              </a:r>
              <a:r>
                <a:rPr lang="en-US" b="1" baseline="-25000" dirty="0"/>
                <a:t>E</a:t>
              </a:r>
            </a:p>
          </p:txBody>
        </p:sp>
        <p:sp>
          <p:nvSpPr>
            <p:cNvPr id="117" name="TextBox 116">
              <a:extLst>
                <a:ext uri="{FF2B5EF4-FFF2-40B4-BE49-F238E27FC236}">
                  <a16:creationId xmlns:a16="http://schemas.microsoft.com/office/drawing/2014/main" id="{E35DF1A6-71A2-1DBF-E6C6-ADF6F46538CF}"/>
                </a:ext>
              </a:extLst>
            </p:cNvPr>
            <p:cNvSpPr txBox="1"/>
            <p:nvPr/>
          </p:nvSpPr>
          <p:spPr>
            <a:xfrm>
              <a:off x="7388414" y="910629"/>
              <a:ext cx="518076" cy="542811"/>
            </a:xfrm>
            <a:prstGeom prst="rect">
              <a:avLst/>
            </a:prstGeom>
            <a:noFill/>
          </p:spPr>
          <p:txBody>
            <a:bodyPr wrap="square">
              <a:spAutoFit/>
            </a:bodyPr>
            <a:lstStyle/>
            <a:p>
              <a:r>
                <a:rPr lang="en-US" b="1" dirty="0"/>
                <a:t>V</a:t>
              </a:r>
              <a:r>
                <a:rPr lang="en-US" b="1" baseline="-25000" dirty="0"/>
                <a:t>C</a:t>
              </a:r>
              <a:endParaRPr lang="en-US" dirty="0"/>
            </a:p>
          </p:txBody>
        </p:sp>
        <p:sp>
          <p:nvSpPr>
            <p:cNvPr id="118" name="TextBox 117">
              <a:extLst>
                <a:ext uri="{FF2B5EF4-FFF2-40B4-BE49-F238E27FC236}">
                  <a16:creationId xmlns:a16="http://schemas.microsoft.com/office/drawing/2014/main" id="{FCBF2E33-C800-ED9E-05CA-35A03C97D50C}"/>
                </a:ext>
              </a:extLst>
            </p:cNvPr>
            <p:cNvSpPr txBox="1"/>
            <p:nvPr/>
          </p:nvSpPr>
          <p:spPr>
            <a:xfrm>
              <a:off x="5224655" y="2689771"/>
              <a:ext cx="471188" cy="369332"/>
            </a:xfrm>
            <a:prstGeom prst="rect">
              <a:avLst/>
            </a:prstGeom>
            <a:noFill/>
          </p:spPr>
          <p:txBody>
            <a:bodyPr wrap="square">
              <a:spAutoFit/>
            </a:bodyPr>
            <a:lstStyle/>
            <a:p>
              <a:r>
                <a:rPr lang="en-US" b="1" dirty="0"/>
                <a:t>V</a:t>
              </a:r>
              <a:r>
                <a:rPr lang="en-US" b="1" baseline="-25000" dirty="0"/>
                <a:t>B</a:t>
              </a:r>
              <a:endParaRPr lang="en-US" dirty="0"/>
            </a:p>
          </p:txBody>
        </p:sp>
      </p:grpSp>
      <p:sp>
        <p:nvSpPr>
          <p:cNvPr id="125" name="TextBox 124">
            <a:extLst>
              <a:ext uri="{FF2B5EF4-FFF2-40B4-BE49-F238E27FC236}">
                <a16:creationId xmlns:a16="http://schemas.microsoft.com/office/drawing/2014/main" id="{1519E63C-B5B4-F2D0-A8D9-B0794C426E46}"/>
              </a:ext>
            </a:extLst>
          </p:cNvPr>
          <p:cNvSpPr txBox="1"/>
          <p:nvPr/>
        </p:nvSpPr>
        <p:spPr>
          <a:xfrm>
            <a:off x="5830813" y="6150386"/>
            <a:ext cx="933397" cy="369332"/>
          </a:xfrm>
          <a:prstGeom prst="rect">
            <a:avLst/>
          </a:prstGeom>
          <a:noFill/>
        </p:spPr>
        <p:txBody>
          <a:bodyPr wrap="none" rtlCol="0">
            <a:spAutoFit/>
          </a:bodyPr>
          <a:lstStyle/>
          <a:p>
            <a:r>
              <a:rPr lang="en-US" b="1" dirty="0"/>
              <a:t>Reverse</a:t>
            </a:r>
          </a:p>
        </p:txBody>
      </p:sp>
      <p:cxnSp>
        <p:nvCxnSpPr>
          <p:cNvPr id="128" name="Straight Connector 127">
            <a:extLst>
              <a:ext uri="{FF2B5EF4-FFF2-40B4-BE49-F238E27FC236}">
                <a16:creationId xmlns:a16="http://schemas.microsoft.com/office/drawing/2014/main" id="{34FA92B7-9DEE-F01A-C493-8034B0FA82DD}"/>
              </a:ext>
            </a:extLst>
          </p:cNvPr>
          <p:cNvCxnSpPr/>
          <p:nvPr/>
        </p:nvCxnSpPr>
        <p:spPr>
          <a:xfrm>
            <a:off x="8527312" y="3210575"/>
            <a:ext cx="0" cy="1479632"/>
          </a:xfrm>
          <a:prstGeom prst="line">
            <a:avLst/>
          </a:prstGeom>
          <a:ln w="76200"/>
        </p:spPr>
        <p:style>
          <a:lnRef idx="1">
            <a:schemeClr val="dk1"/>
          </a:lnRef>
          <a:fillRef idx="0">
            <a:schemeClr val="dk1"/>
          </a:fillRef>
          <a:effectRef idx="0">
            <a:schemeClr val="dk1"/>
          </a:effectRef>
          <a:fontRef idx="minor">
            <a:schemeClr val="tx1"/>
          </a:fontRef>
        </p:style>
      </p:cxnSp>
      <p:sp>
        <p:nvSpPr>
          <p:cNvPr id="129" name="Oval 128">
            <a:extLst>
              <a:ext uri="{FF2B5EF4-FFF2-40B4-BE49-F238E27FC236}">
                <a16:creationId xmlns:a16="http://schemas.microsoft.com/office/drawing/2014/main" id="{316EAD89-1435-B419-40D6-6E78240164C2}"/>
              </a:ext>
            </a:extLst>
          </p:cNvPr>
          <p:cNvSpPr/>
          <p:nvPr/>
        </p:nvSpPr>
        <p:spPr>
          <a:xfrm>
            <a:off x="8414478" y="3528590"/>
            <a:ext cx="251290" cy="213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76589C7-06BA-68BA-7DBE-C4F16D077359}"/>
              </a:ext>
            </a:extLst>
          </p:cNvPr>
          <p:cNvSpPr/>
          <p:nvPr/>
        </p:nvSpPr>
        <p:spPr>
          <a:xfrm>
            <a:off x="8418490" y="4042373"/>
            <a:ext cx="251290" cy="213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a:extLst>
              <a:ext uri="{FF2B5EF4-FFF2-40B4-BE49-F238E27FC236}">
                <a16:creationId xmlns:a16="http://schemas.microsoft.com/office/drawing/2014/main" id="{F369CF64-BC6E-7A82-DB2E-34D3C563E8CB}"/>
              </a:ext>
            </a:extLst>
          </p:cNvPr>
          <p:cNvCxnSpPr>
            <a:cxnSpLocks/>
          </p:cNvCxnSpPr>
          <p:nvPr/>
        </p:nvCxnSpPr>
        <p:spPr>
          <a:xfrm>
            <a:off x="8891511" y="4837814"/>
            <a:ext cx="0" cy="408635"/>
          </a:xfrm>
          <a:prstGeom prst="line">
            <a:avLst/>
          </a:prstGeom>
          <a:ln w="76200"/>
        </p:spPr>
        <p:style>
          <a:lnRef idx="1">
            <a:schemeClr val="dk1"/>
          </a:lnRef>
          <a:fillRef idx="0">
            <a:schemeClr val="dk1"/>
          </a:fillRef>
          <a:effectRef idx="0">
            <a:schemeClr val="dk1"/>
          </a:effectRef>
          <a:fontRef idx="minor">
            <a:schemeClr val="tx1"/>
          </a:fontRef>
        </p:style>
      </p:cxnSp>
      <p:sp>
        <p:nvSpPr>
          <p:cNvPr id="132" name="Oval 131">
            <a:extLst>
              <a:ext uri="{FF2B5EF4-FFF2-40B4-BE49-F238E27FC236}">
                <a16:creationId xmlns:a16="http://schemas.microsoft.com/office/drawing/2014/main" id="{DA3A8622-9BBD-AA06-8AFB-95F9E62F46B4}"/>
              </a:ext>
            </a:extLst>
          </p:cNvPr>
          <p:cNvSpPr/>
          <p:nvPr/>
        </p:nvSpPr>
        <p:spPr>
          <a:xfrm>
            <a:off x="8768044" y="5158721"/>
            <a:ext cx="251290" cy="213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794292D3-7330-0A0F-03F7-782D0D54528A}"/>
              </a:ext>
            </a:extLst>
          </p:cNvPr>
          <p:cNvSpPr/>
          <p:nvPr/>
        </p:nvSpPr>
        <p:spPr>
          <a:xfrm>
            <a:off x="8772056" y="5672504"/>
            <a:ext cx="251290" cy="21395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a:extLst>
              <a:ext uri="{FF2B5EF4-FFF2-40B4-BE49-F238E27FC236}">
                <a16:creationId xmlns:a16="http://schemas.microsoft.com/office/drawing/2014/main" id="{BAC10210-63CD-F9A1-5544-D3C1105C0328}"/>
              </a:ext>
            </a:extLst>
          </p:cNvPr>
          <p:cNvCxnSpPr>
            <a:cxnSpLocks/>
          </p:cNvCxnSpPr>
          <p:nvPr/>
        </p:nvCxnSpPr>
        <p:spPr>
          <a:xfrm>
            <a:off x="8891511" y="5840240"/>
            <a:ext cx="0" cy="408635"/>
          </a:xfrm>
          <a:prstGeom prst="line">
            <a:avLst/>
          </a:prstGeom>
          <a:ln w="76200"/>
        </p:spPr>
        <p:style>
          <a:lnRef idx="1">
            <a:schemeClr val="dk1"/>
          </a:lnRef>
          <a:fillRef idx="0">
            <a:schemeClr val="dk1"/>
          </a:fillRef>
          <a:effectRef idx="0">
            <a:schemeClr val="dk1"/>
          </a:effectRef>
          <a:fontRef idx="minor">
            <a:schemeClr val="tx1"/>
          </a:fontRef>
        </p:style>
      </p:cxnSp>
      <p:grpSp>
        <p:nvGrpSpPr>
          <p:cNvPr id="137" name="Group 136">
            <a:extLst>
              <a:ext uri="{FF2B5EF4-FFF2-40B4-BE49-F238E27FC236}">
                <a16:creationId xmlns:a16="http://schemas.microsoft.com/office/drawing/2014/main" id="{31EAB28A-A80C-B708-21A5-F96AA3298735}"/>
              </a:ext>
            </a:extLst>
          </p:cNvPr>
          <p:cNvGrpSpPr/>
          <p:nvPr/>
        </p:nvGrpSpPr>
        <p:grpSpPr>
          <a:xfrm>
            <a:off x="2404599" y="1660540"/>
            <a:ext cx="5814368" cy="1415823"/>
            <a:chOff x="2757188" y="317557"/>
            <a:chExt cx="5349957" cy="3094706"/>
          </a:xfrm>
        </p:grpSpPr>
        <p:sp>
          <p:nvSpPr>
            <p:cNvPr id="138" name="Rectangle 137">
              <a:extLst>
                <a:ext uri="{FF2B5EF4-FFF2-40B4-BE49-F238E27FC236}">
                  <a16:creationId xmlns:a16="http://schemas.microsoft.com/office/drawing/2014/main" id="{741A746A-F436-F49C-37B0-76559E13D9B6}"/>
                </a:ext>
              </a:extLst>
            </p:cNvPr>
            <p:cNvSpPr/>
            <p:nvPr/>
          </p:nvSpPr>
          <p:spPr>
            <a:xfrm>
              <a:off x="4004540"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sp>
          <p:nvSpPr>
            <p:cNvPr id="139" name="Rectangle 138">
              <a:extLst>
                <a:ext uri="{FF2B5EF4-FFF2-40B4-BE49-F238E27FC236}">
                  <a16:creationId xmlns:a16="http://schemas.microsoft.com/office/drawing/2014/main" id="{44CB632A-92E8-8F9B-75BF-562433C822B4}"/>
                </a:ext>
              </a:extLst>
            </p:cNvPr>
            <p:cNvSpPr/>
            <p:nvPr/>
          </p:nvSpPr>
          <p:spPr>
            <a:xfrm>
              <a:off x="5062159" y="1072865"/>
              <a:ext cx="594911"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a:t>
              </a:r>
            </a:p>
          </p:txBody>
        </p:sp>
        <p:sp>
          <p:nvSpPr>
            <p:cNvPr id="140" name="Rectangle 139">
              <a:extLst>
                <a:ext uri="{FF2B5EF4-FFF2-40B4-BE49-F238E27FC236}">
                  <a16:creationId xmlns:a16="http://schemas.microsoft.com/office/drawing/2014/main" id="{6B712CD7-526B-C1EE-79A0-1341AC9FF710}"/>
                </a:ext>
              </a:extLst>
            </p:cNvPr>
            <p:cNvSpPr/>
            <p:nvPr/>
          </p:nvSpPr>
          <p:spPr>
            <a:xfrm>
              <a:off x="5657471" y="1072865"/>
              <a:ext cx="1057619" cy="714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t>
              </a:r>
            </a:p>
          </p:txBody>
        </p:sp>
        <p:cxnSp>
          <p:nvCxnSpPr>
            <p:cNvPr id="141" name="Straight Connector 140">
              <a:extLst>
                <a:ext uri="{FF2B5EF4-FFF2-40B4-BE49-F238E27FC236}">
                  <a16:creationId xmlns:a16="http://schemas.microsoft.com/office/drawing/2014/main" id="{78EB4954-3B21-1EA4-8305-0FAE3C071EB4}"/>
                </a:ext>
              </a:extLst>
            </p:cNvPr>
            <p:cNvCxnSpPr>
              <a:stCxn id="140" idx="3"/>
            </p:cNvCxnSpPr>
            <p:nvPr/>
          </p:nvCxnSpPr>
          <p:spPr>
            <a:xfrm>
              <a:off x="6715090" y="142999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B5FD4366-EA70-EFCC-4573-B437AE2FED91}"/>
                </a:ext>
              </a:extLst>
            </p:cNvPr>
            <p:cNvCxnSpPr/>
            <p:nvPr/>
          </p:nvCxnSpPr>
          <p:spPr>
            <a:xfrm>
              <a:off x="3680966" y="1421738"/>
              <a:ext cx="314687"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9393EB70-2772-E53B-4190-D619B636FB72}"/>
                </a:ext>
              </a:extLst>
            </p:cNvPr>
            <p:cNvCxnSpPr>
              <a:cxnSpLocks/>
            </p:cNvCxnSpPr>
            <p:nvPr/>
          </p:nvCxnSpPr>
          <p:spPr>
            <a:xfrm>
              <a:off x="5357143" y="1776234"/>
              <a:ext cx="4943" cy="594607"/>
            </a:xfrm>
            <a:prstGeom prst="line">
              <a:avLst/>
            </a:prstGeom>
            <a:ln w="76200"/>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77C35ECA-7B1F-A74B-E582-529341ACE7AA}"/>
                </a:ext>
              </a:extLst>
            </p:cNvPr>
            <p:cNvSpPr txBox="1"/>
            <p:nvPr/>
          </p:nvSpPr>
          <p:spPr>
            <a:xfrm>
              <a:off x="7070323" y="1237072"/>
              <a:ext cx="1036822" cy="369332"/>
            </a:xfrm>
            <a:prstGeom prst="rect">
              <a:avLst/>
            </a:prstGeom>
            <a:noFill/>
          </p:spPr>
          <p:txBody>
            <a:bodyPr wrap="none" rtlCol="0">
              <a:spAutoFit/>
            </a:bodyPr>
            <a:lstStyle/>
            <a:p>
              <a:r>
                <a:rPr lang="en-US" b="1" dirty="0"/>
                <a:t>Collector</a:t>
              </a:r>
            </a:p>
          </p:txBody>
        </p:sp>
        <p:sp>
          <p:nvSpPr>
            <p:cNvPr id="145" name="TextBox 144">
              <a:extLst>
                <a:ext uri="{FF2B5EF4-FFF2-40B4-BE49-F238E27FC236}">
                  <a16:creationId xmlns:a16="http://schemas.microsoft.com/office/drawing/2014/main" id="{88F7AF6F-095E-E9BC-DE65-25B20E61C3E2}"/>
                </a:ext>
              </a:extLst>
            </p:cNvPr>
            <p:cNvSpPr txBox="1"/>
            <p:nvPr/>
          </p:nvSpPr>
          <p:spPr>
            <a:xfrm>
              <a:off x="2757188" y="1245332"/>
              <a:ext cx="892488" cy="369332"/>
            </a:xfrm>
            <a:prstGeom prst="rect">
              <a:avLst/>
            </a:prstGeom>
            <a:noFill/>
          </p:spPr>
          <p:txBody>
            <a:bodyPr wrap="none" rtlCol="0">
              <a:spAutoFit/>
            </a:bodyPr>
            <a:lstStyle/>
            <a:p>
              <a:r>
                <a:rPr lang="en-US" b="1" dirty="0"/>
                <a:t>Emitter</a:t>
              </a:r>
            </a:p>
          </p:txBody>
        </p:sp>
        <p:sp>
          <p:nvSpPr>
            <p:cNvPr id="146" name="TextBox 145">
              <a:extLst>
                <a:ext uri="{FF2B5EF4-FFF2-40B4-BE49-F238E27FC236}">
                  <a16:creationId xmlns:a16="http://schemas.microsoft.com/office/drawing/2014/main" id="{58585EB8-5AAF-6949-84AA-BAAEC1CE08F6}"/>
                </a:ext>
              </a:extLst>
            </p:cNvPr>
            <p:cNvSpPr txBox="1"/>
            <p:nvPr/>
          </p:nvSpPr>
          <p:spPr>
            <a:xfrm>
              <a:off x="5064630" y="2355531"/>
              <a:ext cx="635110" cy="369332"/>
            </a:xfrm>
            <a:prstGeom prst="rect">
              <a:avLst/>
            </a:prstGeom>
            <a:noFill/>
          </p:spPr>
          <p:txBody>
            <a:bodyPr wrap="none" rtlCol="0">
              <a:spAutoFit/>
            </a:bodyPr>
            <a:lstStyle/>
            <a:p>
              <a:r>
                <a:rPr lang="en-US" b="1" dirty="0"/>
                <a:t>Base</a:t>
              </a:r>
            </a:p>
          </p:txBody>
        </p:sp>
        <p:cxnSp>
          <p:nvCxnSpPr>
            <p:cNvPr id="147" name="Straight Connector 146">
              <a:extLst>
                <a:ext uri="{FF2B5EF4-FFF2-40B4-BE49-F238E27FC236}">
                  <a16:creationId xmlns:a16="http://schemas.microsoft.com/office/drawing/2014/main" id="{0682E71F-2A88-CD56-4F0A-1F1529A91E67}"/>
                </a:ext>
              </a:extLst>
            </p:cNvPr>
            <p:cNvCxnSpPr>
              <a:cxnSpLocks/>
            </p:cNvCxnSpPr>
            <p:nvPr/>
          </p:nvCxnSpPr>
          <p:spPr>
            <a:xfrm>
              <a:off x="3716980" y="1399306"/>
              <a:ext cx="0" cy="100453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A71673-404B-70AF-02E4-360F6BC7CE32}"/>
                </a:ext>
              </a:extLst>
            </p:cNvPr>
            <p:cNvCxnSpPr>
              <a:cxnSpLocks/>
            </p:cNvCxnSpPr>
            <p:nvPr/>
          </p:nvCxnSpPr>
          <p:spPr>
            <a:xfrm>
              <a:off x="6993165" y="1408732"/>
              <a:ext cx="0" cy="9621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E108178-7A25-FFE1-10F3-CA303AA2622D}"/>
                </a:ext>
              </a:extLst>
            </p:cNvPr>
            <p:cNvCxnSpPr>
              <a:cxnSpLocks/>
            </p:cNvCxnSpPr>
            <p:nvPr/>
          </p:nvCxnSpPr>
          <p:spPr>
            <a:xfrm>
              <a:off x="6275570" y="2015782"/>
              <a:ext cx="3589" cy="7090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5EC6724-FE0B-2BBF-B6EE-6FE3CCA45A0B}"/>
                </a:ext>
              </a:extLst>
            </p:cNvPr>
            <p:cNvCxnSpPr>
              <a:cxnSpLocks/>
            </p:cNvCxnSpPr>
            <p:nvPr/>
          </p:nvCxnSpPr>
          <p:spPr>
            <a:xfrm>
              <a:off x="6127342" y="2161421"/>
              <a:ext cx="3707" cy="4108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BB37A06-4E9E-C93B-6231-46CBBF46D69D}"/>
                </a:ext>
              </a:extLst>
            </p:cNvPr>
            <p:cNvCxnSpPr/>
            <p:nvPr/>
          </p:nvCxnSpPr>
          <p:spPr>
            <a:xfrm flipH="1">
              <a:off x="3695329" y="2370841"/>
              <a:ext cx="67357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43F0F64-5922-5B57-BAB1-28D63B0F1A68}"/>
                </a:ext>
              </a:extLst>
            </p:cNvPr>
            <p:cNvCxnSpPr>
              <a:cxnSpLocks/>
            </p:cNvCxnSpPr>
            <p:nvPr/>
          </p:nvCxnSpPr>
          <p:spPr>
            <a:xfrm flipH="1">
              <a:off x="4548435" y="2362985"/>
              <a:ext cx="156866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E63F0EB-174B-3379-A283-95368874471A}"/>
                </a:ext>
              </a:extLst>
            </p:cNvPr>
            <p:cNvCxnSpPr>
              <a:cxnSpLocks/>
            </p:cNvCxnSpPr>
            <p:nvPr/>
          </p:nvCxnSpPr>
          <p:spPr>
            <a:xfrm flipH="1">
              <a:off x="6286672" y="2362985"/>
              <a:ext cx="74030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33363514-10CF-9E04-92DB-1DB7F4AE0ADB}"/>
                </a:ext>
              </a:extLst>
            </p:cNvPr>
            <p:cNvSpPr txBox="1"/>
            <p:nvPr/>
          </p:nvSpPr>
          <p:spPr>
            <a:xfrm>
              <a:off x="3770215" y="2566717"/>
              <a:ext cx="858844" cy="807286"/>
            </a:xfrm>
            <a:prstGeom prst="rect">
              <a:avLst/>
            </a:prstGeom>
            <a:noFill/>
          </p:spPr>
          <p:txBody>
            <a:bodyPr wrap="none" rtlCol="0">
              <a:spAutoFit/>
            </a:bodyPr>
            <a:lstStyle/>
            <a:p>
              <a:r>
                <a:rPr lang="en-US" b="1" dirty="0"/>
                <a:t>Reverse</a:t>
              </a:r>
            </a:p>
          </p:txBody>
        </p:sp>
        <p:sp>
          <p:nvSpPr>
            <p:cNvPr id="157" name="TextBox 156">
              <a:extLst>
                <a:ext uri="{FF2B5EF4-FFF2-40B4-BE49-F238E27FC236}">
                  <a16:creationId xmlns:a16="http://schemas.microsoft.com/office/drawing/2014/main" id="{3DE8CF84-476F-2485-8333-E3FDA903007B}"/>
                </a:ext>
              </a:extLst>
            </p:cNvPr>
            <p:cNvSpPr txBox="1"/>
            <p:nvPr/>
          </p:nvSpPr>
          <p:spPr>
            <a:xfrm>
              <a:off x="6145518" y="2604977"/>
              <a:ext cx="901146" cy="807286"/>
            </a:xfrm>
            <a:prstGeom prst="rect">
              <a:avLst/>
            </a:prstGeom>
            <a:noFill/>
          </p:spPr>
          <p:txBody>
            <a:bodyPr wrap="none" rtlCol="0">
              <a:spAutoFit/>
            </a:bodyPr>
            <a:lstStyle/>
            <a:p>
              <a:r>
                <a:rPr lang="en-US" b="1" dirty="0"/>
                <a:t>Forward</a:t>
              </a:r>
            </a:p>
          </p:txBody>
        </p:sp>
        <p:sp>
          <p:nvSpPr>
            <p:cNvPr id="158" name="TextBox 157">
              <a:extLst>
                <a:ext uri="{FF2B5EF4-FFF2-40B4-BE49-F238E27FC236}">
                  <a16:creationId xmlns:a16="http://schemas.microsoft.com/office/drawing/2014/main" id="{BDBCC2CE-A0A4-C8B2-B9A2-88C4E5E35F4D}"/>
                </a:ext>
              </a:extLst>
            </p:cNvPr>
            <p:cNvSpPr txBox="1"/>
            <p:nvPr/>
          </p:nvSpPr>
          <p:spPr>
            <a:xfrm>
              <a:off x="3003954" y="631986"/>
              <a:ext cx="398955" cy="369333"/>
            </a:xfrm>
            <a:prstGeom prst="rect">
              <a:avLst/>
            </a:prstGeom>
            <a:noFill/>
          </p:spPr>
          <p:txBody>
            <a:bodyPr wrap="none" rtlCol="0">
              <a:spAutoFit/>
            </a:bodyPr>
            <a:lstStyle/>
            <a:p>
              <a:r>
                <a:rPr lang="en-US" b="1" dirty="0"/>
                <a:t>V</a:t>
              </a:r>
              <a:r>
                <a:rPr lang="en-US" b="1" baseline="-25000" dirty="0"/>
                <a:t>E</a:t>
              </a:r>
            </a:p>
          </p:txBody>
        </p:sp>
        <p:sp>
          <p:nvSpPr>
            <p:cNvPr id="159" name="TextBox 158">
              <a:extLst>
                <a:ext uri="{FF2B5EF4-FFF2-40B4-BE49-F238E27FC236}">
                  <a16:creationId xmlns:a16="http://schemas.microsoft.com/office/drawing/2014/main" id="{C5BBD92F-39D3-3411-584E-E65BF66F29B1}"/>
                </a:ext>
              </a:extLst>
            </p:cNvPr>
            <p:cNvSpPr txBox="1"/>
            <p:nvPr/>
          </p:nvSpPr>
          <p:spPr>
            <a:xfrm>
              <a:off x="7388414" y="657475"/>
              <a:ext cx="494266" cy="542811"/>
            </a:xfrm>
            <a:prstGeom prst="rect">
              <a:avLst/>
            </a:prstGeom>
            <a:noFill/>
          </p:spPr>
          <p:txBody>
            <a:bodyPr wrap="square">
              <a:spAutoFit/>
            </a:bodyPr>
            <a:lstStyle/>
            <a:p>
              <a:r>
                <a:rPr lang="en-US" b="1" dirty="0"/>
                <a:t>V</a:t>
              </a:r>
              <a:r>
                <a:rPr lang="en-US" b="1" baseline="-25000" dirty="0"/>
                <a:t>C</a:t>
              </a:r>
              <a:endParaRPr lang="en-US" dirty="0"/>
            </a:p>
          </p:txBody>
        </p:sp>
        <p:sp>
          <p:nvSpPr>
            <p:cNvPr id="160" name="TextBox 159">
              <a:extLst>
                <a:ext uri="{FF2B5EF4-FFF2-40B4-BE49-F238E27FC236}">
                  <a16:creationId xmlns:a16="http://schemas.microsoft.com/office/drawing/2014/main" id="{97899D8E-2F63-EA00-D1D2-C0CF2BEEBD7F}"/>
                </a:ext>
              </a:extLst>
            </p:cNvPr>
            <p:cNvSpPr txBox="1"/>
            <p:nvPr/>
          </p:nvSpPr>
          <p:spPr>
            <a:xfrm>
              <a:off x="5211958" y="2678270"/>
              <a:ext cx="471188" cy="369332"/>
            </a:xfrm>
            <a:prstGeom prst="rect">
              <a:avLst/>
            </a:prstGeom>
            <a:noFill/>
          </p:spPr>
          <p:txBody>
            <a:bodyPr wrap="square">
              <a:spAutoFit/>
            </a:bodyPr>
            <a:lstStyle/>
            <a:p>
              <a:r>
                <a:rPr lang="en-US" b="1" dirty="0"/>
                <a:t>V</a:t>
              </a:r>
              <a:r>
                <a:rPr lang="en-US" b="1" baseline="-25000" dirty="0"/>
                <a:t>B</a:t>
              </a:r>
              <a:endParaRPr lang="en-US" dirty="0"/>
            </a:p>
          </p:txBody>
        </p:sp>
        <p:cxnSp>
          <p:nvCxnSpPr>
            <p:cNvPr id="162" name="Straight Arrow Connector 161">
              <a:extLst>
                <a:ext uri="{FF2B5EF4-FFF2-40B4-BE49-F238E27FC236}">
                  <a16:creationId xmlns:a16="http://schemas.microsoft.com/office/drawing/2014/main" id="{419824A3-855B-E836-A1A6-6A0616AFDC67}"/>
                </a:ext>
              </a:extLst>
            </p:cNvPr>
            <p:cNvCxnSpPr>
              <a:cxnSpLocks/>
            </p:cNvCxnSpPr>
            <p:nvPr/>
          </p:nvCxnSpPr>
          <p:spPr>
            <a:xfrm flipH="1">
              <a:off x="6042382" y="926350"/>
              <a:ext cx="4128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B3C5DF31-D685-305A-6CE0-B4D2F71E1E6D}"/>
                </a:ext>
              </a:extLst>
            </p:cNvPr>
            <p:cNvCxnSpPr>
              <a:cxnSpLocks/>
            </p:cNvCxnSpPr>
            <p:nvPr/>
          </p:nvCxnSpPr>
          <p:spPr>
            <a:xfrm>
              <a:off x="5447552" y="1614665"/>
              <a:ext cx="0" cy="44860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4" name="TextBox 163">
              <a:extLst>
                <a:ext uri="{FF2B5EF4-FFF2-40B4-BE49-F238E27FC236}">
                  <a16:creationId xmlns:a16="http://schemas.microsoft.com/office/drawing/2014/main" id="{3F7E5898-DD3E-45A3-E8F0-27E4B8D5735C}"/>
                </a:ext>
              </a:extLst>
            </p:cNvPr>
            <p:cNvSpPr txBox="1"/>
            <p:nvPr/>
          </p:nvSpPr>
          <p:spPr>
            <a:xfrm>
              <a:off x="3692278" y="489155"/>
              <a:ext cx="320922" cy="369332"/>
            </a:xfrm>
            <a:prstGeom prst="rect">
              <a:avLst/>
            </a:prstGeom>
            <a:noFill/>
          </p:spPr>
          <p:txBody>
            <a:bodyPr wrap="none" rtlCol="0">
              <a:spAutoFit/>
            </a:bodyPr>
            <a:lstStyle/>
            <a:p>
              <a:r>
                <a:rPr lang="en-US" b="1" dirty="0"/>
                <a:t>I</a:t>
              </a:r>
              <a:r>
                <a:rPr lang="en-US" b="1" baseline="-25000" dirty="0"/>
                <a:t>E</a:t>
              </a:r>
            </a:p>
          </p:txBody>
        </p:sp>
        <p:sp>
          <p:nvSpPr>
            <p:cNvPr id="165" name="TextBox 164">
              <a:extLst>
                <a:ext uri="{FF2B5EF4-FFF2-40B4-BE49-F238E27FC236}">
                  <a16:creationId xmlns:a16="http://schemas.microsoft.com/office/drawing/2014/main" id="{82A42B5A-8180-3E1F-06D2-6ADF3DBEED4C}"/>
                </a:ext>
              </a:extLst>
            </p:cNvPr>
            <p:cNvSpPr txBox="1"/>
            <p:nvPr/>
          </p:nvSpPr>
          <p:spPr>
            <a:xfrm>
              <a:off x="5746995" y="317557"/>
              <a:ext cx="327334" cy="369332"/>
            </a:xfrm>
            <a:prstGeom prst="rect">
              <a:avLst/>
            </a:prstGeom>
            <a:noFill/>
          </p:spPr>
          <p:txBody>
            <a:bodyPr wrap="none" rtlCol="0">
              <a:spAutoFit/>
            </a:bodyPr>
            <a:lstStyle/>
            <a:p>
              <a:r>
                <a:rPr lang="en-US" b="1" dirty="0"/>
                <a:t>I</a:t>
              </a:r>
              <a:r>
                <a:rPr lang="en-US" b="1" baseline="-25000" dirty="0"/>
                <a:t>C</a:t>
              </a:r>
            </a:p>
          </p:txBody>
        </p:sp>
        <p:sp>
          <p:nvSpPr>
            <p:cNvPr id="166" name="TextBox 165">
              <a:extLst>
                <a:ext uri="{FF2B5EF4-FFF2-40B4-BE49-F238E27FC236}">
                  <a16:creationId xmlns:a16="http://schemas.microsoft.com/office/drawing/2014/main" id="{8252B9DE-9B08-2916-37C9-D7624A34572D}"/>
                </a:ext>
              </a:extLst>
            </p:cNvPr>
            <p:cNvSpPr txBox="1"/>
            <p:nvPr/>
          </p:nvSpPr>
          <p:spPr>
            <a:xfrm>
              <a:off x="5469388" y="1592536"/>
              <a:ext cx="337573" cy="542811"/>
            </a:xfrm>
            <a:prstGeom prst="rect">
              <a:avLst/>
            </a:prstGeom>
            <a:noFill/>
          </p:spPr>
          <p:txBody>
            <a:bodyPr wrap="none" rtlCol="0">
              <a:spAutoFit/>
            </a:bodyPr>
            <a:lstStyle/>
            <a:p>
              <a:r>
                <a:rPr lang="en-US" b="1" dirty="0"/>
                <a:t>I</a:t>
              </a:r>
              <a:r>
                <a:rPr lang="en-US" b="1" baseline="-25000" dirty="0"/>
                <a:t>B</a:t>
              </a:r>
            </a:p>
          </p:txBody>
        </p:sp>
      </p:grpSp>
      <p:cxnSp>
        <p:nvCxnSpPr>
          <p:cNvPr id="172" name="Straight Connector 171">
            <a:extLst>
              <a:ext uri="{FF2B5EF4-FFF2-40B4-BE49-F238E27FC236}">
                <a16:creationId xmlns:a16="http://schemas.microsoft.com/office/drawing/2014/main" id="{EC85C949-85AA-C6AD-ED8D-D6BAD916E6F6}"/>
              </a:ext>
            </a:extLst>
          </p:cNvPr>
          <p:cNvCxnSpPr>
            <a:cxnSpLocks/>
          </p:cNvCxnSpPr>
          <p:nvPr/>
        </p:nvCxnSpPr>
        <p:spPr>
          <a:xfrm>
            <a:off x="4165953" y="2497994"/>
            <a:ext cx="4029" cy="1879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FDFDB644-A295-74B8-C0AF-D14379B7A701}"/>
              </a:ext>
            </a:extLst>
          </p:cNvPr>
          <p:cNvCxnSpPr>
            <a:cxnSpLocks/>
          </p:cNvCxnSpPr>
          <p:nvPr/>
        </p:nvCxnSpPr>
        <p:spPr>
          <a:xfrm>
            <a:off x="4336307" y="2450757"/>
            <a:ext cx="3901" cy="3244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913106"/>
      </p:ext>
    </p:extLst>
  </p:cSld>
  <p:clrMapOvr>
    <a:masterClrMapping/>
  </p:clrMapOvr>
  <p:transition spd="med">
    <p:wip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1A16B851-10AB-9A7D-3928-3161B34D7700}"/>
              </a:ext>
            </a:extLst>
          </p:cNvPr>
          <p:cNvGrpSpPr/>
          <p:nvPr/>
        </p:nvGrpSpPr>
        <p:grpSpPr>
          <a:xfrm>
            <a:off x="5219486" y="1563226"/>
            <a:ext cx="3079530" cy="2134278"/>
            <a:chOff x="3296549" y="625997"/>
            <a:chExt cx="3699065" cy="2630474"/>
          </a:xfrm>
        </p:grpSpPr>
        <p:cxnSp>
          <p:nvCxnSpPr>
            <p:cNvPr id="3" name="Straight Connector 2">
              <a:extLst>
                <a:ext uri="{FF2B5EF4-FFF2-40B4-BE49-F238E27FC236}">
                  <a16:creationId xmlns:a16="http://schemas.microsoft.com/office/drawing/2014/main" id="{4FA16DED-EACD-D9A5-B563-0D4AC097EF10}"/>
                </a:ext>
              </a:extLst>
            </p:cNvPr>
            <p:cNvCxnSpPr/>
            <p:nvPr/>
          </p:nvCxnSpPr>
          <p:spPr>
            <a:xfrm>
              <a:off x="4245559" y="1047325"/>
              <a:ext cx="2445744"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8057527-198F-2A52-4CE7-FA61BC94191C}"/>
                </a:ext>
              </a:extLst>
            </p:cNvPr>
            <p:cNvCxnSpPr/>
            <p:nvPr/>
          </p:nvCxnSpPr>
          <p:spPr>
            <a:xfrm>
              <a:off x="5391313" y="1047325"/>
              <a:ext cx="0" cy="3855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384BF9D-E895-724A-7F9E-5727E7E3F209}"/>
                </a:ext>
              </a:extLst>
            </p:cNvPr>
            <p:cNvCxnSpPr>
              <a:cxnSpLocks/>
            </p:cNvCxnSpPr>
            <p:nvPr/>
          </p:nvCxnSpPr>
          <p:spPr>
            <a:xfrm>
              <a:off x="5391313" y="2312430"/>
              <a:ext cx="0" cy="5967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2579916-B83C-8EC0-A543-14BBF895062A}"/>
                </a:ext>
              </a:extLst>
            </p:cNvPr>
            <p:cNvCxnSpPr>
              <a:cxnSpLocks/>
            </p:cNvCxnSpPr>
            <p:nvPr/>
          </p:nvCxnSpPr>
          <p:spPr>
            <a:xfrm>
              <a:off x="4882701" y="1355798"/>
              <a:ext cx="0" cy="1028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FF03714-6D8D-DFB3-8812-E30282802C6B}"/>
                </a:ext>
              </a:extLst>
            </p:cNvPr>
            <p:cNvCxnSpPr/>
            <p:nvPr/>
          </p:nvCxnSpPr>
          <p:spPr>
            <a:xfrm flipH="1">
              <a:off x="4882701" y="1432915"/>
              <a:ext cx="508612" cy="264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71E5CFC-2FF4-63FC-D9B9-3DA61110CA4F}"/>
                </a:ext>
              </a:extLst>
            </p:cNvPr>
            <p:cNvCxnSpPr/>
            <p:nvPr/>
          </p:nvCxnSpPr>
          <p:spPr>
            <a:xfrm>
              <a:off x="4882701" y="2070141"/>
              <a:ext cx="508612" cy="280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DD8C4B-5505-3D19-2E84-B197A5ABCBCD}"/>
                </a:ext>
              </a:extLst>
            </p:cNvPr>
            <p:cNvCxnSpPr>
              <a:cxnSpLocks/>
            </p:cNvCxnSpPr>
            <p:nvPr/>
          </p:nvCxnSpPr>
          <p:spPr>
            <a:xfrm flipH="1">
              <a:off x="4102339" y="1901843"/>
              <a:ext cx="7803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D117EC3-5227-5EA5-EAEC-20600DC92D60}"/>
                </a:ext>
              </a:extLst>
            </p:cNvPr>
            <p:cNvSpPr/>
            <p:nvPr/>
          </p:nvSpPr>
          <p:spPr>
            <a:xfrm>
              <a:off x="4476913" y="1157494"/>
              <a:ext cx="1487275" cy="1454224"/>
            </a:xfrm>
            <a:prstGeom prst="ellipse">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3FF681A-4025-1FC1-5371-E0E024B15BBD}"/>
                </a:ext>
              </a:extLst>
            </p:cNvPr>
            <p:cNvCxnSpPr>
              <a:cxnSpLocks/>
            </p:cNvCxnSpPr>
            <p:nvPr/>
          </p:nvCxnSpPr>
          <p:spPr>
            <a:xfrm>
              <a:off x="5391313" y="2909176"/>
              <a:ext cx="1299990"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17519FA9-C654-93D5-FB84-3D4D7C1F41EE}"/>
                </a:ext>
              </a:extLst>
            </p:cNvPr>
            <p:cNvSpPr txBox="1"/>
            <p:nvPr/>
          </p:nvSpPr>
          <p:spPr>
            <a:xfrm>
              <a:off x="6124863" y="1685252"/>
              <a:ext cx="870751" cy="369332"/>
            </a:xfrm>
            <a:prstGeom prst="rect">
              <a:avLst/>
            </a:prstGeom>
            <a:noFill/>
          </p:spPr>
          <p:txBody>
            <a:bodyPr wrap="none" rtlCol="0">
              <a:spAutoFit/>
            </a:bodyPr>
            <a:lstStyle/>
            <a:p>
              <a:r>
                <a:rPr lang="en-US" b="1" dirty="0"/>
                <a:t>Output</a:t>
              </a:r>
            </a:p>
          </p:txBody>
        </p:sp>
        <p:sp>
          <p:nvSpPr>
            <p:cNvPr id="25" name="TextBox 24">
              <a:extLst>
                <a:ext uri="{FF2B5EF4-FFF2-40B4-BE49-F238E27FC236}">
                  <a16:creationId xmlns:a16="http://schemas.microsoft.com/office/drawing/2014/main" id="{33C5A368-0C81-ED38-63DB-0C15CA631E47}"/>
                </a:ext>
              </a:extLst>
            </p:cNvPr>
            <p:cNvSpPr txBox="1"/>
            <p:nvPr/>
          </p:nvSpPr>
          <p:spPr>
            <a:xfrm>
              <a:off x="4001728" y="1532509"/>
              <a:ext cx="314510" cy="369332"/>
            </a:xfrm>
            <a:prstGeom prst="rect">
              <a:avLst/>
            </a:prstGeom>
            <a:noFill/>
          </p:spPr>
          <p:txBody>
            <a:bodyPr wrap="none" rtlCol="0">
              <a:spAutoFit/>
            </a:bodyPr>
            <a:lstStyle/>
            <a:p>
              <a:r>
                <a:rPr lang="en-US" b="1" dirty="0"/>
                <a:t>B</a:t>
              </a:r>
            </a:p>
          </p:txBody>
        </p:sp>
        <p:sp>
          <p:nvSpPr>
            <p:cNvPr id="26" name="TextBox 25">
              <a:extLst>
                <a:ext uri="{FF2B5EF4-FFF2-40B4-BE49-F238E27FC236}">
                  <a16:creationId xmlns:a16="http://schemas.microsoft.com/office/drawing/2014/main" id="{102ED03A-C88C-3AF1-9F79-3472454051D1}"/>
                </a:ext>
              </a:extLst>
            </p:cNvPr>
            <p:cNvSpPr txBox="1"/>
            <p:nvPr/>
          </p:nvSpPr>
          <p:spPr>
            <a:xfrm>
              <a:off x="5004806" y="2887139"/>
              <a:ext cx="308098" cy="369332"/>
            </a:xfrm>
            <a:prstGeom prst="rect">
              <a:avLst/>
            </a:prstGeom>
            <a:noFill/>
          </p:spPr>
          <p:txBody>
            <a:bodyPr wrap="none" rtlCol="0">
              <a:spAutoFit/>
            </a:bodyPr>
            <a:lstStyle/>
            <a:p>
              <a:r>
                <a:rPr lang="en-US" b="1" dirty="0"/>
                <a:t>E</a:t>
              </a:r>
            </a:p>
          </p:txBody>
        </p:sp>
        <p:sp>
          <p:nvSpPr>
            <p:cNvPr id="27" name="TextBox 26">
              <a:extLst>
                <a:ext uri="{FF2B5EF4-FFF2-40B4-BE49-F238E27FC236}">
                  <a16:creationId xmlns:a16="http://schemas.microsoft.com/office/drawing/2014/main" id="{68ACC29F-1E82-0514-000F-CD18A5715D13}"/>
                </a:ext>
              </a:extLst>
            </p:cNvPr>
            <p:cNvSpPr txBox="1"/>
            <p:nvPr/>
          </p:nvSpPr>
          <p:spPr>
            <a:xfrm>
              <a:off x="5224362" y="625997"/>
              <a:ext cx="308097" cy="369331"/>
            </a:xfrm>
            <a:prstGeom prst="rect">
              <a:avLst/>
            </a:prstGeom>
            <a:noFill/>
          </p:spPr>
          <p:txBody>
            <a:bodyPr wrap="none" rtlCol="0">
              <a:spAutoFit/>
            </a:bodyPr>
            <a:lstStyle/>
            <a:p>
              <a:r>
                <a:rPr lang="en-US" b="1" dirty="0"/>
                <a:t>C</a:t>
              </a:r>
            </a:p>
          </p:txBody>
        </p:sp>
        <p:sp>
          <p:nvSpPr>
            <p:cNvPr id="29" name="TextBox 28">
              <a:extLst>
                <a:ext uri="{FF2B5EF4-FFF2-40B4-BE49-F238E27FC236}">
                  <a16:creationId xmlns:a16="http://schemas.microsoft.com/office/drawing/2014/main" id="{FBE66744-E840-7295-BED9-A5823A9855BF}"/>
                </a:ext>
              </a:extLst>
            </p:cNvPr>
            <p:cNvSpPr txBox="1"/>
            <p:nvPr/>
          </p:nvSpPr>
          <p:spPr>
            <a:xfrm>
              <a:off x="3296549" y="1276015"/>
              <a:ext cx="696024" cy="369332"/>
            </a:xfrm>
            <a:prstGeom prst="rect">
              <a:avLst/>
            </a:prstGeom>
            <a:noFill/>
          </p:spPr>
          <p:txBody>
            <a:bodyPr wrap="none" rtlCol="0">
              <a:spAutoFit/>
            </a:bodyPr>
            <a:lstStyle/>
            <a:p>
              <a:r>
                <a:rPr lang="en-US" b="1" dirty="0"/>
                <a:t>Input</a:t>
              </a:r>
            </a:p>
          </p:txBody>
        </p:sp>
      </p:grpSp>
      <p:sp>
        <p:nvSpPr>
          <p:cNvPr id="30" name="Title 1">
            <a:extLst>
              <a:ext uri="{FF2B5EF4-FFF2-40B4-BE49-F238E27FC236}">
                <a16:creationId xmlns:a16="http://schemas.microsoft.com/office/drawing/2014/main" id="{610C36CB-09AB-B25C-5E0A-3B43F56EED42}"/>
              </a:ext>
            </a:extLst>
          </p:cNvPr>
          <p:cNvSpPr>
            <a:spLocks noGrp="1"/>
          </p:cNvSpPr>
          <p:nvPr>
            <p:ph type="title"/>
          </p:nvPr>
        </p:nvSpPr>
        <p:spPr>
          <a:xfrm>
            <a:off x="1801163" y="176672"/>
            <a:ext cx="5541674" cy="421270"/>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BJT CONFIGURATION</a:t>
            </a:r>
          </a:p>
        </p:txBody>
      </p:sp>
      <p:sp>
        <p:nvSpPr>
          <p:cNvPr id="31" name="TextBox 30">
            <a:extLst>
              <a:ext uri="{FF2B5EF4-FFF2-40B4-BE49-F238E27FC236}">
                <a16:creationId xmlns:a16="http://schemas.microsoft.com/office/drawing/2014/main" id="{819A67BF-982D-5F85-B908-44861724EDD7}"/>
              </a:ext>
            </a:extLst>
          </p:cNvPr>
          <p:cNvSpPr txBox="1"/>
          <p:nvPr/>
        </p:nvSpPr>
        <p:spPr>
          <a:xfrm>
            <a:off x="495753" y="1047325"/>
            <a:ext cx="1812612" cy="369332"/>
          </a:xfrm>
          <a:prstGeom prst="rect">
            <a:avLst/>
          </a:prstGeom>
          <a:solidFill>
            <a:schemeClr val="bg1">
              <a:lumMod val="75000"/>
            </a:schemeClr>
          </a:solidFill>
        </p:spPr>
        <p:txBody>
          <a:bodyPr wrap="square" rtlCol="0">
            <a:spAutoFit/>
          </a:bodyPr>
          <a:lstStyle/>
          <a:p>
            <a:r>
              <a:rPr lang="en-US" b="1" dirty="0"/>
              <a:t>Common Emitter</a:t>
            </a:r>
          </a:p>
        </p:txBody>
      </p:sp>
      <p:sp>
        <p:nvSpPr>
          <p:cNvPr id="34" name="TextBox 33">
            <a:extLst>
              <a:ext uri="{FF2B5EF4-FFF2-40B4-BE49-F238E27FC236}">
                <a16:creationId xmlns:a16="http://schemas.microsoft.com/office/drawing/2014/main" id="{6808BC84-2917-D69F-A3A2-EB47A16AFF15}"/>
              </a:ext>
            </a:extLst>
          </p:cNvPr>
          <p:cNvSpPr txBox="1"/>
          <p:nvPr/>
        </p:nvSpPr>
        <p:spPr>
          <a:xfrm>
            <a:off x="3691887" y="3761152"/>
            <a:ext cx="1636858" cy="369332"/>
          </a:xfrm>
          <a:prstGeom prst="rect">
            <a:avLst/>
          </a:prstGeom>
          <a:solidFill>
            <a:schemeClr val="bg1">
              <a:lumMod val="75000"/>
            </a:schemeClr>
          </a:solidFill>
        </p:spPr>
        <p:txBody>
          <a:bodyPr wrap="square">
            <a:spAutoFit/>
          </a:bodyPr>
          <a:lstStyle/>
          <a:p>
            <a:r>
              <a:rPr lang="en-US" b="1" dirty="0"/>
              <a:t>Common Base</a:t>
            </a:r>
          </a:p>
        </p:txBody>
      </p:sp>
      <p:sp>
        <p:nvSpPr>
          <p:cNvPr id="36" name="TextBox 35">
            <a:extLst>
              <a:ext uri="{FF2B5EF4-FFF2-40B4-BE49-F238E27FC236}">
                <a16:creationId xmlns:a16="http://schemas.microsoft.com/office/drawing/2014/main" id="{E391359C-87A9-A7F5-EC07-839B9BD33C6E}"/>
              </a:ext>
            </a:extLst>
          </p:cNvPr>
          <p:cNvSpPr txBox="1"/>
          <p:nvPr/>
        </p:nvSpPr>
        <p:spPr>
          <a:xfrm>
            <a:off x="5885793" y="1047324"/>
            <a:ext cx="2036120" cy="379325"/>
          </a:xfrm>
          <a:prstGeom prst="rect">
            <a:avLst/>
          </a:prstGeom>
          <a:solidFill>
            <a:schemeClr val="bg1">
              <a:lumMod val="75000"/>
            </a:schemeClr>
          </a:solidFill>
        </p:spPr>
        <p:txBody>
          <a:bodyPr wrap="square">
            <a:spAutoFit/>
          </a:bodyPr>
          <a:lstStyle/>
          <a:p>
            <a:r>
              <a:rPr lang="en-US" b="1" dirty="0"/>
              <a:t>Common Collector</a:t>
            </a:r>
          </a:p>
        </p:txBody>
      </p:sp>
      <p:grpSp>
        <p:nvGrpSpPr>
          <p:cNvPr id="39" name="Group 38">
            <a:extLst>
              <a:ext uri="{FF2B5EF4-FFF2-40B4-BE49-F238E27FC236}">
                <a16:creationId xmlns:a16="http://schemas.microsoft.com/office/drawing/2014/main" id="{1CB1A16A-BF0A-0005-503B-3611D49A845F}"/>
              </a:ext>
            </a:extLst>
          </p:cNvPr>
          <p:cNvGrpSpPr/>
          <p:nvPr/>
        </p:nvGrpSpPr>
        <p:grpSpPr>
          <a:xfrm>
            <a:off x="414723" y="1493957"/>
            <a:ext cx="2797122" cy="2156788"/>
            <a:chOff x="3635771" y="598254"/>
            <a:chExt cx="3359843" cy="2658217"/>
          </a:xfrm>
        </p:grpSpPr>
        <p:cxnSp>
          <p:nvCxnSpPr>
            <p:cNvPr id="40" name="Straight Connector 39">
              <a:extLst>
                <a:ext uri="{FF2B5EF4-FFF2-40B4-BE49-F238E27FC236}">
                  <a16:creationId xmlns:a16="http://schemas.microsoft.com/office/drawing/2014/main" id="{21CEBFE0-08D2-A24A-8842-1AD34D9196CD}"/>
                </a:ext>
              </a:extLst>
            </p:cNvPr>
            <p:cNvCxnSpPr>
              <a:cxnSpLocks/>
            </p:cNvCxnSpPr>
            <p:nvPr/>
          </p:nvCxnSpPr>
          <p:spPr>
            <a:xfrm>
              <a:off x="5349722" y="1047324"/>
              <a:ext cx="1341581"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4D4B842-53BA-12AB-30FD-8445BF493EC6}"/>
                </a:ext>
              </a:extLst>
            </p:cNvPr>
            <p:cNvCxnSpPr/>
            <p:nvPr/>
          </p:nvCxnSpPr>
          <p:spPr>
            <a:xfrm>
              <a:off x="5391313" y="1047325"/>
              <a:ext cx="0" cy="3855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0915382-7D55-ED1D-D396-79A25AB510D1}"/>
                </a:ext>
              </a:extLst>
            </p:cNvPr>
            <p:cNvCxnSpPr>
              <a:cxnSpLocks/>
            </p:cNvCxnSpPr>
            <p:nvPr/>
          </p:nvCxnSpPr>
          <p:spPr>
            <a:xfrm>
              <a:off x="5391313" y="2312430"/>
              <a:ext cx="0" cy="5967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2461D0-402F-8788-3990-A92DA8429902}"/>
                </a:ext>
              </a:extLst>
            </p:cNvPr>
            <p:cNvCxnSpPr>
              <a:cxnSpLocks/>
            </p:cNvCxnSpPr>
            <p:nvPr/>
          </p:nvCxnSpPr>
          <p:spPr>
            <a:xfrm>
              <a:off x="4882701" y="1355798"/>
              <a:ext cx="0" cy="10282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04D5075-48B4-A903-DEA9-41D0CF4E2904}"/>
                </a:ext>
              </a:extLst>
            </p:cNvPr>
            <p:cNvCxnSpPr/>
            <p:nvPr/>
          </p:nvCxnSpPr>
          <p:spPr>
            <a:xfrm flipH="1">
              <a:off x="4882701" y="1432915"/>
              <a:ext cx="508612" cy="2644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ABD2BC6-3544-F777-71E2-43FE7711F507}"/>
                </a:ext>
              </a:extLst>
            </p:cNvPr>
            <p:cNvCxnSpPr/>
            <p:nvPr/>
          </p:nvCxnSpPr>
          <p:spPr>
            <a:xfrm>
              <a:off x="4882701" y="2070141"/>
              <a:ext cx="508612" cy="2808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7179101-C968-5BC7-D69D-C1F16E13270B}"/>
                </a:ext>
              </a:extLst>
            </p:cNvPr>
            <p:cNvCxnSpPr>
              <a:cxnSpLocks/>
            </p:cNvCxnSpPr>
            <p:nvPr/>
          </p:nvCxnSpPr>
          <p:spPr>
            <a:xfrm flipH="1">
              <a:off x="4102339" y="1901843"/>
              <a:ext cx="7803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2141C3CF-FF09-FF3B-00CA-A31F56104D34}"/>
                </a:ext>
              </a:extLst>
            </p:cNvPr>
            <p:cNvSpPr/>
            <p:nvPr/>
          </p:nvSpPr>
          <p:spPr>
            <a:xfrm>
              <a:off x="4476913" y="1157494"/>
              <a:ext cx="1487275" cy="1454224"/>
            </a:xfrm>
            <a:prstGeom prst="ellipse">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5C6CBF0F-1DC0-A4F1-FA0A-8B2B70B7B477}"/>
                </a:ext>
              </a:extLst>
            </p:cNvPr>
            <p:cNvCxnSpPr>
              <a:cxnSpLocks/>
            </p:cNvCxnSpPr>
            <p:nvPr/>
          </p:nvCxnSpPr>
          <p:spPr>
            <a:xfrm>
              <a:off x="4316239" y="2909177"/>
              <a:ext cx="2375064"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2280B199-661D-D525-9679-B1F8A289B360}"/>
                </a:ext>
              </a:extLst>
            </p:cNvPr>
            <p:cNvSpPr txBox="1"/>
            <p:nvPr/>
          </p:nvSpPr>
          <p:spPr>
            <a:xfrm>
              <a:off x="6124863" y="1685252"/>
              <a:ext cx="870751" cy="369332"/>
            </a:xfrm>
            <a:prstGeom prst="rect">
              <a:avLst/>
            </a:prstGeom>
            <a:noFill/>
          </p:spPr>
          <p:txBody>
            <a:bodyPr wrap="none" rtlCol="0">
              <a:spAutoFit/>
            </a:bodyPr>
            <a:lstStyle/>
            <a:p>
              <a:r>
                <a:rPr lang="en-US" b="1" dirty="0"/>
                <a:t>Output</a:t>
              </a:r>
            </a:p>
          </p:txBody>
        </p:sp>
        <p:sp>
          <p:nvSpPr>
            <p:cNvPr id="50" name="TextBox 49">
              <a:extLst>
                <a:ext uri="{FF2B5EF4-FFF2-40B4-BE49-F238E27FC236}">
                  <a16:creationId xmlns:a16="http://schemas.microsoft.com/office/drawing/2014/main" id="{50D412F1-F4AF-106B-86FC-71143CACC7B5}"/>
                </a:ext>
              </a:extLst>
            </p:cNvPr>
            <p:cNvSpPr txBox="1"/>
            <p:nvPr/>
          </p:nvSpPr>
          <p:spPr>
            <a:xfrm>
              <a:off x="4001728" y="1532509"/>
              <a:ext cx="314510" cy="369332"/>
            </a:xfrm>
            <a:prstGeom prst="rect">
              <a:avLst/>
            </a:prstGeom>
            <a:noFill/>
          </p:spPr>
          <p:txBody>
            <a:bodyPr wrap="none" rtlCol="0">
              <a:spAutoFit/>
            </a:bodyPr>
            <a:lstStyle/>
            <a:p>
              <a:r>
                <a:rPr lang="en-US" b="1" dirty="0"/>
                <a:t>B</a:t>
              </a:r>
            </a:p>
          </p:txBody>
        </p:sp>
        <p:sp>
          <p:nvSpPr>
            <p:cNvPr id="51" name="TextBox 50">
              <a:extLst>
                <a:ext uri="{FF2B5EF4-FFF2-40B4-BE49-F238E27FC236}">
                  <a16:creationId xmlns:a16="http://schemas.microsoft.com/office/drawing/2014/main" id="{5B03E359-01E0-78FF-50C5-5D6CCE9E663F}"/>
                </a:ext>
              </a:extLst>
            </p:cNvPr>
            <p:cNvSpPr txBox="1"/>
            <p:nvPr/>
          </p:nvSpPr>
          <p:spPr>
            <a:xfrm>
              <a:off x="5004806" y="2887139"/>
              <a:ext cx="308098" cy="369332"/>
            </a:xfrm>
            <a:prstGeom prst="rect">
              <a:avLst/>
            </a:prstGeom>
            <a:noFill/>
          </p:spPr>
          <p:txBody>
            <a:bodyPr wrap="none" rtlCol="0">
              <a:spAutoFit/>
            </a:bodyPr>
            <a:lstStyle/>
            <a:p>
              <a:r>
                <a:rPr lang="en-US" b="1" dirty="0"/>
                <a:t>E</a:t>
              </a:r>
            </a:p>
          </p:txBody>
        </p:sp>
        <p:sp>
          <p:nvSpPr>
            <p:cNvPr id="52" name="TextBox 51">
              <a:extLst>
                <a:ext uri="{FF2B5EF4-FFF2-40B4-BE49-F238E27FC236}">
                  <a16:creationId xmlns:a16="http://schemas.microsoft.com/office/drawing/2014/main" id="{772B42D4-490B-FBC0-3546-F67A12271185}"/>
                </a:ext>
              </a:extLst>
            </p:cNvPr>
            <p:cNvSpPr txBox="1"/>
            <p:nvPr/>
          </p:nvSpPr>
          <p:spPr>
            <a:xfrm>
              <a:off x="5222272" y="598254"/>
              <a:ext cx="308097" cy="369331"/>
            </a:xfrm>
            <a:prstGeom prst="rect">
              <a:avLst/>
            </a:prstGeom>
            <a:noFill/>
          </p:spPr>
          <p:txBody>
            <a:bodyPr wrap="none" rtlCol="0">
              <a:spAutoFit/>
            </a:bodyPr>
            <a:lstStyle/>
            <a:p>
              <a:r>
                <a:rPr lang="en-US" b="1" dirty="0"/>
                <a:t>C</a:t>
              </a:r>
            </a:p>
          </p:txBody>
        </p:sp>
        <p:sp>
          <p:nvSpPr>
            <p:cNvPr id="53" name="TextBox 52">
              <a:extLst>
                <a:ext uri="{FF2B5EF4-FFF2-40B4-BE49-F238E27FC236}">
                  <a16:creationId xmlns:a16="http://schemas.microsoft.com/office/drawing/2014/main" id="{039CB194-31A9-2AC2-3FC5-7313B9CE4A44}"/>
                </a:ext>
              </a:extLst>
            </p:cNvPr>
            <p:cNvSpPr txBox="1"/>
            <p:nvPr/>
          </p:nvSpPr>
          <p:spPr>
            <a:xfrm>
              <a:off x="3635771" y="2220841"/>
              <a:ext cx="696024" cy="369333"/>
            </a:xfrm>
            <a:prstGeom prst="rect">
              <a:avLst/>
            </a:prstGeom>
            <a:noFill/>
          </p:spPr>
          <p:txBody>
            <a:bodyPr wrap="none" rtlCol="0">
              <a:spAutoFit/>
            </a:bodyPr>
            <a:lstStyle/>
            <a:p>
              <a:r>
                <a:rPr lang="en-US" b="1" dirty="0"/>
                <a:t>Input</a:t>
              </a:r>
            </a:p>
          </p:txBody>
        </p:sp>
      </p:grpSp>
      <p:cxnSp>
        <p:nvCxnSpPr>
          <p:cNvPr id="60" name="Straight Connector 59">
            <a:extLst>
              <a:ext uri="{FF2B5EF4-FFF2-40B4-BE49-F238E27FC236}">
                <a16:creationId xmlns:a16="http://schemas.microsoft.com/office/drawing/2014/main" id="{ED1F51FA-56C8-96F2-B268-4062B782FDF1}"/>
              </a:ext>
            </a:extLst>
          </p:cNvPr>
          <p:cNvCxnSpPr/>
          <p:nvPr/>
        </p:nvCxnSpPr>
        <p:spPr>
          <a:xfrm rot="16200000">
            <a:off x="3918329" y="4627907"/>
            <a:ext cx="0" cy="3128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E481662-4667-D4ED-00B6-E0F7891C8A72}"/>
              </a:ext>
            </a:extLst>
          </p:cNvPr>
          <p:cNvCxnSpPr>
            <a:cxnSpLocks/>
          </p:cNvCxnSpPr>
          <p:nvPr/>
        </p:nvCxnSpPr>
        <p:spPr>
          <a:xfrm rot="16200000">
            <a:off x="5030455" y="4542244"/>
            <a:ext cx="0" cy="4841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3456E81-E5F0-0DD5-71F3-DD135DFEC621}"/>
              </a:ext>
            </a:extLst>
          </p:cNvPr>
          <p:cNvCxnSpPr>
            <a:cxnSpLocks/>
          </p:cNvCxnSpPr>
          <p:nvPr/>
        </p:nvCxnSpPr>
        <p:spPr>
          <a:xfrm rot="16200000">
            <a:off x="4429326" y="4790622"/>
            <a:ext cx="0" cy="8342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219BE89-BAA4-ABCB-9CFF-C1D50424D05C}"/>
              </a:ext>
            </a:extLst>
          </p:cNvPr>
          <p:cNvCxnSpPr>
            <a:cxnSpLocks/>
          </p:cNvCxnSpPr>
          <p:nvPr/>
        </p:nvCxnSpPr>
        <p:spPr>
          <a:xfrm flipH="1" flipV="1">
            <a:off x="4074759" y="4743650"/>
            <a:ext cx="126698" cy="474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8C7BF15-3BA2-3367-44D0-B049995CCFA6}"/>
              </a:ext>
            </a:extLst>
          </p:cNvPr>
          <p:cNvCxnSpPr>
            <a:cxnSpLocks/>
          </p:cNvCxnSpPr>
          <p:nvPr/>
        </p:nvCxnSpPr>
        <p:spPr>
          <a:xfrm rot="16200000" flipH="1">
            <a:off x="4130397" y="5532593"/>
            <a:ext cx="649664"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B52BAE28-12AF-0AEE-93EE-2541D11FAE6A}"/>
              </a:ext>
            </a:extLst>
          </p:cNvPr>
          <p:cNvSpPr/>
          <p:nvPr/>
        </p:nvSpPr>
        <p:spPr>
          <a:xfrm rot="16200000">
            <a:off x="3822153" y="4336542"/>
            <a:ext cx="1238180" cy="1179908"/>
          </a:xfrm>
          <a:prstGeom prst="ellipse">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2" name="TextBox 71">
            <a:extLst>
              <a:ext uri="{FF2B5EF4-FFF2-40B4-BE49-F238E27FC236}">
                <a16:creationId xmlns:a16="http://schemas.microsoft.com/office/drawing/2014/main" id="{1E8475B1-DCBC-AEE3-6324-9320C6D110B9}"/>
              </a:ext>
            </a:extLst>
          </p:cNvPr>
          <p:cNvSpPr txBox="1"/>
          <p:nvPr/>
        </p:nvSpPr>
        <p:spPr>
          <a:xfrm>
            <a:off x="3041981" y="5256550"/>
            <a:ext cx="579451" cy="299664"/>
          </a:xfrm>
          <a:prstGeom prst="rect">
            <a:avLst/>
          </a:prstGeom>
          <a:noFill/>
        </p:spPr>
        <p:txBody>
          <a:bodyPr wrap="none" rtlCol="0">
            <a:spAutoFit/>
          </a:bodyPr>
          <a:lstStyle/>
          <a:p>
            <a:r>
              <a:rPr lang="en-US" b="1" dirty="0"/>
              <a:t>Input</a:t>
            </a:r>
          </a:p>
        </p:txBody>
      </p:sp>
      <p:cxnSp>
        <p:nvCxnSpPr>
          <p:cNvPr id="74" name="Straight Connector 73">
            <a:extLst>
              <a:ext uri="{FF2B5EF4-FFF2-40B4-BE49-F238E27FC236}">
                <a16:creationId xmlns:a16="http://schemas.microsoft.com/office/drawing/2014/main" id="{FC63C0F2-5DD3-3A3F-0055-9DEE9DD59635}"/>
              </a:ext>
            </a:extLst>
          </p:cNvPr>
          <p:cNvCxnSpPr/>
          <p:nvPr/>
        </p:nvCxnSpPr>
        <p:spPr>
          <a:xfrm>
            <a:off x="3691887" y="5845415"/>
            <a:ext cx="163685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CA002D7-E486-E38C-5319-E25FA6F2E1B8}"/>
              </a:ext>
            </a:extLst>
          </p:cNvPr>
          <p:cNvCxnSpPr>
            <a:cxnSpLocks/>
          </p:cNvCxnSpPr>
          <p:nvPr/>
        </p:nvCxnSpPr>
        <p:spPr>
          <a:xfrm flipH="1">
            <a:off x="4613283" y="4784333"/>
            <a:ext cx="174693" cy="42342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D097CF6-7D05-8B08-083F-079E1CF52D5D}"/>
              </a:ext>
            </a:extLst>
          </p:cNvPr>
          <p:cNvSpPr txBox="1"/>
          <p:nvPr/>
        </p:nvSpPr>
        <p:spPr>
          <a:xfrm>
            <a:off x="3299492" y="4609295"/>
            <a:ext cx="256496" cy="299664"/>
          </a:xfrm>
          <a:prstGeom prst="rect">
            <a:avLst/>
          </a:prstGeom>
          <a:noFill/>
        </p:spPr>
        <p:txBody>
          <a:bodyPr wrap="none" rtlCol="0">
            <a:spAutoFit/>
          </a:bodyPr>
          <a:lstStyle/>
          <a:p>
            <a:r>
              <a:rPr lang="en-US" b="1" dirty="0"/>
              <a:t>E</a:t>
            </a:r>
          </a:p>
        </p:txBody>
      </p:sp>
      <p:sp>
        <p:nvSpPr>
          <p:cNvPr id="92" name="TextBox 91">
            <a:extLst>
              <a:ext uri="{FF2B5EF4-FFF2-40B4-BE49-F238E27FC236}">
                <a16:creationId xmlns:a16="http://schemas.microsoft.com/office/drawing/2014/main" id="{B9AC18E8-49D3-06D5-0835-CB5195F9DDF9}"/>
              </a:ext>
            </a:extLst>
          </p:cNvPr>
          <p:cNvSpPr txBox="1"/>
          <p:nvPr/>
        </p:nvSpPr>
        <p:spPr>
          <a:xfrm>
            <a:off x="4544618" y="5522039"/>
            <a:ext cx="261835" cy="299664"/>
          </a:xfrm>
          <a:prstGeom prst="rect">
            <a:avLst/>
          </a:prstGeom>
          <a:noFill/>
        </p:spPr>
        <p:txBody>
          <a:bodyPr wrap="none" rtlCol="0">
            <a:spAutoFit/>
          </a:bodyPr>
          <a:lstStyle/>
          <a:p>
            <a:r>
              <a:rPr lang="en-US" b="1" dirty="0"/>
              <a:t>B</a:t>
            </a:r>
          </a:p>
        </p:txBody>
      </p:sp>
      <p:sp>
        <p:nvSpPr>
          <p:cNvPr id="94" name="TextBox 93">
            <a:extLst>
              <a:ext uri="{FF2B5EF4-FFF2-40B4-BE49-F238E27FC236}">
                <a16:creationId xmlns:a16="http://schemas.microsoft.com/office/drawing/2014/main" id="{BA56988D-5883-9D22-6D0E-C36DBA104D98}"/>
              </a:ext>
            </a:extLst>
          </p:cNvPr>
          <p:cNvSpPr txBox="1"/>
          <p:nvPr/>
        </p:nvSpPr>
        <p:spPr>
          <a:xfrm>
            <a:off x="5314272" y="4547205"/>
            <a:ext cx="256496" cy="299663"/>
          </a:xfrm>
          <a:prstGeom prst="rect">
            <a:avLst/>
          </a:prstGeom>
          <a:noFill/>
        </p:spPr>
        <p:txBody>
          <a:bodyPr wrap="none" rtlCol="0">
            <a:spAutoFit/>
          </a:bodyPr>
          <a:lstStyle/>
          <a:p>
            <a:r>
              <a:rPr lang="en-US" b="1" dirty="0"/>
              <a:t>C</a:t>
            </a:r>
          </a:p>
        </p:txBody>
      </p:sp>
      <p:sp>
        <p:nvSpPr>
          <p:cNvPr id="95" name="TextBox 94">
            <a:extLst>
              <a:ext uri="{FF2B5EF4-FFF2-40B4-BE49-F238E27FC236}">
                <a16:creationId xmlns:a16="http://schemas.microsoft.com/office/drawing/2014/main" id="{BA536992-2BFE-2DE4-F4AC-E0D57BB27464}"/>
              </a:ext>
            </a:extLst>
          </p:cNvPr>
          <p:cNvSpPr txBox="1"/>
          <p:nvPr/>
        </p:nvSpPr>
        <p:spPr>
          <a:xfrm>
            <a:off x="5131740" y="5207760"/>
            <a:ext cx="724914" cy="299664"/>
          </a:xfrm>
          <a:prstGeom prst="rect">
            <a:avLst/>
          </a:prstGeom>
          <a:noFill/>
        </p:spPr>
        <p:txBody>
          <a:bodyPr wrap="none" rtlCol="0">
            <a:spAutoFit/>
          </a:bodyPr>
          <a:lstStyle/>
          <a:p>
            <a:r>
              <a:rPr lang="en-US" b="1" dirty="0"/>
              <a:t>Output</a:t>
            </a:r>
          </a:p>
        </p:txBody>
      </p:sp>
    </p:spTree>
    <p:extLst>
      <p:ext uri="{BB962C8B-B14F-4D97-AF65-F5344CB8AC3E}">
        <p14:creationId xmlns:p14="http://schemas.microsoft.com/office/powerpoint/2010/main" val="3462291838"/>
      </p:ext>
    </p:extLst>
  </p:cSld>
  <p:clrMapOvr>
    <a:masterClrMapping/>
  </p:clrMapOvr>
  <p:transition spd="med">
    <p:wip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7973" y="199821"/>
            <a:ext cx="5368054"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sp>
        <p:nvSpPr>
          <p:cNvPr id="3" name="Content Placeholder 2"/>
          <p:cNvSpPr>
            <a:spLocks noGrp="1"/>
          </p:cNvSpPr>
          <p:nvPr>
            <p:ph idx="1"/>
          </p:nvPr>
        </p:nvSpPr>
        <p:spPr>
          <a:xfrm>
            <a:off x="454528" y="967901"/>
            <a:ext cx="4284777" cy="4701003"/>
          </a:xfrm>
        </p:spPr>
        <p:txBody>
          <a:bodyPr>
            <a:noAutofit/>
          </a:bodyPr>
          <a:lstStyle/>
          <a:p>
            <a:pPr algn="just">
              <a:spcAft>
                <a:spcPts val="600"/>
              </a:spcAft>
            </a:pPr>
            <a:r>
              <a:rPr lang="en-US" sz="1800" dirty="0">
                <a:latin typeface="Times New Roman" panose="02020603050405020304" pitchFamily="18" charset="0"/>
                <a:cs typeface="Times New Roman" panose="02020603050405020304" pitchFamily="18" charset="0"/>
              </a:rPr>
              <a:t>Common-base terminology is derived from the fact that the :</a:t>
            </a:r>
          </a:p>
          <a:p>
            <a:pPr marL="0" indent="0" algn="just">
              <a:spcAft>
                <a:spcPts val="600"/>
              </a:spcAft>
              <a:buNone/>
            </a:pPr>
            <a:r>
              <a:rPr lang="en-US" sz="1800" dirty="0">
                <a:latin typeface="Times New Roman" panose="02020603050405020304" pitchFamily="18" charset="0"/>
                <a:cs typeface="Times New Roman" panose="02020603050405020304" pitchFamily="18" charset="0"/>
              </a:rPr>
              <a:t>	- base is common to both input and output of the   configuration. </a:t>
            </a:r>
          </a:p>
          <a:p>
            <a:pPr marL="0" indent="0" algn="just">
              <a:spcAft>
                <a:spcPts val="600"/>
              </a:spcAft>
              <a:buNone/>
            </a:pPr>
            <a:r>
              <a:rPr lang="en-US" sz="1800" dirty="0">
                <a:latin typeface="Times New Roman" panose="02020603050405020304" pitchFamily="18" charset="0"/>
                <a:cs typeface="Times New Roman" panose="02020603050405020304" pitchFamily="18" charset="0"/>
              </a:rPr>
              <a:t>	- base is usually the terminal closest to or at ground potential.</a:t>
            </a:r>
          </a:p>
          <a:p>
            <a:pPr algn="just">
              <a:spcAft>
                <a:spcPts val="600"/>
              </a:spcAft>
            </a:pPr>
            <a:r>
              <a:rPr lang="en-US" sz="1800" dirty="0">
                <a:latin typeface="Times New Roman" panose="02020603050405020304" pitchFamily="18" charset="0"/>
                <a:cs typeface="Times New Roman" panose="02020603050405020304" pitchFamily="18" charset="0"/>
              </a:rPr>
              <a:t>All current directions will refer to conventional (hole) flow and the arrows in all electronic symbols have a direction defined by this convention.</a:t>
            </a:r>
          </a:p>
          <a:p>
            <a:pPr algn="just">
              <a:spcAft>
                <a:spcPts val="600"/>
              </a:spcAft>
            </a:pPr>
            <a:r>
              <a:rPr lang="en-US" sz="1800" dirty="0">
                <a:latin typeface="Times New Roman" panose="02020603050405020304" pitchFamily="18" charset="0"/>
                <a:cs typeface="Times New Roman" panose="02020603050405020304" pitchFamily="18" charset="0"/>
              </a:rPr>
              <a:t>Note that the applied biasing (voltage sources) are such as to establish current in the direction indicated for each branch.</a:t>
            </a:r>
          </a:p>
        </p:txBody>
      </p:sp>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10224" y="1283894"/>
            <a:ext cx="2115200" cy="3860671"/>
          </a:xfrm>
          <a:prstGeom prst="rect">
            <a:avLst/>
          </a:prstGeom>
        </p:spPr>
      </p:pic>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025424" y="1263420"/>
            <a:ext cx="2103718" cy="3881145"/>
          </a:xfrm>
          <a:prstGeom prst="rect">
            <a:avLst/>
          </a:prstGeom>
        </p:spPr>
      </p:pic>
    </p:spTree>
    <p:extLst>
      <p:ext uri="{BB962C8B-B14F-4D97-AF65-F5344CB8AC3E}">
        <p14:creationId xmlns:p14="http://schemas.microsoft.com/office/powerpoint/2010/main" val="350471011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blinds(horizontal)">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blinds(horizontal)">
                                      <p:cBhvr>
                                        <p:cTn id="4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1775" y="93496"/>
            <a:ext cx="5368054"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46579"/>
          <a:stretch/>
        </p:blipFill>
        <p:spPr>
          <a:xfrm>
            <a:off x="178057" y="1"/>
            <a:ext cx="1674294" cy="1650124"/>
          </a:xfrm>
          <a:prstGeom prst="rect">
            <a:avLst/>
          </a:prstGeom>
        </p:spPr>
      </p:pic>
      <p:pic>
        <p:nvPicPr>
          <p:cNvPr id="6" name="Picture 5">
            <a:extLst>
              <a:ext uri="{FF2B5EF4-FFF2-40B4-BE49-F238E27FC236}">
                <a16:creationId xmlns:a16="http://schemas.microsoft.com/office/drawing/2014/main" id="{C8039F10-2DCB-C129-726C-CA6A6E096B7E}"/>
              </a:ext>
            </a:extLst>
          </p:cNvPr>
          <p:cNvPicPr>
            <a:picLocks noChangeAspect="1"/>
          </p:cNvPicPr>
          <p:nvPr/>
        </p:nvPicPr>
        <p:blipFill rotWithShape="1">
          <a:blip r:embed="rId4"/>
          <a:srcRect l="7947" r="6623"/>
          <a:stretch/>
        </p:blipFill>
        <p:spPr>
          <a:xfrm>
            <a:off x="252248" y="1674407"/>
            <a:ext cx="2711669" cy="1232005"/>
          </a:xfrm>
          <a:prstGeom prst="rect">
            <a:avLst/>
          </a:prstGeom>
        </p:spPr>
      </p:pic>
      <p:sp>
        <p:nvSpPr>
          <p:cNvPr id="14" name="TextBox 13">
            <a:extLst>
              <a:ext uri="{FF2B5EF4-FFF2-40B4-BE49-F238E27FC236}">
                <a16:creationId xmlns:a16="http://schemas.microsoft.com/office/drawing/2014/main" id="{8BC28774-8B33-BE8D-D579-B366E9434215}"/>
              </a:ext>
            </a:extLst>
          </p:cNvPr>
          <p:cNvSpPr txBox="1"/>
          <p:nvPr/>
        </p:nvSpPr>
        <p:spPr>
          <a:xfrm>
            <a:off x="36196" y="3662361"/>
            <a:ext cx="9107804" cy="2308324"/>
          </a:xfrm>
          <a:prstGeom prst="rect">
            <a:avLst/>
          </a:prstGeom>
          <a:noFill/>
        </p:spPr>
        <p:txBody>
          <a:bodyPr wrap="square">
            <a:spAutoFit/>
          </a:bodyPr>
          <a:lstStyle/>
          <a:p>
            <a:pPr marL="285750" indent="-285750" algn="l">
              <a:buFont typeface="Arial" panose="020B0604020202020204" pitchFamily="34" charset="0"/>
              <a:buChar char="•"/>
            </a:pPr>
            <a:r>
              <a:rPr lang="en-US" b="0" i="0" dirty="0">
                <a:effectLst/>
                <a:latin typeface="+mj-lt"/>
              </a:rPr>
              <a:t>The free electrons which are flowing from emitter to base.</a:t>
            </a:r>
          </a:p>
          <a:p>
            <a:pPr marL="285750" indent="-285750" algn="l">
              <a:buFont typeface="Arial" panose="020B0604020202020204" pitchFamily="34" charset="0"/>
              <a:buChar char="•"/>
            </a:pPr>
            <a:r>
              <a:rPr lang="en-US" b="0" i="0" dirty="0">
                <a:effectLst/>
                <a:latin typeface="+mj-lt"/>
              </a:rPr>
              <a:t>The holes which are flowing from base to emitter. </a:t>
            </a:r>
            <a:br>
              <a:rPr lang="en-US" b="0" i="0" dirty="0">
                <a:effectLst/>
                <a:latin typeface="+mj-lt"/>
              </a:rPr>
            </a:br>
            <a:r>
              <a:rPr lang="en-US" b="0" i="0" dirty="0">
                <a:effectLst/>
                <a:latin typeface="+mj-lt"/>
              </a:rPr>
              <a:t>The width of the base region is very thin. A small percentage of free electrons from emitter region will combine with the holes in the base region and the remaining large number of free electrons enters to the collector region. </a:t>
            </a:r>
            <a:endParaRPr lang="en-US" dirty="0">
              <a:latin typeface="+mj-lt"/>
            </a:endParaRPr>
          </a:p>
          <a:p>
            <a:pPr marL="285750" indent="-285750" algn="l">
              <a:buFont typeface="Arial" panose="020B0604020202020204" pitchFamily="34" charset="0"/>
              <a:buChar char="•"/>
            </a:pPr>
            <a:r>
              <a:rPr lang="en-US" b="0" i="0" dirty="0">
                <a:effectLst/>
                <a:latin typeface="+mj-lt"/>
              </a:rPr>
              <a:t>Free electrons of the collector region will experience an attractive force and will flow towards the positive terminal of the battery. Thus, electric current is produced in the collector region.</a:t>
            </a:r>
          </a:p>
        </p:txBody>
      </p:sp>
      <p:pic>
        <p:nvPicPr>
          <p:cNvPr id="16" name="Picture 15">
            <a:extLst>
              <a:ext uri="{FF2B5EF4-FFF2-40B4-BE49-F238E27FC236}">
                <a16:creationId xmlns:a16="http://schemas.microsoft.com/office/drawing/2014/main" id="{DF5E385C-84D0-CF1B-9C69-B14C3B440691}"/>
              </a:ext>
            </a:extLst>
          </p:cNvPr>
          <p:cNvPicPr>
            <a:picLocks noChangeAspect="1"/>
          </p:cNvPicPr>
          <p:nvPr/>
        </p:nvPicPr>
        <p:blipFill>
          <a:blip r:embed="rId5"/>
          <a:stretch>
            <a:fillRect/>
          </a:stretch>
        </p:blipFill>
        <p:spPr>
          <a:xfrm>
            <a:off x="3268553" y="616333"/>
            <a:ext cx="5772451" cy="3046028"/>
          </a:xfrm>
          <a:prstGeom prst="rect">
            <a:avLst/>
          </a:prstGeom>
        </p:spPr>
      </p:pic>
      <p:sp>
        <p:nvSpPr>
          <p:cNvPr id="17" name="TextBox 16">
            <a:extLst>
              <a:ext uri="{FF2B5EF4-FFF2-40B4-BE49-F238E27FC236}">
                <a16:creationId xmlns:a16="http://schemas.microsoft.com/office/drawing/2014/main" id="{93FA1F8F-67A0-CE85-B7A5-2A575A5E7A74}"/>
              </a:ext>
            </a:extLst>
          </p:cNvPr>
          <p:cNvSpPr txBox="1"/>
          <p:nvPr/>
        </p:nvSpPr>
        <p:spPr>
          <a:xfrm>
            <a:off x="1889708" y="1996722"/>
            <a:ext cx="479170" cy="369332"/>
          </a:xfrm>
          <a:prstGeom prst="rect">
            <a:avLst/>
          </a:prstGeom>
          <a:noFill/>
        </p:spPr>
        <p:txBody>
          <a:bodyPr wrap="none" rtlCol="0">
            <a:spAutoFit/>
          </a:bodyPr>
          <a:lstStyle/>
          <a:p>
            <a:r>
              <a:rPr lang="en-US" dirty="0"/>
              <a:t>V</a:t>
            </a:r>
            <a:r>
              <a:rPr lang="en-US" baseline="-25000" dirty="0"/>
              <a:t>CB</a:t>
            </a:r>
          </a:p>
        </p:txBody>
      </p:sp>
      <p:sp>
        <p:nvSpPr>
          <p:cNvPr id="18" name="TextBox 17">
            <a:extLst>
              <a:ext uri="{FF2B5EF4-FFF2-40B4-BE49-F238E27FC236}">
                <a16:creationId xmlns:a16="http://schemas.microsoft.com/office/drawing/2014/main" id="{831DDB08-D1D4-2253-9B35-22E4F4183B9E}"/>
              </a:ext>
            </a:extLst>
          </p:cNvPr>
          <p:cNvSpPr txBox="1"/>
          <p:nvPr/>
        </p:nvSpPr>
        <p:spPr>
          <a:xfrm>
            <a:off x="933620" y="1997948"/>
            <a:ext cx="474810" cy="369332"/>
          </a:xfrm>
          <a:prstGeom prst="rect">
            <a:avLst/>
          </a:prstGeom>
          <a:noFill/>
        </p:spPr>
        <p:txBody>
          <a:bodyPr wrap="none" rtlCol="0">
            <a:spAutoFit/>
          </a:bodyPr>
          <a:lstStyle/>
          <a:p>
            <a:r>
              <a:rPr lang="en-US" dirty="0"/>
              <a:t>V</a:t>
            </a:r>
            <a:r>
              <a:rPr lang="en-US" baseline="-25000" dirty="0"/>
              <a:t>BE</a:t>
            </a:r>
          </a:p>
        </p:txBody>
      </p:sp>
    </p:spTree>
    <p:extLst>
      <p:ext uri="{BB962C8B-B14F-4D97-AF65-F5344CB8AC3E}">
        <p14:creationId xmlns:p14="http://schemas.microsoft.com/office/powerpoint/2010/main" val="808752196"/>
      </p:ext>
    </p:extLst>
  </p:cSld>
  <p:clrMapOvr>
    <a:masterClrMapping/>
  </p:clrMapOvr>
  <p:transition spd="med">
    <p:wip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0060" y="188246"/>
            <a:ext cx="5263880"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sp>
        <p:nvSpPr>
          <p:cNvPr id="3" name="Content Placeholder 2"/>
          <p:cNvSpPr>
            <a:spLocks noGrp="1"/>
          </p:cNvSpPr>
          <p:nvPr>
            <p:ph idx="1"/>
          </p:nvPr>
        </p:nvSpPr>
        <p:spPr>
          <a:xfrm>
            <a:off x="0" y="721841"/>
            <a:ext cx="4388686" cy="1120758"/>
          </a:xfrm>
        </p:spPr>
        <p:txBody>
          <a:bodyPr>
            <a:noAutofit/>
          </a:bodyPr>
          <a:lstStyle/>
          <a:p>
            <a:pPr marL="0" indent="0" algn="just">
              <a:buNone/>
            </a:pPr>
            <a:r>
              <a:rPr lang="en-US" sz="1600" dirty="0">
                <a:latin typeface="Times New Roman" panose="02020603050405020304" pitchFamily="18" charset="0"/>
                <a:cs typeface="Times New Roman" panose="02020603050405020304" pitchFamily="18" charset="0"/>
              </a:rPr>
              <a:t>To describe the behavior of common-base amplifiers requires two set of characteristics:</a:t>
            </a:r>
          </a:p>
          <a:p>
            <a:pPr lvl="2" algn="just"/>
            <a:r>
              <a:rPr lang="en-US" sz="1400" dirty="0">
                <a:latin typeface="Times New Roman" panose="02020603050405020304" pitchFamily="18" charset="0"/>
                <a:cs typeface="Times New Roman" panose="02020603050405020304" pitchFamily="18" charset="0"/>
              </a:rPr>
              <a:t>Input or driving point characteristics.</a:t>
            </a:r>
          </a:p>
          <a:p>
            <a:pPr lvl="2" algn="just"/>
            <a:r>
              <a:rPr lang="en-US" sz="1400" dirty="0">
                <a:latin typeface="Times New Roman" panose="02020603050405020304" pitchFamily="18" charset="0"/>
                <a:cs typeface="Times New Roman" panose="02020603050405020304" pitchFamily="18" charset="0"/>
              </a:rPr>
              <a:t>Output or collector characteristics</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183313" y="1954925"/>
            <a:ext cx="2822645" cy="3434218"/>
          </a:xfrm>
          <a:prstGeom prst="rect">
            <a:avLst/>
          </a:prstGeom>
        </p:spPr>
      </p:pic>
      <p:sp>
        <p:nvSpPr>
          <p:cNvPr id="5" name="TextBox 4">
            <a:extLst>
              <a:ext uri="{FF2B5EF4-FFF2-40B4-BE49-F238E27FC236}">
                <a16:creationId xmlns:a16="http://schemas.microsoft.com/office/drawing/2014/main" id="{C53603BC-A4CA-6743-EA1A-49BF0F29255E}"/>
              </a:ext>
            </a:extLst>
          </p:cNvPr>
          <p:cNvSpPr txBox="1"/>
          <p:nvPr/>
        </p:nvSpPr>
        <p:spPr>
          <a:xfrm>
            <a:off x="3512476" y="1751078"/>
            <a:ext cx="5471252" cy="2554545"/>
          </a:xfrm>
          <a:prstGeom prst="rect">
            <a:avLst/>
          </a:prstGeom>
          <a:noFill/>
          <a:ln>
            <a:solidFill>
              <a:schemeClr val="tx1"/>
            </a:solidFill>
          </a:ln>
        </p:spPr>
        <p:txBody>
          <a:bodyPr wrap="square">
            <a:spAutoFit/>
          </a:bodyPr>
          <a:lstStyle/>
          <a:p>
            <a:pPr algn="l"/>
            <a:r>
              <a:rPr lang="en-US" sz="1600" b="0" i="0" dirty="0">
                <a:effectLst/>
                <a:latin typeface="+mj-lt"/>
              </a:rPr>
              <a:t>The output voltage V</a:t>
            </a:r>
            <a:r>
              <a:rPr lang="en-US" sz="1600" b="0" i="0" baseline="-25000" dirty="0">
                <a:effectLst/>
                <a:latin typeface="+mj-lt"/>
              </a:rPr>
              <a:t>CB</a:t>
            </a:r>
            <a:r>
              <a:rPr lang="en-US" sz="1600" b="0" i="0" dirty="0">
                <a:effectLst/>
                <a:latin typeface="+mj-lt"/>
              </a:rPr>
              <a:t> (collector-base voltage) is kept constant at zero volts and the input voltage V</a:t>
            </a:r>
            <a:r>
              <a:rPr lang="en-US" sz="1600" b="0" i="0" baseline="-25000" dirty="0">
                <a:effectLst/>
                <a:latin typeface="+mj-lt"/>
              </a:rPr>
              <a:t>BE</a:t>
            </a:r>
            <a:r>
              <a:rPr lang="en-US" sz="1600" b="0" i="0" dirty="0">
                <a:effectLst/>
                <a:latin typeface="+mj-lt"/>
              </a:rPr>
              <a:t> is increased from zero volts to different voltage levels. </a:t>
            </a:r>
          </a:p>
          <a:p>
            <a:pPr algn="l"/>
            <a:r>
              <a:rPr lang="en-US" sz="1600" b="0" i="0" dirty="0">
                <a:effectLst/>
                <a:latin typeface="+mj-lt"/>
              </a:rPr>
              <a:t>Output voltage (V</a:t>
            </a:r>
            <a:r>
              <a:rPr lang="en-US" sz="1600" b="0" i="0" baseline="-25000" dirty="0">
                <a:effectLst/>
                <a:latin typeface="+mj-lt"/>
              </a:rPr>
              <a:t>CB</a:t>
            </a:r>
            <a:r>
              <a:rPr lang="en-US" sz="1600" b="0" i="0" dirty="0">
                <a:effectLst/>
                <a:latin typeface="+mj-lt"/>
              </a:rPr>
              <a:t>) is increased to 10 volts. Input voltage V</a:t>
            </a:r>
            <a:r>
              <a:rPr lang="en-US" sz="1600" b="0" i="0" baseline="-25000" dirty="0">
                <a:effectLst/>
                <a:latin typeface="+mj-lt"/>
              </a:rPr>
              <a:t>BE</a:t>
            </a:r>
            <a:r>
              <a:rPr lang="en-US" sz="1600" b="0" i="0" dirty="0">
                <a:effectLst/>
                <a:latin typeface="+mj-lt"/>
              </a:rPr>
              <a:t> is increased from 0 to different voltage levels. </a:t>
            </a:r>
          </a:p>
          <a:p>
            <a:pPr algn="l"/>
            <a:r>
              <a:rPr lang="en-US" sz="1600" b="0" i="0" dirty="0">
                <a:effectLst/>
                <a:latin typeface="+mj-lt"/>
              </a:rPr>
              <a:t>When output voltage (V</a:t>
            </a:r>
            <a:r>
              <a:rPr lang="en-US" sz="1600" b="0" i="0" baseline="-25000" dirty="0">
                <a:effectLst/>
                <a:latin typeface="+mj-lt"/>
              </a:rPr>
              <a:t>CB</a:t>
            </a:r>
            <a:r>
              <a:rPr lang="en-US" sz="1600" b="0" i="0" dirty="0">
                <a:effectLst/>
                <a:latin typeface="+mj-lt"/>
              </a:rPr>
              <a:t>) is at 0 volts and emitter-base junction is forward biased, the emitter-base junction acts like a normal p-n junction diode. So the input characteristics are same as the forward characteristics of a normal </a:t>
            </a:r>
            <a:r>
              <a:rPr lang="en-US" sz="1600" b="0" i="0" dirty="0" err="1">
                <a:effectLst/>
                <a:latin typeface="+mj-lt"/>
              </a:rPr>
              <a:t>pn</a:t>
            </a:r>
            <a:r>
              <a:rPr lang="en-US" sz="1600" b="0" i="0" dirty="0">
                <a:effectLst/>
                <a:latin typeface="+mj-lt"/>
              </a:rPr>
              <a:t> junction diode.</a:t>
            </a:r>
            <a:r>
              <a:rPr lang="en-US" sz="1600" dirty="0">
                <a:latin typeface="+mj-lt"/>
              </a:rPr>
              <a:t> </a:t>
            </a:r>
            <a:r>
              <a:rPr lang="en-US" sz="1600" b="0" i="0" dirty="0">
                <a:effectLst/>
                <a:latin typeface="+mj-lt"/>
              </a:rPr>
              <a:t>The cut in voltage of a silicon transistor is 0.7 volts.</a:t>
            </a:r>
          </a:p>
        </p:txBody>
      </p:sp>
      <p:sp>
        <p:nvSpPr>
          <p:cNvPr id="8" name="TextBox 7">
            <a:extLst>
              <a:ext uri="{FF2B5EF4-FFF2-40B4-BE49-F238E27FC236}">
                <a16:creationId xmlns:a16="http://schemas.microsoft.com/office/drawing/2014/main" id="{0AEC983F-4BA2-B680-6373-EBA07CECBC41}"/>
              </a:ext>
            </a:extLst>
          </p:cNvPr>
          <p:cNvSpPr txBox="1"/>
          <p:nvPr/>
        </p:nvSpPr>
        <p:spPr>
          <a:xfrm>
            <a:off x="3512476" y="4448618"/>
            <a:ext cx="5471252" cy="1323439"/>
          </a:xfrm>
          <a:prstGeom prst="rect">
            <a:avLst/>
          </a:prstGeom>
          <a:noFill/>
          <a:ln>
            <a:solidFill>
              <a:schemeClr val="tx1"/>
            </a:solidFill>
          </a:ln>
        </p:spPr>
        <p:txBody>
          <a:bodyPr wrap="square">
            <a:spAutoFit/>
          </a:bodyPr>
          <a:lstStyle/>
          <a:p>
            <a:pPr algn="l"/>
            <a:r>
              <a:rPr lang="en-US" sz="1600" b="0" i="0" dirty="0">
                <a:effectLst/>
                <a:latin typeface="+mj-lt"/>
              </a:rPr>
              <a:t>When the output voltage (V</a:t>
            </a:r>
            <a:r>
              <a:rPr lang="en-US" sz="1600" b="0" i="0" baseline="-25000" dirty="0">
                <a:effectLst/>
                <a:latin typeface="+mj-lt"/>
              </a:rPr>
              <a:t>CB</a:t>
            </a:r>
            <a:r>
              <a:rPr lang="en-US" sz="1600" b="0" i="0" dirty="0">
                <a:effectLst/>
                <a:latin typeface="+mj-lt"/>
              </a:rPr>
              <a:t>) is increased to 10 volts, the emitter current flow will be increased (reduces the depletion region width at emitter-base junction). As a result, the turn on voltage will be reduced. Therefore, the curves shifted towards the left side for higher values of output voltage V</a:t>
            </a:r>
            <a:r>
              <a:rPr lang="en-US" sz="1600" b="0" i="0" baseline="-25000" dirty="0">
                <a:effectLst/>
                <a:latin typeface="+mj-lt"/>
              </a:rPr>
              <a:t>CB</a:t>
            </a:r>
            <a:r>
              <a:rPr lang="en-US" sz="1600" b="0" i="0" dirty="0">
                <a:effectLst/>
                <a:latin typeface="+mj-lt"/>
              </a:rPr>
              <a:t>.</a:t>
            </a:r>
          </a:p>
        </p:txBody>
      </p:sp>
    </p:spTree>
    <p:extLst>
      <p:ext uri="{BB962C8B-B14F-4D97-AF65-F5344CB8AC3E}">
        <p14:creationId xmlns:p14="http://schemas.microsoft.com/office/powerpoint/2010/main" val="221805047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heckerboard(across)">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heckerboard(across)">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163" y="176672"/>
            <a:ext cx="5541674" cy="421270"/>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sp>
        <p:nvSpPr>
          <p:cNvPr id="3" name="Content Placeholder 2"/>
          <p:cNvSpPr>
            <a:spLocks noGrp="1"/>
          </p:cNvSpPr>
          <p:nvPr>
            <p:ph idx="1"/>
          </p:nvPr>
        </p:nvSpPr>
        <p:spPr>
          <a:xfrm>
            <a:off x="0" y="770041"/>
            <a:ext cx="4016375" cy="2950622"/>
          </a:xfrm>
        </p:spPr>
        <p:txBody>
          <a:bodyPr>
            <a:noAutofit/>
          </a:bodyPr>
          <a:lstStyle/>
          <a:p>
            <a:pPr algn="just"/>
            <a:r>
              <a:rPr lang="en-US" sz="1800" dirty="0">
                <a:latin typeface="Times New Roman" panose="02020603050405020304" pitchFamily="18" charset="0"/>
                <a:cs typeface="Times New Roman" panose="02020603050405020304" pitchFamily="18" charset="0"/>
              </a:rPr>
              <a:t>The output characteristics has 3 basic regions:</a:t>
            </a:r>
          </a:p>
          <a:p>
            <a:pPr lvl="2" algn="just"/>
            <a:r>
              <a:rPr lang="en-US" dirty="0">
                <a:latin typeface="Times New Roman" panose="02020603050405020304" pitchFamily="18" charset="0"/>
                <a:cs typeface="Times New Roman" panose="02020603050405020304" pitchFamily="18" charset="0"/>
              </a:rPr>
              <a:t>Active region – defined by the biasing arrangements</a:t>
            </a:r>
          </a:p>
          <a:p>
            <a:pPr lvl="2" algn="just"/>
            <a:r>
              <a:rPr lang="en-US" dirty="0">
                <a:latin typeface="Times New Roman" panose="02020603050405020304" pitchFamily="18" charset="0"/>
                <a:cs typeface="Times New Roman" panose="02020603050405020304" pitchFamily="18" charset="0"/>
              </a:rPr>
              <a:t>Cutoff region – region where the collector current is 0A</a:t>
            </a:r>
          </a:p>
          <a:p>
            <a:pPr lvl="2" algn="just"/>
            <a:r>
              <a:rPr lang="en-US" dirty="0">
                <a:latin typeface="Times New Roman" panose="02020603050405020304" pitchFamily="18" charset="0"/>
                <a:cs typeface="Times New Roman" panose="02020603050405020304" pitchFamily="18" charset="0"/>
              </a:rPr>
              <a:t>Saturation region- region of the characteristics to the left of V</a:t>
            </a:r>
            <a:r>
              <a:rPr lang="en-US" baseline="-25000" dirty="0">
                <a:latin typeface="Times New Roman" panose="02020603050405020304" pitchFamily="18" charset="0"/>
                <a:cs typeface="Times New Roman" panose="02020603050405020304" pitchFamily="18" charset="0"/>
              </a:rPr>
              <a:t>CB</a:t>
            </a:r>
            <a:r>
              <a:rPr lang="en-US" dirty="0">
                <a:latin typeface="Times New Roman" panose="02020603050405020304" pitchFamily="18" charset="0"/>
                <a:cs typeface="Times New Roman" panose="02020603050405020304" pitchFamily="18" charset="0"/>
              </a:rPr>
              <a:t> = 0V</a:t>
            </a:r>
          </a:p>
          <a:p>
            <a:pPr algn="just"/>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98A713D-7CB4-CCFE-4725-CEE0C3769D76}"/>
              </a:ext>
            </a:extLst>
          </p:cNvPr>
          <p:cNvSpPr txBox="1"/>
          <p:nvPr/>
        </p:nvSpPr>
        <p:spPr>
          <a:xfrm>
            <a:off x="4519055" y="874733"/>
            <a:ext cx="4614040" cy="923330"/>
          </a:xfrm>
          <a:prstGeom prst="rect">
            <a:avLst/>
          </a:prstGeom>
          <a:noFill/>
          <a:ln>
            <a:solidFill>
              <a:schemeClr val="tx1"/>
            </a:solidFill>
          </a:ln>
        </p:spPr>
        <p:txBody>
          <a:bodyPr wrap="square">
            <a:spAutoFit/>
          </a:bodyPr>
          <a:lstStyle/>
          <a:p>
            <a:r>
              <a:rPr lang="en-US" b="1" i="0" u="sng" dirty="0">
                <a:effectLst/>
                <a:latin typeface="+mj-lt"/>
              </a:rPr>
              <a:t>Active Region:</a:t>
            </a:r>
            <a:r>
              <a:rPr lang="en-US" b="0" i="0" dirty="0">
                <a:effectLst/>
                <a:latin typeface="+mj-lt"/>
              </a:rPr>
              <a:t> For a constant input current I</a:t>
            </a:r>
            <a:r>
              <a:rPr lang="en-US" b="0" i="0" baseline="-25000" dirty="0">
                <a:effectLst/>
                <a:latin typeface="+mj-lt"/>
              </a:rPr>
              <a:t>E</a:t>
            </a:r>
            <a:r>
              <a:rPr lang="en-US" b="0" i="0" dirty="0">
                <a:effectLst/>
                <a:latin typeface="+mj-lt"/>
              </a:rPr>
              <a:t>, when the output voltage V</a:t>
            </a:r>
            <a:r>
              <a:rPr lang="en-US" b="0" i="0" baseline="-25000" dirty="0">
                <a:effectLst/>
                <a:latin typeface="+mj-lt"/>
              </a:rPr>
              <a:t>CB</a:t>
            </a:r>
            <a:r>
              <a:rPr lang="en-US" b="0" i="0" dirty="0">
                <a:effectLst/>
                <a:latin typeface="+mj-lt"/>
              </a:rPr>
              <a:t> is increased, the output current I</a:t>
            </a:r>
            <a:r>
              <a:rPr lang="en-US" b="0" i="0" baseline="-25000" dirty="0">
                <a:effectLst/>
                <a:latin typeface="+mj-lt"/>
              </a:rPr>
              <a:t>C</a:t>
            </a:r>
            <a:r>
              <a:rPr lang="en-US" b="0" i="0" dirty="0">
                <a:effectLst/>
                <a:latin typeface="+mj-lt"/>
              </a:rPr>
              <a:t> remains constant.</a:t>
            </a:r>
            <a:endParaRPr lang="en-US" dirty="0">
              <a:latin typeface="+mj-lt"/>
            </a:endParaRPr>
          </a:p>
        </p:txBody>
      </p:sp>
      <p:sp>
        <p:nvSpPr>
          <p:cNvPr id="8" name="TextBox 7">
            <a:extLst>
              <a:ext uri="{FF2B5EF4-FFF2-40B4-BE49-F238E27FC236}">
                <a16:creationId xmlns:a16="http://schemas.microsoft.com/office/drawing/2014/main" id="{4BE45BE8-91AF-F378-D481-A14484E7E61F}"/>
              </a:ext>
            </a:extLst>
          </p:cNvPr>
          <p:cNvSpPr txBox="1"/>
          <p:nvPr/>
        </p:nvSpPr>
        <p:spPr>
          <a:xfrm>
            <a:off x="4519055" y="2413337"/>
            <a:ext cx="4593020" cy="1477328"/>
          </a:xfrm>
          <a:prstGeom prst="rect">
            <a:avLst/>
          </a:prstGeom>
          <a:noFill/>
          <a:ln>
            <a:solidFill>
              <a:schemeClr val="tx1"/>
            </a:solidFill>
          </a:ln>
        </p:spPr>
        <p:txBody>
          <a:bodyPr wrap="square">
            <a:spAutoFit/>
          </a:bodyPr>
          <a:lstStyle/>
          <a:p>
            <a:r>
              <a:rPr lang="en-US" b="1" u="sng" dirty="0">
                <a:latin typeface="+mj-lt"/>
              </a:rPr>
              <a:t>Saturation region:</a:t>
            </a:r>
            <a:r>
              <a:rPr lang="en-US" dirty="0">
                <a:latin typeface="+mj-lt"/>
              </a:rPr>
              <a:t> </a:t>
            </a:r>
          </a:p>
          <a:p>
            <a:r>
              <a:rPr lang="en-US" dirty="0">
                <a:latin typeface="+mj-lt"/>
              </a:rPr>
              <a:t>Both emitter-base junction and collector-base junction are forward biased. </a:t>
            </a:r>
          </a:p>
          <a:p>
            <a:r>
              <a:rPr lang="en-US" dirty="0">
                <a:latin typeface="+mj-lt"/>
              </a:rPr>
              <a:t>A small increase in the collector voltage V</a:t>
            </a:r>
            <a:r>
              <a:rPr lang="en-US" baseline="-25000" dirty="0">
                <a:latin typeface="+mj-lt"/>
              </a:rPr>
              <a:t>CB</a:t>
            </a:r>
            <a:r>
              <a:rPr lang="en-US" dirty="0">
                <a:latin typeface="+mj-lt"/>
              </a:rPr>
              <a:t> there will be higher I</a:t>
            </a:r>
            <a:r>
              <a:rPr lang="en-US" baseline="-25000" dirty="0">
                <a:latin typeface="+mj-lt"/>
              </a:rPr>
              <a:t>C</a:t>
            </a:r>
            <a:r>
              <a:rPr lang="en-US" dirty="0">
                <a:latin typeface="+mj-lt"/>
              </a:rPr>
              <a:t>. Same as PN junction.</a:t>
            </a:r>
          </a:p>
        </p:txBody>
      </p:sp>
      <p:pic>
        <p:nvPicPr>
          <p:cNvPr id="10" name="Picture 9">
            <a:extLst>
              <a:ext uri="{FF2B5EF4-FFF2-40B4-BE49-F238E27FC236}">
                <a16:creationId xmlns:a16="http://schemas.microsoft.com/office/drawing/2014/main" id="{7ADF045A-86E0-CB3D-F2EF-AC1C72A6DE83}"/>
              </a:ext>
            </a:extLst>
          </p:cNvPr>
          <p:cNvPicPr>
            <a:picLocks noChangeAspect="1"/>
          </p:cNvPicPr>
          <p:nvPr/>
        </p:nvPicPr>
        <p:blipFill>
          <a:blip r:embed="rId2"/>
          <a:stretch>
            <a:fillRect/>
          </a:stretch>
        </p:blipFill>
        <p:spPr>
          <a:xfrm>
            <a:off x="0" y="3558737"/>
            <a:ext cx="4115273" cy="3299263"/>
          </a:xfrm>
          <a:prstGeom prst="rect">
            <a:avLst/>
          </a:prstGeom>
        </p:spPr>
      </p:pic>
      <p:sp>
        <p:nvSpPr>
          <p:cNvPr id="11" name="TextBox 10">
            <a:extLst>
              <a:ext uri="{FF2B5EF4-FFF2-40B4-BE49-F238E27FC236}">
                <a16:creationId xmlns:a16="http://schemas.microsoft.com/office/drawing/2014/main" id="{A0D332BC-9630-D526-4DD9-33714BF7171E}"/>
              </a:ext>
            </a:extLst>
          </p:cNvPr>
          <p:cNvSpPr txBox="1"/>
          <p:nvPr/>
        </p:nvSpPr>
        <p:spPr>
          <a:xfrm>
            <a:off x="4519055" y="4384026"/>
            <a:ext cx="4593020" cy="646331"/>
          </a:xfrm>
          <a:prstGeom prst="rect">
            <a:avLst/>
          </a:prstGeom>
          <a:noFill/>
          <a:ln>
            <a:solidFill>
              <a:schemeClr val="tx1"/>
            </a:solidFill>
          </a:ln>
        </p:spPr>
        <p:txBody>
          <a:bodyPr wrap="square">
            <a:spAutoFit/>
          </a:bodyPr>
          <a:lstStyle/>
          <a:p>
            <a:r>
              <a:rPr lang="en-US" b="1" u="sng" dirty="0">
                <a:latin typeface="+mj-lt"/>
              </a:rPr>
              <a:t>Cutoff region:</a:t>
            </a:r>
            <a:r>
              <a:rPr lang="en-US" dirty="0">
                <a:latin typeface="+mj-lt"/>
              </a:rPr>
              <a:t> </a:t>
            </a:r>
          </a:p>
          <a:p>
            <a:r>
              <a:rPr lang="en-US" dirty="0">
                <a:latin typeface="+mj-lt"/>
              </a:rPr>
              <a:t>Both are Reverse biased and so flow of current. </a:t>
            </a:r>
          </a:p>
        </p:txBody>
      </p:sp>
    </p:spTree>
    <p:extLst>
      <p:ext uri="{BB962C8B-B14F-4D97-AF65-F5344CB8AC3E}">
        <p14:creationId xmlns:p14="http://schemas.microsoft.com/office/powerpoint/2010/main" val="1659502228"/>
      </p:ext>
    </p:extLst>
  </p:cSld>
  <p:clrMapOvr>
    <a:masterClrMapping/>
  </p:clrMapOvr>
  <p:transition spd="med">
    <p:wip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1163" y="176672"/>
            <a:ext cx="5541674" cy="421270"/>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pic>
        <p:nvPicPr>
          <p:cNvPr id="7" name="Picture 6">
            <a:extLst>
              <a:ext uri="{FF2B5EF4-FFF2-40B4-BE49-F238E27FC236}">
                <a16:creationId xmlns:a16="http://schemas.microsoft.com/office/drawing/2014/main" id="{E19D78BA-5D4C-9AAC-BC70-984F4F8084B4}"/>
              </a:ext>
            </a:extLst>
          </p:cNvPr>
          <p:cNvPicPr>
            <a:picLocks noChangeAspect="1"/>
          </p:cNvPicPr>
          <p:nvPr/>
        </p:nvPicPr>
        <p:blipFill rotWithShape="1">
          <a:blip r:embed="rId2"/>
          <a:srcRect l="4597" t="20071" r="10344" b="69667"/>
          <a:stretch/>
        </p:blipFill>
        <p:spPr>
          <a:xfrm>
            <a:off x="199696" y="1300987"/>
            <a:ext cx="7777655" cy="527813"/>
          </a:xfrm>
          <a:prstGeom prst="rect">
            <a:avLst/>
          </a:prstGeom>
        </p:spPr>
      </p:pic>
      <p:pic>
        <p:nvPicPr>
          <p:cNvPr id="9" name="Picture 8">
            <a:extLst>
              <a:ext uri="{FF2B5EF4-FFF2-40B4-BE49-F238E27FC236}">
                <a16:creationId xmlns:a16="http://schemas.microsoft.com/office/drawing/2014/main" id="{3D496D1D-C784-BA51-8542-836E7F4E2847}"/>
              </a:ext>
            </a:extLst>
          </p:cNvPr>
          <p:cNvPicPr>
            <a:picLocks noChangeAspect="1"/>
          </p:cNvPicPr>
          <p:nvPr/>
        </p:nvPicPr>
        <p:blipFill>
          <a:blip r:embed="rId3"/>
          <a:stretch>
            <a:fillRect/>
          </a:stretch>
        </p:blipFill>
        <p:spPr>
          <a:xfrm>
            <a:off x="1801163" y="2155769"/>
            <a:ext cx="4862396" cy="3898240"/>
          </a:xfrm>
          <a:prstGeom prst="rect">
            <a:avLst/>
          </a:prstGeom>
        </p:spPr>
      </p:pic>
      <p:grpSp>
        <p:nvGrpSpPr>
          <p:cNvPr id="17" name="Group 16">
            <a:extLst>
              <a:ext uri="{FF2B5EF4-FFF2-40B4-BE49-F238E27FC236}">
                <a16:creationId xmlns:a16="http://schemas.microsoft.com/office/drawing/2014/main" id="{C87EA3E2-BC9F-7A88-6477-66FE57643E4D}"/>
              </a:ext>
            </a:extLst>
          </p:cNvPr>
          <p:cNvGrpSpPr/>
          <p:nvPr/>
        </p:nvGrpSpPr>
        <p:grpSpPr>
          <a:xfrm>
            <a:off x="1964828" y="1890233"/>
            <a:ext cx="1240828" cy="3848417"/>
            <a:chOff x="1964828" y="1953293"/>
            <a:chExt cx="1240828" cy="3848417"/>
          </a:xfrm>
        </p:grpSpPr>
        <p:cxnSp>
          <p:nvCxnSpPr>
            <p:cNvPr id="13" name="Straight Arrow Connector 12">
              <a:extLst>
                <a:ext uri="{FF2B5EF4-FFF2-40B4-BE49-F238E27FC236}">
                  <a16:creationId xmlns:a16="http://schemas.microsoft.com/office/drawing/2014/main" id="{66679D66-D62F-8AA5-137D-3B411CBDA41A}"/>
                </a:ext>
              </a:extLst>
            </p:cNvPr>
            <p:cNvCxnSpPr/>
            <p:nvPr/>
          </p:nvCxnSpPr>
          <p:spPr>
            <a:xfrm>
              <a:off x="2417379" y="2291256"/>
              <a:ext cx="441435" cy="56755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EFDEC6D3-8624-58C9-5058-F187D72EE732}"/>
                </a:ext>
              </a:extLst>
            </p:cNvPr>
            <p:cNvSpPr/>
            <p:nvPr/>
          </p:nvSpPr>
          <p:spPr>
            <a:xfrm>
              <a:off x="2764221" y="2858814"/>
              <a:ext cx="441435" cy="29428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B1C1B34-F523-85E2-CE4A-DB3B3472D05E}"/>
                </a:ext>
              </a:extLst>
            </p:cNvPr>
            <p:cNvSpPr txBox="1"/>
            <p:nvPr/>
          </p:nvSpPr>
          <p:spPr>
            <a:xfrm>
              <a:off x="1964828" y="1953293"/>
              <a:ext cx="711605" cy="369332"/>
            </a:xfrm>
            <a:prstGeom prst="rect">
              <a:avLst/>
            </a:prstGeom>
            <a:noFill/>
          </p:spPr>
          <p:txBody>
            <a:bodyPr wrap="none" rtlCol="0">
              <a:spAutoFit/>
            </a:bodyPr>
            <a:lstStyle/>
            <a:p>
              <a:r>
                <a:rPr lang="en-US" b="1" dirty="0"/>
                <a:t>V</a:t>
              </a:r>
              <a:r>
                <a:rPr lang="en-US" b="1" baseline="-25000" dirty="0"/>
                <a:t>CB</a:t>
              </a:r>
              <a:r>
                <a:rPr lang="en-US" b="1" dirty="0"/>
                <a:t>=0</a:t>
              </a:r>
            </a:p>
          </p:txBody>
        </p:sp>
      </p:grpSp>
    </p:spTree>
    <p:extLst>
      <p:ext uri="{BB962C8B-B14F-4D97-AF65-F5344CB8AC3E}">
        <p14:creationId xmlns:p14="http://schemas.microsoft.com/office/powerpoint/2010/main" val="425172673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931069" y="972273"/>
          <a:ext cx="7564749" cy="4553086"/>
        </p:xfrm>
        <a:graphic>
          <a:graphicData uri="http://schemas.openxmlformats.org/drawingml/2006/table">
            <a:tbl>
              <a:tblPr firstRow="1" bandRow="1">
                <a:tableStyleId>{3C2FFA5D-87B4-456A-9821-1D502468CF0F}</a:tableStyleId>
              </a:tblPr>
              <a:tblGrid>
                <a:gridCol w="2575598">
                  <a:extLst>
                    <a:ext uri="{9D8B030D-6E8A-4147-A177-3AD203B41FA5}">
                      <a16:colId xmlns:a16="http://schemas.microsoft.com/office/drawing/2014/main" val="62374447"/>
                    </a:ext>
                  </a:extLst>
                </a:gridCol>
                <a:gridCol w="2575598">
                  <a:extLst>
                    <a:ext uri="{9D8B030D-6E8A-4147-A177-3AD203B41FA5}">
                      <a16:colId xmlns:a16="http://schemas.microsoft.com/office/drawing/2014/main" val="2278922836"/>
                    </a:ext>
                  </a:extLst>
                </a:gridCol>
                <a:gridCol w="2413553">
                  <a:extLst>
                    <a:ext uri="{9D8B030D-6E8A-4147-A177-3AD203B41FA5}">
                      <a16:colId xmlns:a16="http://schemas.microsoft.com/office/drawing/2014/main" val="2880251058"/>
                    </a:ext>
                  </a:extLst>
                </a:gridCol>
              </a:tblGrid>
              <a:tr h="736345">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ACTIVE REGION</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SATURATION</a:t>
                      </a:r>
                      <a:r>
                        <a:rPr lang="en-US" sz="1500" baseline="0" dirty="0">
                          <a:solidFill>
                            <a:schemeClr val="tx1"/>
                          </a:solidFill>
                          <a:latin typeface="Times New Roman" panose="02020603050405020304" pitchFamily="18" charset="0"/>
                          <a:cs typeface="Times New Roman" panose="02020603050405020304" pitchFamily="18" charset="0"/>
                        </a:rPr>
                        <a:t> REGION</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CUTOFF REGION</a:t>
                      </a:r>
                    </a:p>
                  </a:txBody>
                  <a:tcPr marL="68580" marR="68580" marT="34290" marB="34290">
                    <a:solidFill>
                      <a:schemeClr val="accent3">
                        <a:lumMod val="20000"/>
                        <a:lumOff val="80000"/>
                      </a:schemeClr>
                    </a:solidFill>
                  </a:tcPr>
                </a:tc>
                <a:extLst>
                  <a:ext uri="{0D108BD9-81ED-4DB2-BD59-A6C34878D82A}">
                    <a16:rowId xmlns:a16="http://schemas.microsoft.com/office/drawing/2014/main" val="21141098"/>
                  </a:ext>
                </a:extLst>
              </a:tr>
              <a:tr h="736345">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I</a:t>
                      </a:r>
                      <a:r>
                        <a:rPr lang="en-US" sz="1500" baseline="-25000" dirty="0">
                          <a:solidFill>
                            <a:schemeClr val="tx1"/>
                          </a:solidFill>
                          <a:latin typeface="Times New Roman" panose="02020603050405020304" pitchFamily="18" charset="0"/>
                          <a:cs typeface="Times New Roman" panose="02020603050405020304" pitchFamily="18" charset="0"/>
                        </a:rPr>
                        <a:t>E</a:t>
                      </a:r>
                      <a:r>
                        <a:rPr lang="en-US" sz="1500" dirty="0">
                          <a:solidFill>
                            <a:schemeClr val="tx1"/>
                          </a:solidFill>
                          <a:latin typeface="Times New Roman" panose="02020603050405020304" pitchFamily="18" charset="0"/>
                          <a:cs typeface="Times New Roman" panose="02020603050405020304" pitchFamily="18" charset="0"/>
                        </a:rPr>
                        <a:t> increased, I</a:t>
                      </a:r>
                      <a:r>
                        <a:rPr lang="en-US" sz="1500" baseline="-25000" dirty="0">
                          <a:solidFill>
                            <a:schemeClr val="tx1"/>
                          </a:solidFill>
                          <a:latin typeface="Times New Roman" panose="02020603050405020304" pitchFamily="18" charset="0"/>
                          <a:cs typeface="Times New Roman" panose="02020603050405020304" pitchFamily="18" charset="0"/>
                        </a:rPr>
                        <a:t>C</a:t>
                      </a:r>
                      <a:r>
                        <a:rPr lang="en-US" sz="1500" dirty="0">
                          <a:solidFill>
                            <a:schemeClr val="tx1"/>
                          </a:solidFill>
                          <a:latin typeface="Times New Roman" panose="02020603050405020304" pitchFamily="18" charset="0"/>
                          <a:cs typeface="Times New Roman" panose="02020603050405020304" pitchFamily="18" charset="0"/>
                        </a:rPr>
                        <a:t> increased</a:t>
                      </a:r>
                    </a:p>
                  </a:txBody>
                  <a:tcPr marL="68580" marR="68580" marT="34290" marB="34290">
                    <a:solidFill>
                      <a:schemeClr val="accent3">
                        <a:lumMod val="20000"/>
                        <a:lumOff val="80000"/>
                      </a:schemeClr>
                    </a:solidFill>
                  </a:tcPr>
                </a:tc>
                <a:tc>
                  <a:txBody>
                    <a:bodyPr/>
                    <a:lstStyle/>
                    <a:p>
                      <a:pPr algn="ct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extLst>
                  <a:ext uri="{0D108BD9-81ED-4DB2-BD59-A6C34878D82A}">
                    <a16:rowId xmlns:a16="http://schemas.microsoft.com/office/drawing/2014/main" val="2045351042"/>
                  </a:ext>
                </a:extLst>
              </a:tr>
              <a:tr h="736345">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BE junction reverse biased and CB junction reverse biased</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BE and CB junctions are forward biased </a:t>
                      </a:r>
                    </a:p>
                  </a:txBody>
                  <a:tcPr marL="68580" marR="68580" marT="34290" marB="34290">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latin typeface="Times New Roman" panose="02020603050405020304" pitchFamily="18" charset="0"/>
                          <a:cs typeface="Times New Roman" panose="02020603050405020304" pitchFamily="18" charset="0"/>
                        </a:rPr>
                        <a:t>BE and CB junction are reverse biased </a:t>
                      </a:r>
                    </a:p>
                  </a:txBody>
                  <a:tcPr marL="68580" marR="68580" marT="34290" marB="34290">
                    <a:solidFill>
                      <a:schemeClr val="accent3">
                        <a:lumMod val="20000"/>
                        <a:lumOff val="80000"/>
                      </a:schemeClr>
                    </a:solidFill>
                  </a:tcPr>
                </a:tc>
                <a:extLst>
                  <a:ext uri="{0D108BD9-81ED-4DB2-BD59-A6C34878D82A}">
                    <a16:rowId xmlns:a16="http://schemas.microsoft.com/office/drawing/2014/main" val="3865318146"/>
                  </a:ext>
                </a:extLst>
              </a:tr>
              <a:tr h="736345">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I</a:t>
                      </a:r>
                      <a:r>
                        <a:rPr lang="en-US" sz="1500" baseline="-25000" dirty="0">
                          <a:solidFill>
                            <a:schemeClr val="tx1"/>
                          </a:solidFill>
                          <a:latin typeface="Times New Roman" panose="02020603050405020304" pitchFamily="18" charset="0"/>
                          <a:cs typeface="Times New Roman" panose="02020603050405020304" pitchFamily="18" charset="0"/>
                        </a:rPr>
                        <a:t>C</a:t>
                      </a:r>
                      <a:r>
                        <a:rPr lang="en-US" sz="1500" dirty="0">
                          <a:solidFill>
                            <a:schemeClr val="tx1"/>
                          </a:solidFill>
                          <a:latin typeface="Times New Roman" panose="02020603050405020304" pitchFamily="18" charset="0"/>
                          <a:cs typeface="Times New Roman" panose="02020603050405020304" pitchFamily="18" charset="0"/>
                        </a:rPr>
                        <a:t> ≈ I</a:t>
                      </a:r>
                      <a:r>
                        <a:rPr lang="en-US" sz="1500" baseline="-25000" dirty="0">
                          <a:solidFill>
                            <a:schemeClr val="tx1"/>
                          </a:solidFill>
                          <a:latin typeface="Times New Roman" panose="02020603050405020304" pitchFamily="18" charset="0"/>
                          <a:cs typeface="Times New Roman" panose="02020603050405020304" pitchFamily="18" charset="0"/>
                        </a:rPr>
                        <a:t>E</a:t>
                      </a:r>
                    </a:p>
                  </a:txBody>
                  <a:tcPr marL="68580" marR="68580" marT="34290" marB="34290">
                    <a:solidFill>
                      <a:schemeClr val="accent3">
                        <a:lumMod val="20000"/>
                        <a:lumOff val="80000"/>
                      </a:schemeClr>
                    </a:solidFill>
                  </a:tcPr>
                </a:tc>
                <a:tc>
                  <a:txBody>
                    <a:bodyPr/>
                    <a:lstStyle/>
                    <a:p>
                      <a:pPr algn="ct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No current flow at collector, only leakage current</a:t>
                      </a:r>
                    </a:p>
                  </a:txBody>
                  <a:tcPr marL="68580" marR="68580" marT="34290" marB="34290">
                    <a:solidFill>
                      <a:schemeClr val="accent3">
                        <a:lumMod val="20000"/>
                        <a:lumOff val="80000"/>
                      </a:schemeClr>
                    </a:solidFill>
                  </a:tcPr>
                </a:tc>
                <a:extLst>
                  <a:ext uri="{0D108BD9-81ED-4DB2-BD59-A6C34878D82A}">
                    <a16:rowId xmlns:a16="http://schemas.microsoft.com/office/drawing/2014/main" val="1827644992"/>
                  </a:ext>
                </a:extLst>
              </a:tr>
              <a:tr h="736345">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I</a:t>
                      </a:r>
                      <a:r>
                        <a:rPr lang="en-US" sz="1500" baseline="-25000" dirty="0">
                          <a:solidFill>
                            <a:schemeClr val="tx1"/>
                          </a:solidFill>
                          <a:latin typeface="Times New Roman" panose="02020603050405020304" pitchFamily="18" charset="0"/>
                          <a:cs typeface="Times New Roman" panose="02020603050405020304" pitchFamily="18" charset="0"/>
                        </a:rPr>
                        <a:t>C</a:t>
                      </a:r>
                      <a:r>
                        <a:rPr lang="en-US" sz="1500" dirty="0">
                          <a:solidFill>
                            <a:schemeClr val="tx1"/>
                          </a:solidFill>
                          <a:latin typeface="Times New Roman" panose="02020603050405020304" pitchFamily="18" charset="0"/>
                          <a:cs typeface="Times New Roman" panose="02020603050405020304" pitchFamily="18" charset="0"/>
                        </a:rPr>
                        <a:t> does not depend on V</a:t>
                      </a:r>
                      <a:r>
                        <a:rPr lang="en-US" sz="1500" baseline="-25000" dirty="0">
                          <a:solidFill>
                            <a:schemeClr val="tx1"/>
                          </a:solidFill>
                          <a:latin typeface="Times New Roman" panose="02020603050405020304" pitchFamily="18" charset="0"/>
                          <a:cs typeface="Times New Roman" panose="02020603050405020304" pitchFamily="18" charset="0"/>
                        </a:rPr>
                        <a:t>CB</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Small change in V</a:t>
                      </a:r>
                      <a:r>
                        <a:rPr lang="en-US" sz="1500" baseline="-25000" dirty="0">
                          <a:solidFill>
                            <a:schemeClr val="tx1"/>
                          </a:solidFill>
                          <a:latin typeface="Times New Roman" panose="02020603050405020304" pitchFamily="18" charset="0"/>
                          <a:cs typeface="Times New Roman" panose="02020603050405020304" pitchFamily="18" charset="0"/>
                        </a:rPr>
                        <a:t>CB</a:t>
                      </a:r>
                      <a:r>
                        <a:rPr lang="en-US" sz="1500" dirty="0">
                          <a:solidFill>
                            <a:schemeClr val="tx1"/>
                          </a:solidFill>
                          <a:latin typeface="Times New Roman" panose="02020603050405020304" pitchFamily="18" charset="0"/>
                          <a:cs typeface="Times New Roman" panose="02020603050405020304" pitchFamily="18" charset="0"/>
                        </a:rPr>
                        <a:t> will cause big difference in I</a:t>
                      </a:r>
                      <a:r>
                        <a:rPr lang="en-US" sz="1500" baseline="-25000" dirty="0">
                          <a:solidFill>
                            <a:schemeClr val="tx1"/>
                          </a:solidFill>
                          <a:latin typeface="Times New Roman" panose="02020603050405020304" pitchFamily="18" charset="0"/>
                          <a:cs typeface="Times New Roman" panose="02020603050405020304" pitchFamily="18" charset="0"/>
                        </a:rPr>
                        <a:t>C</a:t>
                      </a:r>
                    </a:p>
                  </a:txBody>
                  <a:tcPr marL="68580" marR="68580" marT="34290" marB="34290">
                    <a:solidFill>
                      <a:schemeClr val="accent3">
                        <a:lumMod val="20000"/>
                        <a:lumOff val="80000"/>
                      </a:schemeClr>
                    </a:solidFill>
                  </a:tcPr>
                </a:tc>
                <a:tc>
                  <a:txBody>
                    <a:bodyPr/>
                    <a:lstStyle/>
                    <a:p>
                      <a:pPr algn="ct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extLst>
                  <a:ext uri="{0D108BD9-81ED-4DB2-BD59-A6C34878D82A}">
                    <a16:rowId xmlns:a16="http://schemas.microsoft.com/office/drawing/2014/main" val="2389252580"/>
                  </a:ext>
                </a:extLst>
              </a:tr>
              <a:tr h="871361">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Suitable region for the transistor</a:t>
                      </a:r>
                      <a:r>
                        <a:rPr lang="en-US" sz="1500" baseline="0" dirty="0">
                          <a:solidFill>
                            <a:schemeClr val="tx1"/>
                          </a:solidFill>
                          <a:latin typeface="Times New Roman" panose="02020603050405020304" pitchFamily="18" charset="0"/>
                          <a:cs typeface="Times New Roman" panose="02020603050405020304" pitchFamily="18" charset="0"/>
                        </a:rPr>
                        <a:t> to work as an amplifier</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The allocation for this region is to the left of the V</a:t>
                      </a:r>
                      <a:r>
                        <a:rPr lang="en-US" sz="1500" baseline="-25000" dirty="0">
                          <a:solidFill>
                            <a:schemeClr val="tx1"/>
                          </a:solidFill>
                          <a:latin typeface="Times New Roman" panose="02020603050405020304" pitchFamily="18" charset="0"/>
                          <a:cs typeface="Times New Roman" panose="02020603050405020304" pitchFamily="18" charset="0"/>
                        </a:rPr>
                        <a:t>CB</a:t>
                      </a:r>
                      <a:r>
                        <a:rPr lang="en-US" sz="1500" dirty="0">
                          <a:solidFill>
                            <a:schemeClr val="tx1"/>
                          </a:solidFill>
                          <a:latin typeface="Times New Roman" panose="02020603050405020304" pitchFamily="18" charset="0"/>
                          <a:cs typeface="Times New Roman" panose="02020603050405020304" pitchFamily="18" charset="0"/>
                        </a:rPr>
                        <a:t> = 0 V</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Region below the line of I</a:t>
                      </a:r>
                      <a:r>
                        <a:rPr lang="en-US" sz="1500" baseline="-25000" dirty="0">
                          <a:solidFill>
                            <a:schemeClr val="tx1"/>
                          </a:solidFill>
                          <a:latin typeface="Times New Roman" panose="02020603050405020304" pitchFamily="18" charset="0"/>
                          <a:cs typeface="Times New Roman" panose="02020603050405020304" pitchFamily="18" charset="0"/>
                        </a:rPr>
                        <a:t>E</a:t>
                      </a:r>
                      <a:r>
                        <a:rPr lang="en-US" sz="1500" dirty="0">
                          <a:solidFill>
                            <a:schemeClr val="tx1"/>
                          </a:solidFill>
                          <a:latin typeface="Times New Roman" panose="02020603050405020304" pitchFamily="18" charset="0"/>
                          <a:cs typeface="Times New Roman" panose="02020603050405020304" pitchFamily="18" charset="0"/>
                        </a:rPr>
                        <a:t> = 0</a:t>
                      </a:r>
                    </a:p>
                  </a:txBody>
                  <a:tcPr marL="68580" marR="68580" marT="34290" marB="34290">
                    <a:solidFill>
                      <a:schemeClr val="accent3">
                        <a:lumMod val="20000"/>
                        <a:lumOff val="80000"/>
                      </a:schemeClr>
                    </a:solidFill>
                  </a:tcPr>
                </a:tc>
                <a:extLst>
                  <a:ext uri="{0D108BD9-81ED-4DB2-BD59-A6C34878D82A}">
                    <a16:rowId xmlns:a16="http://schemas.microsoft.com/office/drawing/2014/main" val="486563655"/>
                  </a:ext>
                </a:extLst>
              </a:tr>
            </a:tbl>
          </a:graphicData>
        </a:graphic>
      </p:graphicFrame>
      <p:sp>
        <p:nvSpPr>
          <p:cNvPr id="9" name="Title 1">
            <a:extLst>
              <a:ext uri="{FF2B5EF4-FFF2-40B4-BE49-F238E27FC236}">
                <a16:creationId xmlns:a16="http://schemas.microsoft.com/office/drawing/2014/main" id="{B7EDB0E1-E0FB-7048-9046-BE25AC193C95}"/>
              </a:ext>
            </a:extLst>
          </p:cNvPr>
          <p:cNvSpPr>
            <a:spLocks noGrp="1"/>
          </p:cNvSpPr>
          <p:nvPr>
            <p:ph type="title"/>
          </p:nvPr>
        </p:nvSpPr>
        <p:spPr>
          <a:xfrm>
            <a:off x="1801163" y="176672"/>
            <a:ext cx="5541674" cy="421270"/>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spTree>
    <p:extLst>
      <p:ext uri="{BB962C8B-B14F-4D97-AF65-F5344CB8AC3E}">
        <p14:creationId xmlns:p14="http://schemas.microsoft.com/office/powerpoint/2010/main" val="68768557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052736"/>
            <a:ext cx="5208271" cy="4616168"/>
          </a:xfrm>
        </p:spPr>
        <p:txBody>
          <a:bodyPr>
            <a:noAutofit/>
          </a:bodyPr>
          <a:lstStyle/>
          <a:p>
            <a:pPr algn="just">
              <a:buFont typeface="Wingdings" panose="05000000000000000000" pitchFamily="2" charset="2"/>
              <a:buChar char="v"/>
            </a:pPr>
            <a:r>
              <a:rPr lang="en-US" sz="2200" b="1" dirty="0">
                <a:latin typeface="Cambria" panose="02040503050406030204" pitchFamily="18" charset="0"/>
                <a:ea typeface="Cambria" panose="02040503050406030204" pitchFamily="18" charset="0"/>
              </a:rPr>
              <a:t>Because GaAs is a compound semiconductor, there is sharing between the two different atoms, as shown in Fig. 1.5. </a:t>
            </a:r>
          </a:p>
          <a:p>
            <a:pPr algn="just"/>
            <a:endParaRPr lang="en-US" sz="22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200" b="1" dirty="0">
                <a:latin typeface="Cambria" panose="02040503050406030204" pitchFamily="18" charset="0"/>
                <a:ea typeface="Cambria" panose="02040503050406030204" pitchFamily="18" charset="0"/>
              </a:rPr>
              <a:t>Each atom, gallium or arsenic, is surrounded by atoms of the complementary type. Here five electrons are provided by the As atom and three by the Ga atom.</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5522063" y="1340768"/>
            <a:ext cx="3606776" cy="3888432"/>
          </a:xfrm>
          <a:prstGeom prst="rect">
            <a:avLst/>
          </a:prstGeom>
        </p:spPr>
      </p:pic>
      <p:sp>
        <p:nvSpPr>
          <p:cNvPr id="5" name="Text Box 4">
            <a:extLst>
              <a:ext uri="{FF2B5EF4-FFF2-40B4-BE49-F238E27FC236}">
                <a16:creationId xmlns:a16="http://schemas.microsoft.com/office/drawing/2014/main" id="{30E26A85-506C-9D48-90F7-B60F4F305A2D}"/>
              </a:ext>
            </a:extLst>
          </p:cNvPr>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58835531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26346" y="1028408"/>
                <a:ext cx="5071928" cy="4735784"/>
              </a:xfrm>
            </p:spPr>
            <p:txBody>
              <a:bodyPr>
                <a:noAutofit/>
              </a:bodyPr>
              <a:lstStyle/>
              <a:p>
                <a:pPr algn="just"/>
                <a:r>
                  <a:rPr lang="en-US" sz="1800" dirty="0">
                    <a:latin typeface="Times New Roman" panose="02020603050405020304" pitchFamily="18" charset="0"/>
                    <a:cs typeface="Times New Roman" panose="02020603050405020304" pitchFamily="18" charset="0"/>
                  </a:rPr>
                  <a:t>The curves (output characteristics) clearly indicate that a first approximation to the relationship between I</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and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in the active region is given by</a:t>
                </a:r>
              </a:p>
              <a:p>
                <a:pPr marL="0" indent="0" algn="ctr">
                  <a:buNone/>
                </a:pPr>
                <a:r>
                  <a:rPr lang="en-US" sz="1800" b="1" dirty="0">
                    <a:latin typeface="Times New Roman" panose="02020603050405020304" pitchFamily="18" charset="0"/>
                    <a:cs typeface="Times New Roman" panose="02020603050405020304" pitchFamily="18" charset="0"/>
                  </a:rPr>
                  <a:t>I</a:t>
                </a:r>
                <a:r>
                  <a:rPr lang="en-US" sz="1800" b="1" baseline="-25000" dirty="0">
                    <a:latin typeface="Times New Roman" panose="02020603050405020304" pitchFamily="18" charset="0"/>
                    <a:cs typeface="Times New Roman" panose="02020603050405020304" pitchFamily="18" charset="0"/>
                  </a:rPr>
                  <a:t>C</a:t>
                </a:r>
                <a:r>
                  <a:rPr lang="en-US" sz="1800" b="1" dirty="0">
                    <a:latin typeface="Times New Roman" panose="02020603050405020304" pitchFamily="18" charset="0"/>
                    <a:cs typeface="Times New Roman" panose="02020603050405020304" pitchFamily="18" charset="0"/>
                  </a:rPr>
                  <a:t> ≈ I</a:t>
                </a:r>
                <a:r>
                  <a:rPr lang="en-US" sz="1800" b="1" baseline="-25000" dirty="0">
                    <a:latin typeface="Times New Roman" panose="02020603050405020304" pitchFamily="18" charset="0"/>
                    <a:cs typeface="Times New Roman" panose="02020603050405020304" pitchFamily="18" charset="0"/>
                  </a:rPr>
                  <a:t>E</a:t>
                </a:r>
              </a:p>
              <a:p>
                <a:r>
                  <a:rPr lang="en-US" sz="1800" dirty="0">
                    <a:latin typeface="Times New Roman" panose="02020603050405020304" pitchFamily="18" charset="0"/>
                    <a:cs typeface="Times New Roman" panose="02020603050405020304" pitchFamily="18" charset="0"/>
                  </a:rPr>
                  <a:t>Once a transistor is in the ‘on’ state, the base-emitter voltage will be assumed to be</a:t>
                </a:r>
              </a:p>
              <a:p>
                <a:pPr marL="0" indent="0">
                  <a:buNone/>
                </a:pP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V</a:t>
                </a:r>
                <a:r>
                  <a:rPr lang="en-US" sz="1800" b="1" baseline="-25000" dirty="0">
                    <a:latin typeface="Times New Roman" panose="02020603050405020304" pitchFamily="18" charset="0"/>
                    <a:cs typeface="Times New Roman" panose="02020603050405020304" pitchFamily="18" charset="0"/>
                  </a:rPr>
                  <a:t>BE</a:t>
                </a:r>
                <a:r>
                  <a:rPr lang="en-US" sz="1800" b="1" dirty="0">
                    <a:latin typeface="Times New Roman" panose="02020603050405020304" pitchFamily="18" charset="0"/>
                    <a:cs typeface="Times New Roman" panose="02020603050405020304" pitchFamily="18" charset="0"/>
                  </a:rPr>
                  <a:t> = 0.7V</a:t>
                </a: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 the dc mode the level of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and I</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due to the majority carriers are related by a quantity called alpha</a:t>
                </a:r>
              </a:p>
              <a:p>
                <a:pPr marL="0" indent="0">
                  <a:buNone/>
                </a:pPr>
                <a:r>
                  <a:rPr lang="en-US" sz="1800" dirty="0">
                    <a:ea typeface="Cambria Math" panose="02040503050406030204" pitchFamily="18" charset="0"/>
                  </a:rPr>
                  <a:t>	</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𝐶</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rPr>
                              <m:t>𝐼</m:t>
                            </m:r>
                          </m:e>
                          <m:sub>
                            <m:r>
                              <a:rPr lang="en-US" sz="1800" i="1">
                                <a:latin typeface="Cambria Math" panose="02040503050406030204" pitchFamily="18" charset="0"/>
                              </a:rPr>
                              <m:t>𝐸</m:t>
                            </m:r>
                          </m:sub>
                        </m:sSub>
                      </m:den>
                    </m:f>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𝐸</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𝐶</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𝐵</m:t>
                        </m:r>
                      </m:sub>
                    </m:sSub>
                  </m:oMath>
                </a14:m>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i="1" dirty="0">
                  <a:latin typeface="Cambria Math" panose="02040503050406030204" pitchFamily="18" charset="0"/>
                  <a:ea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𝐶</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𝐸</m:t>
                          </m:r>
                        </m:sub>
                      </m:sSub>
                      <m:r>
                        <a:rPr lang="en-US" sz="1800" i="1">
                          <a:latin typeface="Cambria Math" panose="02040503050406030204" pitchFamily="18" charset="0"/>
                          <a:ea typeface="Cambria Math" panose="02040503050406030204" pitchFamily="18" charset="0"/>
                        </a:rPr>
                        <m:t>+ </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𝐶𝐵𝑂</m:t>
                          </m:r>
                        </m:sub>
                      </m:sSub>
                    </m:oMath>
                  </m:oMathPara>
                </a14:m>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26346" y="1028408"/>
                <a:ext cx="5071928" cy="4735784"/>
              </a:xfrm>
              <a:blipFill>
                <a:blip r:embed="rId2"/>
                <a:stretch>
                  <a:fillRect l="-499" t="-535" r="-748"/>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064" y="2035042"/>
            <a:ext cx="3181545" cy="1793850"/>
          </a:xfrm>
          <a:prstGeom prst="rect">
            <a:avLst/>
          </a:prstGeom>
        </p:spPr>
      </p:pic>
      <p:sp>
        <p:nvSpPr>
          <p:cNvPr id="10" name="Title 1">
            <a:extLst>
              <a:ext uri="{FF2B5EF4-FFF2-40B4-BE49-F238E27FC236}">
                <a16:creationId xmlns:a16="http://schemas.microsoft.com/office/drawing/2014/main" id="{6A9786F8-F8E1-7342-97CB-9CC586FF4FC7}"/>
              </a:ext>
            </a:extLst>
          </p:cNvPr>
          <p:cNvSpPr>
            <a:spLocks noGrp="1"/>
          </p:cNvSpPr>
          <p:nvPr>
            <p:ph type="title"/>
          </p:nvPr>
        </p:nvSpPr>
        <p:spPr>
          <a:xfrm>
            <a:off x="1801163" y="176672"/>
            <a:ext cx="5541674" cy="421270"/>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pic>
        <p:nvPicPr>
          <p:cNvPr id="4" name="Picture 3">
            <a:extLst>
              <a:ext uri="{FF2B5EF4-FFF2-40B4-BE49-F238E27FC236}">
                <a16:creationId xmlns:a16="http://schemas.microsoft.com/office/drawing/2014/main" id="{281972F6-849E-E61E-728B-93058D062E65}"/>
              </a:ext>
            </a:extLst>
          </p:cNvPr>
          <p:cNvPicPr>
            <a:picLocks noChangeAspect="1"/>
          </p:cNvPicPr>
          <p:nvPr/>
        </p:nvPicPr>
        <p:blipFill>
          <a:blip r:embed="rId4"/>
          <a:stretch>
            <a:fillRect/>
          </a:stretch>
        </p:blipFill>
        <p:spPr>
          <a:xfrm>
            <a:off x="6055629" y="4146804"/>
            <a:ext cx="2445152" cy="1513332"/>
          </a:xfrm>
          <a:prstGeom prst="rect">
            <a:avLst/>
          </a:prstGeom>
        </p:spPr>
      </p:pic>
    </p:spTree>
    <p:extLst>
      <p:ext uri="{BB962C8B-B14F-4D97-AF65-F5344CB8AC3E}">
        <p14:creationId xmlns:p14="http://schemas.microsoft.com/office/powerpoint/2010/main" val="236418840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Righ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strips(downRigh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trips(downRigh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strips(downRigh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Righ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strips(downRight)">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6"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strips(downRight)">
                                      <p:cBhvr>
                                        <p:cTn id="49" dur="500"/>
                                        <p:tgtEl>
                                          <p:spTgt spid="3">
                                            <p:txEl>
                                              <p:pRg st="8" end="8"/>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4274" y="1271476"/>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It can then be summarized to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𝐶</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𝛼</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𝐼</m:t>
                        </m:r>
                      </m:e>
                      <m:sub>
                        <m:r>
                          <a:rPr lang="en-US" sz="1800" i="1">
                            <a:latin typeface="Cambria Math" panose="02040503050406030204" pitchFamily="18" charset="0"/>
                            <a:ea typeface="Cambria Math" panose="02040503050406030204" pitchFamily="18" charset="0"/>
                          </a:rPr>
                          <m:t>𝐸</m:t>
                        </m:r>
                      </m:sub>
                    </m:sSub>
                  </m:oMath>
                </a14:m>
                <a:r>
                  <a:rPr lang="en-US" sz="1800" dirty="0">
                    <a:latin typeface="Times New Roman" panose="02020603050405020304" pitchFamily="18" charset="0"/>
                    <a:cs typeface="Times New Roman" panose="02020603050405020304" pitchFamily="18" charset="0"/>
                  </a:rPr>
                  <a:t>(ignore I</a:t>
                </a:r>
                <a:r>
                  <a:rPr lang="en-US" sz="1800" baseline="-25000" dirty="0">
                    <a:latin typeface="Times New Roman" panose="02020603050405020304" pitchFamily="18" charset="0"/>
                    <a:cs typeface="Times New Roman" panose="02020603050405020304" pitchFamily="18" charset="0"/>
                  </a:rPr>
                  <a:t>CBO</a:t>
                </a:r>
                <a:r>
                  <a:rPr lang="en-US" sz="1800" dirty="0">
                    <a:latin typeface="Times New Roman" panose="02020603050405020304" pitchFamily="18" charset="0"/>
                    <a:cs typeface="Times New Roman" panose="02020603050405020304" pitchFamily="18" charset="0"/>
                  </a:rPr>
                  <a:t> due to small value)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For ac situations where the point of operation moves on the characteristics curve, an ac alpha defined by</a:t>
                </a:r>
              </a:p>
              <a:p>
                <a:pPr marL="0" indent="0" algn="just">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rPr>
                        <m:t>= </m:t>
                      </m:r>
                      <m:f>
                        <m:fPr>
                          <m:ctrlPr>
                            <a:rPr lang="en-US" sz="1800" i="1">
                              <a:latin typeface="Cambria Math" panose="02040503050406030204" pitchFamily="18" charset="0"/>
                            </a:rPr>
                          </m:ctrlPr>
                        </m:fPr>
                        <m:num>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𝐼</m:t>
                              </m:r>
                            </m:e>
                            <m:sub>
                              <m:r>
                                <a:rPr lang="en-US" sz="1800" i="1">
                                  <a:latin typeface="Cambria Math" panose="02040503050406030204" pitchFamily="18" charset="0"/>
                                </a:rPr>
                                <m:t>𝐶</m:t>
                              </m:r>
                            </m:sub>
                          </m:sSub>
                        </m:num>
                        <m:den>
                          <m:sSub>
                            <m:sSubPr>
                              <m:ctrlPr>
                                <a:rPr lang="en-US" sz="1800" i="1">
                                  <a:latin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𝐼</m:t>
                              </m:r>
                            </m:e>
                            <m:sub>
                              <m:r>
                                <a:rPr lang="en-US" sz="1800" i="1">
                                  <a:latin typeface="Cambria Math" panose="02040503050406030204" pitchFamily="18" charset="0"/>
                                </a:rPr>
                                <m:t>𝐸</m:t>
                              </m:r>
                            </m:sub>
                          </m:sSub>
                        </m:den>
                      </m:f>
                    </m:oMath>
                  </m:oMathPara>
                </a14:m>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Alpha a common base current gain factor that shows the efficiency by calculating the current percent from current flow from emitter to collector. The value of </a:t>
                </a:r>
                <a14:m>
                  <m:oMath xmlns:m="http://schemas.openxmlformats.org/officeDocument/2006/math">
                    <m:r>
                      <a:rPr lang="en-US" sz="1800" i="1" dirty="0">
                        <a:latin typeface="Cambria Math" panose="02040503050406030204" pitchFamily="18" charset="0"/>
                        <a:ea typeface="Cambria Math" panose="02040503050406030204" pitchFamily="18" charset="0"/>
                      </a:rPr>
                      <m:t>𝛼</m:t>
                    </m:r>
                  </m:oMath>
                </a14:m>
                <a:r>
                  <a:rPr lang="en-US" sz="1800" dirty="0">
                    <a:latin typeface="Times New Roman" panose="02020603050405020304" pitchFamily="18" charset="0"/>
                    <a:cs typeface="Times New Roman" panose="02020603050405020304" pitchFamily="18" charset="0"/>
                  </a:rPr>
                  <a:t> is typical from 0.9 ~ 0.998.</a:t>
                </a:r>
              </a:p>
              <a:p>
                <a:pPr algn="just"/>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4274" y="1271476"/>
                <a:ext cx="7615451" cy="4084911"/>
              </a:xfrm>
              <a:blipFill>
                <a:blip r:embed="rId2"/>
                <a:stretch>
                  <a:fillRect l="-500" t="-619" r="-500"/>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0AEF987C-F1B2-BA47-AE0A-0A84DEF048C0}"/>
              </a:ext>
            </a:extLst>
          </p:cNvPr>
          <p:cNvSpPr>
            <a:spLocks noGrp="1"/>
          </p:cNvSpPr>
          <p:nvPr>
            <p:ph type="title"/>
          </p:nvPr>
        </p:nvSpPr>
        <p:spPr>
          <a:xfrm>
            <a:off x="1801163" y="176672"/>
            <a:ext cx="5541674" cy="421270"/>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COMMON-BASE CONFIGURATION</a:t>
            </a:r>
          </a:p>
        </p:txBody>
      </p:sp>
    </p:spTree>
    <p:extLst>
      <p:ext uri="{BB962C8B-B14F-4D97-AF65-F5344CB8AC3E}">
        <p14:creationId xmlns:p14="http://schemas.microsoft.com/office/powerpoint/2010/main" val="168335832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302977466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50" b="1" dirty="0">
                <a:solidFill>
                  <a:srgbClr val="FF0000"/>
                </a:solidFill>
                <a:latin typeface="Times New Roman" panose="02020603050405020304" pitchFamily="18" charset="0"/>
                <a:cs typeface="Times New Roman" panose="02020603050405020304" pitchFamily="18" charset="0"/>
              </a:rPr>
              <a:t>Electronic Devices</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4" y="5393136"/>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263"/>
              </a:spcBef>
            </a:pPr>
            <a:r>
              <a:rPr kumimoji="0" lang="en-US" altLang="en-US" sz="825" u="sng" dirty="0">
                <a:solidFill>
                  <a:schemeClr val="accent1">
                    <a:lumMod val="75000"/>
                  </a:schemeClr>
                </a:solidFill>
                <a:latin typeface="TimesNewRomanPS"/>
              </a:rPr>
              <a:t>Reference book</a:t>
            </a:r>
            <a:r>
              <a:rPr kumimoji="0" lang="en-US" altLang="en-US" sz="825" dirty="0">
                <a:solidFill>
                  <a:schemeClr val="accent1">
                    <a:lumMod val="75000"/>
                  </a:schemeClr>
                </a:solidFill>
                <a:latin typeface="TimesNewRomanPS"/>
              </a:rPr>
              <a:t>:</a:t>
            </a:r>
            <a:endParaRPr lang="en-US" sz="825"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263"/>
              </a:spcBef>
            </a:pPr>
            <a:r>
              <a:rPr kumimoji="0" lang="en-US" altLang="en-US" sz="1050" b="1" dirty="0">
                <a:solidFill>
                  <a:schemeClr val="accent1">
                    <a:lumMod val="75000"/>
                  </a:schemeClr>
                </a:solidFill>
                <a:latin typeface="TimesNewRomanPS"/>
              </a:rPr>
              <a:t>Electronic Devices and Circuit Theory (Chapter-3)</a:t>
            </a:r>
            <a:r>
              <a:rPr kumimoji="0" lang="en-US" altLang="en-US" sz="1050" dirty="0">
                <a:solidFill>
                  <a:schemeClr val="accent1">
                    <a:lumMod val="75000"/>
                  </a:schemeClr>
                </a:solidFill>
                <a:latin typeface="TimesNewRomanPS"/>
              </a:rPr>
              <a:t> </a:t>
            </a:r>
          </a:p>
          <a:p>
            <a:pPr algn="ctr">
              <a:lnSpc>
                <a:spcPct val="100000"/>
              </a:lnSpc>
              <a:spcBef>
                <a:spcPts val="263"/>
              </a:spcBef>
            </a:pPr>
            <a:r>
              <a:rPr lang="en-US" sz="825" dirty="0">
                <a:solidFill>
                  <a:schemeClr val="accent1">
                    <a:lumMod val="75000"/>
                  </a:schemeClr>
                </a:solidFill>
                <a:latin typeface="TimesNewRomanPS"/>
              </a:rPr>
              <a:t>Robert L. </a:t>
            </a:r>
            <a:r>
              <a:rPr lang="en-US" sz="825" dirty="0" err="1">
                <a:solidFill>
                  <a:schemeClr val="accent1">
                    <a:lumMod val="75000"/>
                  </a:schemeClr>
                </a:solidFill>
                <a:latin typeface="TimesNewRomanPS"/>
              </a:rPr>
              <a:t>Boylestad</a:t>
            </a:r>
            <a:r>
              <a:rPr lang="en-US" sz="825" dirty="0">
                <a:solidFill>
                  <a:schemeClr val="accent1">
                    <a:lumMod val="75000"/>
                  </a:schemeClr>
                </a:solidFill>
                <a:latin typeface="TimesNewRomanPS"/>
              </a:rPr>
              <a:t> and L. </a:t>
            </a:r>
            <a:r>
              <a:rPr lang="en-US" sz="825" dirty="0" err="1">
                <a:solidFill>
                  <a:schemeClr val="accent1">
                    <a:lumMod val="75000"/>
                  </a:schemeClr>
                </a:solidFill>
                <a:latin typeface="TimesNewRomanPS"/>
              </a:rPr>
              <a:t>Nashelsky</a:t>
            </a:r>
            <a:r>
              <a:rPr lang="en-US" sz="825" dirty="0">
                <a:solidFill>
                  <a:schemeClr val="accent1">
                    <a:lumMod val="75000"/>
                  </a:schemeClr>
                </a:solidFill>
                <a:latin typeface="TimesNewRomanPS"/>
              </a:rPr>
              <a:t> , (11</a:t>
            </a:r>
            <a:r>
              <a:rPr lang="en-US" sz="825" baseline="30000" dirty="0">
                <a:solidFill>
                  <a:schemeClr val="accent1">
                    <a:lumMod val="75000"/>
                  </a:schemeClr>
                </a:solidFill>
                <a:latin typeface="TimesNewRomanPS"/>
              </a:rPr>
              <a:t>th</a:t>
            </a:r>
            <a:r>
              <a:rPr lang="en-US" sz="825" dirty="0">
                <a:solidFill>
                  <a:schemeClr val="accent1">
                    <a:lumMod val="75000"/>
                  </a:schemeClr>
                </a:solidFill>
                <a:latin typeface="TimesNewRomanPS"/>
              </a:rPr>
              <a:t> Edition)</a:t>
            </a:r>
            <a:endParaRPr lang="en-US" sz="825"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0000FF"/>
                </a:solidFill>
                <a:latin typeface="Times New Roman" panose="02020603050405020304" pitchFamily="18" charset="0"/>
                <a:cs typeface="Times New Roman" panose="02020603050405020304" pitchFamily="18" charset="0"/>
              </a:rPr>
              <a:t>Mid Term</a:t>
            </a:r>
            <a:br>
              <a:rPr lang="en-US" sz="1800" b="1" dirty="0">
                <a:solidFill>
                  <a:srgbClr val="0000FF"/>
                </a:solidFill>
                <a:latin typeface="Times New Roman" panose="02020603050405020304" pitchFamily="18" charset="0"/>
                <a:cs typeface="Times New Roman" panose="02020603050405020304" pitchFamily="18" charset="0"/>
              </a:rPr>
            </a:br>
            <a:r>
              <a:rPr lang="en-US" sz="1800" b="1" dirty="0">
                <a:solidFill>
                  <a:srgbClr val="0000FF"/>
                </a:solidFill>
                <a:latin typeface="Times New Roman" panose="02020603050405020304" pitchFamily="18" charset="0"/>
                <a:cs typeface="Times New Roman" panose="02020603050405020304" pitchFamily="18" charset="0"/>
              </a:rPr>
              <a:t>Lecture - 08</a:t>
            </a:r>
          </a:p>
        </p:txBody>
      </p:sp>
      <p:sp>
        <p:nvSpPr>
          <p:cNvPr id="8" name="TextBox 7">
            <a:extLst>
              <a:ext uri="{FF2B5EF4-FFF2-40B4-BE49-F238E27FC236}">
                <a16:creationId xmlns:a16="http://schemas.microsoft.com/office/drawing/2014/main" id="{3E885756-CBB6-A34D-AE1C-83B73B1484BE}"/>
              </a:ext>
            </a:extLst>
          </p:cNvPr>
          <p:cNvSpPr txBox="1"/>
          <p:nvPr/>
        </p:nvSpPr>
        <p:spPr>
          <a:xfrm>
            <a:off x="2910932" y="3923445"/>
            <a:ext cx="3322127" cy="523220"/>
          </a:xfrm>
          <a:prstGeom prst="rect">
            <a:avLst/>
          </a:prstGeom>
          <a:noFill/>
        </p:spPr>
        <p:txBody>
          <a:bodyPr wrap="none" rtlCol="0">
            <a:spAutoFit/>
          </a:body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Mr. A N M Shahebul Hasan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err="1">
                <a:solidFill>
                  <a:srgbClr val="00B0F0"/>
                </a:solidFill>
                <a:latin typeface="Cambria" panose="02040503050406030204" pitchFamily="18" charset="0"/>
                <a:ea typeface="ＭＳ 明朝" panose="02020609040205080304" pitchFamily="17" charset="-128"/>
                <a:cs typeface="Times New Roman" panose="02020603050405020304" pitchFamily="18" charset="0"/>
              </a:rPr>
              <a:t>shahebul@aiub.edu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p:txBody>
      </p:sp>
    </p:spTree>
    <p:extLst>
      <p:ext uri="{BB962C8B-B14F-4D97-AF65-F5344CB8AC3E}">
        <p14:creationId xmlns:p14="http://schemas.microsoft.com/office/powerpoint/2010/main" val="2111318520"/>
      </p:ext>
    </p:extLst>
  </p:cSld>
  <p:clrMapOvr>
    <a:masterClrMapping/>
  </p:clrMapOvr>
  <p:transition spd="med">
    <p:wip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6349" y="1189115"/>
                <a:ext cx="5311649"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The proper biasing of the common-base configuration in the active region can be determined quickly using the approximation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a:latin typeface="Cambria Math" panose="02040503050406030204" pitchFamily="18" charset="0"/>
                        <a:ea typeface="Cambria Math" panose="02040503050406030204" pitchFamily="18" charset="0"/>
                      </a:rPr>
                      <m:t>≅</m:t>
                    </m:r>
                  </m:oMath>
                </a14:m>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and assuming for the moment that 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dirty="0">
                        <a:latin typeface="Cambria Math" panose="02040503050406030204" pitchFamily="18" charset="0"/>
                        <a:ea typeface="Cambria Math" panose="02040503050406030204" pitchFamily="18" charset="0"/>
                      </a:rPr>
                      <m:t>≅</m:t>
                    </m:r>
                  </m:oMath>
                </a14:m>
                <a:r>
                  <a:rPr lang="en-US" sz="1800" dirty="0">
                    <a:latin typeface="Times New Roman" panose="02020603050405020304" pitchFamily="18" charset="0"/>
                    <a:cs typeface="Times New Roman" panose="02020603050405020304" pitchFamily="18" charset="0"/>
                  </a:rPr>
                  <a:t> 0 mA.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result is the configuration of Fig. 3.11 for the </a:t>
                </a:r>
                <a:r>
                  <a:rPr lang="en-US" sz="1800" dirty="0" err="1">
                    <a:latin typeface="Times New Roman" panose="02020603050405020304" pitchFamily="18" charset="0"/>
                    <a:cs typeface="Times New Roman" panose="02020603050405020304" pitchFamily="18" charset="0"/>
                  </a:rPr>
                  <a:t>pnp</a:t>
                </a:r>
                <a:r>
                  <a:rPr lang="en-US" sz="1800" dirty="0">
                    <a:latin typeface="Times New Roman" panose="02020603050405020304" pitchFamily="18" charset="0"/>
                    <a:cs typeface="Times New Roman" panose="02020603050405020304" pitchFamily="18" charset="0"/>
                  </a:rPr>
                  <a:t> transistor.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For the </a:t>
                </a:r>
                <a:r>
                  <a:rPr lang="en-US" sz="1800" dirty="0" err="1">
                    <a:latin typeface="Times New Roman" panose="02020603050405020304" pitchFamily="18" charset="0"/>
                    <a:cs typeface="Times New Roman" panose="02020603050405020304" pitchFamily="18" charset="0"/>
                  </a:rPr>
                  <a:t>npn</a:t>
                </a:r>
                <a:r>
                  <a:rPr lang="en-US" sz="1800" dirty="0">
                    <a:latin typeface="Times New Roman" panose="02020603050405020304" pitchFamily="18" charset="0"/>
                    <a:cs typeface="Times New Roman" panose="02020603050405020304" pitchFamily="18" charset="0"/>
                  </a:rPr>
                  <a:t> transistor the polarities will be reversed.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36349" y="1189115"/>
                <a:ext cx="5311649" cy="4084911"/>
              </a:xfrm>
              <a:blipFill>
                <a:blip r:embed="rId2"/>
                <a:stretch>
                  <a:fillRect l="-477" t="-621" r="-955"/>
                </a:stretch>
              </a:blipFill>
            </p:spPr>
            <p:txBody>
              <a:bodyPr/>
              <a:lstStyle/>
              <a:p>
                <a:r>
                  <a:rPr lang="en-US">
                    <a:noFill/>
                  </a:rPr>
                  <a:t> </a:t>
                </a:r>
              </a:p>
            </p:txBody>
          </p:sp>
        </mc:Fallback>
      </mc:AlternateContent>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847999" y="1583994"/>
            <a:ext cx="2946797" cy="3050359"/>
          </a:xfrm>
          <a:prstGeom prst="rect">
            <a:avLst/>
          </a:prstGeom>
        </p:spPr>
      </p:pic>
      <p:sp>
        <p:nvSpPr>
          <p:cNvPr id="9" name="Title 1">
            <a:extLst>
              <a:ext uri="{FF2B5EF4-FFF2-40B4-BE49-F238E27FC236}">
                <a16:creationId xmlns:a16="http://schemas.microsoft.com/office/drawing/2014/main" id="{94C1F4AF-82E7-014D-924E-2D88CE556772}"/>
              </a:ext>
            </a:extLst>
          </p:cNvPr>
          <p:cNvSpPr txBox="1">
            <a:spLocks/>
          </p:cNvSpPr>
          <p:nvPr/>
        </p:nvSpPr>
        <p:spPr bwMode="auto">
          <a:xfrm>
            <a:off x="3303447" y="302260"/>
            <a:ext cx="2537105"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dirty="0">
                <a:latin typeface="Cambria" panose="02040503050406030204" pitchFamily="18" charset="0"/>
              </a:rPr>
              <a:t>BIASING</a:t>
            </a:r>
          </a:p>
        </p:txBody>
      </p:sp>
    </p:spTree>
    <p:extLst>
      <p:ext uri="{BB962C8B-B14F-4D97-AF65-F5344CB8AC3E}">
        <p14:creationId xmlns:p14="http://schemas.microsoft.com/office/powerpoint/2010/main" val="344651035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42"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178" y="199821"/>
            <a:ext cx="5811643"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COMMON-EMITTER CONFIGURATION</a:t>
            </a:r>
          </a:p>
        </p:txBody>
      </p:sp>
      <p:sp>
        <p:nvSpPr>
          <p:cNvPr id="3" name="Content Placeholder 2"/>
          <p:cNvSpPr>
            <a:spLocks noGrp="1"/>
          </p:cNvSpPr>
          <p:nvPr>
            <p:ph idx="1"/>
          </p:nvPr>
        </p:nvSpPr>
        <p:spPr>
          <a:xfrm>
            <a:off x="764273" y="1248327"/>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It is called common-emitter configuration since : </a:t>
            </a:r>
          </a:p>
          <a:p>
            <a:pPr lvl="2" algn="just"/>
            <a:r>
              <a:rPr lang="en-US" dirty="0">
                <a:latin typeface="Times New Roman" panose="02020603050405020304" pitchFamily="18" charset="0"/>
                <a:cs typeface="Times New Roman" panose="02020603050405020304" pitchFamily="18" charset="0"/>
              </a:rPr>
              <a:t>emitter is common or reference to both input and output terminals.</a:t>
            </a:r>
          </a:p>
          <a:p>
            <a:pPr lvl="2" algn="just"/>
            <a:r>
              <a:rPr lang="en-US" dirty="0">
                <a:latin typeface="Times New Roman" panose="02020603050405020304" pitchFamily="18" charset="0"/>
                <a:cs typeface="Times New Roman" panose="02020603050405020304" pitchFamily="18" charset="0"/>
              </a:rPr>
              <a:t>emitter is usually the terminal closest to or at ground potential.</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Almost all amplifier design is using connection of CE due to the high gain for current and voltage.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Two set of characteristics are necessary to describe the behavior for CE: </a:t>
            </a:r>
          </a:p>
          <a:p>
            <a:pPr lvl="2" algn="just"/>
            <a:r>
              <a:rPr lang="en-US" dirty="0">
                <a:latin typeface="Times New Roman" panose="02020603050405020304" pitchFamily="18" charset="0"/>
                <a:cs typeface="Times New Roman" panose="02020603050405020304" pitchFamily="18" charset="0"/>
              </a:rPr>
              <a:t>input (base terminal) and </a:t>
            </a:r>
          </a:p>
          <a:p>
            <a:pPr lvl="2" algn="just"/>
            <a:r>
              <a:rPr lang="en-US" dirty="0">
                <a:latin typeface="Times New Roman" panose="02020603050405020304" pitchFamily="18" charset="0"/>
                <a:cs typeface="Times New Roman" panose="02020603050405020304" pitchFamily="18" charset="0"/>
              </a:rPr>
              <a:t>output (collector terminal) parameters.</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41918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blinds(horizontal)">
                                      <p:cBhvr>
                                        <p:cTn id="28" dur="500"/>
                                        <p:tgtEl>
                                          <p:spTgt spid="3">
                                            <p:txEl>
                                              <p:pRg st="6" end="6"/>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blinds(horizontal)">
                                      <p:cBhvr>
                                        <p:cTn id="31" dur="500"/>
                                        <p:tgtEl>
                                          <p:spTgt spid="3">
                                            <p:txEl>
                                              <p:pRg st="7" end="7"/>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blinds(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864" y="303992"/>
            <a:ext cx="563427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COMMON-EMITTER CONFIGURATION</a:t>
            </a:r>
          </a:p>
        </p:txBody>
      </p:sp>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52342" r="-15" b="13271"/>
          <a:stretch/>
        </p:blipFill>
        <p:spPr>
          <a:xfrm>
            <a:off x="4907667" y="1221232"/>
            <a:ext cx="2592728" cy="3906351"/>
          </a:xfrm>
          <a:prstGeom prst="rect">
            <a:avLst/>
          </a:prstGeom>
        </p:spPr>
      </p:pic>
      <p:pic>
        <p:nvPicPr>
          <p:cNvPr id="8" name="Picture 7">
            <a:extLst>
              <a:ext uri="{FF2B5EF4-FFF2-40B4-BE49-F238E27FC236}">
                <a16:creationId xmlns:a16="http://schemas.microsoft.com/office/drawing/2014/main" id="{926A5C2A-6709-BF47-ABAF-A3E9825CDA5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r="50000" b="13271"/>
          <a:stretch/>
        </p:blipFill>
        <p:spPr>
          <a:xfrm>
            <a:off x="1517027" y="1221232"/>
            <a:ext cx="2719307" cy="3906351"/>
          </a:xfrm>
          <a:prstGeom prst="rect">
            <a:avLst/>
          </a:prstGeom>
        </p:spPr>
      </p:pic>
    </p:spTree>
    <p:extLst>
      <p:ext uri="{BB962C8B-B14F-4D97-AF65-F5344CB8AC3E}">
        <p14:creationId xmlns:p14="http://schemas.microsoft.com/office/powerpoint/2010/main" val="422034656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864" y="303992"/>
            <a:ext cx="563427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COMMON-EMITTER CONFIGURATION</a:t>
            </a:r>
          </a:p>
        </p:txBody>
      </p:sp>
      <p:sp>
        <p:nvSpPr>
          <p:cNvPr id="9" name="TextBox 8">
            <a:extLst>
              <a:ext uri="{FF2B5EF4-FFF2-40B4-BE49-F238E27FC236}">
                <a16:creationId xmlns:a16="http://schemas.microsoft.com/office/drawing/2014/main" id="{BC013461-0C59-6FA1-F144-7A8D3A9D6135}"/>
              </a:ext>
            </a:extLst>
          </p:cNvPr>
          <p:cNvSpPr txBox="1"/>
          <p:nvPr/>
        </p:nvSpPr>
        <p:spPr>
          <a:xfrm>
            <a:off x="6169571" y="1576550"/>
            <a:ext cx="1620765" cy="400110"/>
          </a:xfrm>
          <a:prstGeom prst="rect">
            <a:avLst/>
          </a:prstGeom>
          <a:noFill/>
        </p:spPr>
        <p:txBody>
          <a:bodyPr wrap="none" rtlCol="0">
            <a:spAutoFit/>
          </a:bodyPr>
          <a:lstStyle/>
          <a:p>
            <a:r>
              <a:rPr lang="en-US" sz="2000" b="1" dirty="0"/>
              <a:t>V</a:t>
            </a:r>
            <a:r>
              <a:rPr lang="en-US" sz="2000" b="1" baseline="-25000" dirty="0"/>
              <a:t>CE </a:t>
            </a:r>
            <a:r>
              <a:rPr lang="en-US" sz="2000" b="1" dirty="0"/>
              <a:t>= V</a:t>
            </a:r>
            <a:r>
              <a:rPr lang="en-US" sz="2000" b="1" baseline="-25000" dirty="0"/>
              <a:t>CB </a:t>
            </a:r>
            <a:r>
              <a:rPr lang="en-US" sz="2000" b="1" dirty="0"/>
              <a:t>+ V</a:t>
            </a:r>
            <a:r>
              <a:rPr lang="en-US" sz="2000" b="1" baseline="-25000" dirty="0"/>
              <a:t>BE</a:t>
            </a:r>
          </a:p>
        </p:txBody>
      </p:sp>
      <p:grpSp>
        <p:nvGrpSpPr>
          <p:cNvPr id="21" name="Group 20">
            <a:extLst>
              <a:ext uri="{FF2B5EF4-FFF2-40B4-BE49-F238E27FC236}">
                <a16:creationId xmlns:a16="http://schemas.microsoft.com/office/drawing/2014/main" id="{DDA71C51-F837-B351-9934-237E6BAE1799}"/>
              </a:ext>
            </a:extLst>
          </p:cNvPr>
          <p:cNvGrpSpPr/>
          <p:nvPr/>
        </p:nvGrpSpPr>
        <p:grpSpPr>
          <a:xfrm>
            <a:off x="620110" y="1576550"/>
            <a:ext cx="4866290" cy="3563007"/>
            <a:chOff x="620110" y="1576550"/>
            <a:chExt cx="4866290" cy="3563007"/>
          </a:xfrm>
        </p:grpSpPr>
        <p:pic>
          <p:nvPicPr>
            <p:cNvPr id="4" name="Picture 3">
              <a:extLst>
                <a:ext uri="{FF2B5EF4-FFF2-40B4-BE49-F238E27FC236}">
                  <a16:creationId xmlns:a16="http://schemas.microsoft.com/office/drawing/2014/main" id="{86EE703C-76E3-D880-EB39-98BF89CA3953}"/>
                </a:ext>
              </a:extLst>
            </p:cNvPr>
            <p:cNvPicPr>
              <a:picLocks noChangeAspect="1"/>
            </p:cNvPicPr>
            <p:nvPr/>
          </p:nvPicPr>
          <p:blipFill rotWithShape="1">
            <a:blip r:embed="rId2"/>
            <a:srcRect l="16897" t="17049" r="29885" b="13678"/>
            <a:stretch/>
          </p:blipFill>
          <p:spPr>
            <a:xfrm>
              <a:off x="620110" y="1576550"/>
              <a:ext cx="4866290" cy="3563007"/>
            </a:xfrm>
            <a:prstGeom prst="rect">
              <a:avLst/>
            </a:prstGeom>
          </p:spPr>
        </p:pic>
        <p:sp>
          <p:nvSpPr>
            <p:cNvPr id="10" name="Rectangle 9">
              <a:extLst>
                <a:ext uri="{FF2B5EF4-FFF2-40B4-BE49-F238E27FC236}">
                  <a16:creationId xmlns:a16="http://schemas.microsoft.com/office/drawing/2014/main" id="{12A5D510-BBD8-857B-8941-8A9C16367625}"/>
                </a:ext>
              </a:extLst>
            </p:cNvPr>
            <p:cNvSpPr/>
            <p:nvPr/>
          </p:nvSpPr>
          <p:spPr>
            <a:xfrm>
              <a:off x="1292771" y="2564523"/>
              <a:ext cx="735725" cy="35735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6E4BDF91-D990-EDD1-8AC0-0DD6E6D2D0FF}"/>
              </a:ext>
            </a:extLst>
          </p:cNvPr>
          <p:cNvSpPr txBox="1"/>
          <p:nvPr/>
        </p:nvSpPr>
        <p:spPr>
          <a:xfrm>
            <a:off x="1376853" y="2552543"/>
            <a:ext cx="488732" cy="369332"/>
          </a:xfrm>
          <a:prstGeom prst="rect">
            <a:avLst/>
          </a:prstGeom>
          <a:noFill/>
        </p:spPr>
        <p:txBody>
          <a:bodyPr wrap="square">
            <a:spAutoFit/>
          </a:bodyPr>
          <a:lstStyle/>
          <a:p>
            <a:r>
              <a:rPr lang="en-US" sz="1800" b="1" dirty="0">
                <a:solidFill>
                  <a:srgbClr val="D8A522"/>
                </a:solidFill>
              </a:rPr>
              <a:t>V</a:t>
            </a:r>
            <a:r>
              <a:rPr lang="en-US" sz="1800" b="1" baseline="-25000" dirty="0">
                <a:solidFill>
                  <a:srgbClr val="D8A522"/>
                </a:solidFill>
              </a:rPr>
              <a:t>CB</a:t>
            </a:r>
            <a:endParaRPr lang="en-US" dirty="0">
              <a:solidFill>
                <a:srgbClr val="D8A522"/>
              </a:solidFill>
            </a:endParaRPr>
          </a:p>
        </p:txBody>
      </p:sp>
      <p:sp>
        <p:nvSpPr>
          <p:cNvPr id="13" name="TextBox 12">
            <a:extLst>
              <a:ext uri="{FF2B5EF4-FFF2-40B4-BE49-F238E27FC236}">
                <a16:creationId xmlns:a16="http://schemas.microsoft.com/office/drawing/2014/main" id="{F5586F4C-E9D0-7E97-B58D-9FFADD86113F}"/>
              </a:ext>
            </a:extLst>
          </p:cNvPr>
          <p:cNvSpPr txBox="1"/>
          <p:nvPr/>
        </p:nvSpPr>
        <p:spPr>
          <a:xfrm>
            <a:off x="6169571" y="2129060"/>
            <a:ext cx="2368469" cy="400110"/>
          </a:xfrm>
          <a:prstGeom prst="rect">
            <a:avLst/>
          </a:prstGeom>
          <a:noFill/>
        </p:spPr>
        <p:txBody>
          <a:bodyPr wrap="none" rtlCol="0">
            <a:spAutoFit/>
          </a:bodyPr>
          <a:lstStyle/>
          <a:p>
            <a:r>
              <a:rPr lang="en-US" sz="2000" b="1" dirty="0"/>
              <a:t>V</a:t>
            </a:r>
            <a:r>
              <a:rPr lang="en-US" sz="2000" b="1" baseline="-25000" dirty="0"/>
              <a:t>CE </a:t>
            </a:r>
            <a:r>
              <a:rPr lang="en-US" sz="2000" b="1" dirty="0"/>
              <a:t>=     V</a:t>
            </a:r>
            <a:r>
              <a:rPr lang="en-US" sz="2000" b="1" baseline="-25000" dirty="0"/>
              <a:t>CB </a:t>
            </a:r>
            <a:r>
              <a:rPr lang="en-US" sz="2000" b="1" dirty="0"/>
              <a:t>+ V</a:t>
            </a:r>
            <a:r>
              <a:rPr lang="en-US" sz="2000" b="1" baseline="-25000" dirty="0"/>
              <a:t>BE (Fixed)</a:t>
            </a:r>
          </a:p>
        </p:txBody>
      </p:sp>
      <p:cxnSp>
        <p:nvCxnSpPr>
          <p:cNvPr id="15" name="Straight Arrow Connector 14">
            <a:extLst>
              <a:ext uri="{FF2B5EF4-FFF2-40B4-BE49-F238E27FC236}">
                <a16:creationId xmlns:a16="http://schemas.microsoft.com/office/drawing/2014/main" id="{D04B6F27-9C12-A5CC-0E99-0AE56CAFA84F}"/>
              </a:ext>
            </a:extLst>
          </p:cNvPr>
          <p:cNvCxnSpPr/>
          <p:nvPr/>
        </p:nvCxnSpPr>
        <p:spPr>
          <a:xfrm flipV="1">
            <a:off x="6164316" y="2144777"/>
            <a:ext cx="0" cy="3738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29058707-00D1-17E2-6ED1-3EFEA8C34F27}"/>
              </a:ext>
            </a:extLst>
          </p:cNvPr>
          <p:cNvCxnSpPr/>
          <p:nvPr/>
        </p:nvCxnSpPr>
        <p:spPr>
          <a:xfrm flipV="1">
            <a:off x="6884270" y="2150033"/>
            <a:ext cx="0" cy="3738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FC968668-DC0D-E72C-2294-5DE7A424991B}"/>
              </a:ext>
            </a:extLst>
          </p:cNvPr>
          <p:cNvGrpSpPr/>
          <p:nvPr/>
        </p:nvGrpSpPr>
        <p:grpSpPr>
          <a:xfrm>
            <a:off x="630620" y="1568666"/>
            <a:ext cx="4866290" cy="3578774"/>
            <a:chOff x="4782207" y="1445169"/>
            <a:chExt cx="4866290" cy="3578774"/>
          </a:xfrm>
        </p:grpSpPr>
        <p:grpSp>
          <p:nvGrpSpPr>
            <p:cNvPr id="23" name="Group 22">
              <a:extLst>
                <a:ext uri="{FF2B5EF4-FFF2-40B4-BE49-F238E27FC236}">
                  <a16:creationId xmlns:a16="http://schemas.microsoft.com/office/drawing/2014/main" id="{78B6F70F-E196-4101-808F-D54AC3EA77F3}"/>
                </a:ext>
              </a:extLst>
            </p:cNvPr>
            <p:cNvGrpSpPr/>
            <p:nvPr/>
          </p:nvGrpSpPr>
          <p:grpSpPr>
            <a:xfrm>
              <a:off x="4782207" y="1445169"/>
              <a:ext cx="4866290" cy="3578774"/>
              <a:chOff x="4782207" y="1445169"/>
              <a:chExt cx="4866290" cy="3578774"/>
            </a:xfrm>
          </p:grpSpPr>
          <p:grpSp>
            <p:nvGrpSpPr>
              <p:cNvPr id="20" name="Group 19">
                <a:extLst>
                  <a:ext uri="{FF2B5EF4-FFF2-40B4-BE49-F238E27FC236}">
                    <a16:creationId xmlns:a16="http://schemas.microsoft.com/office/drawing/2014/main" id="{99BBED73-CB99-BA84-2C98-18FDCEDA740C}"/>
                  </a:ext>
                </a:extLst>
              </p:cNvPr>
              <p:cNvGrpSpPr/>
              <p:nvPr/>
            </p:nvGrpSpPr>
            <p:grpSpPr>
              <a:xfrm>
                <a:off x="4782207" y="1445169"/>
                <a:ext cx="4866290" cy="3578774"/>
                <a:chOff x="620110" y="1560783"/>
                <a:chExt cx="4866290" cy="3578774"/>
              </a:xfrm>
            </p:grpSpPr>
            <p:pic>
              <p:nvPicPr>
                <p:cNvPr id="18" name="Picture 17">
                  <a:extLst>
                    <a:ext uri="{FF2B5EF4-FFF2-40B4-BE49-F238E27FC236}">
                      <a16:creationId xmlns:a16="http://schemas.microsoft.com/office/drawing/2014/main" id="{FBFB80A2-A247-9711-F375-EC81905CFE32}"/>
                    </a:ext>
                  </a:extLst>
                </p:cNvPr>
                <p:cNvPicPr>
                  <a:picLocks noChangeAspect="1"/>
                </p:cNvPicPr>
                <p:nvPr/>
              </p:nvPicPr>
              <p:blipFill rotWithShape="1">
                <a:blip r:embed="rId3"/>
                <a:srcRect l="17011" t="16437" r="29770" b="13985"/>
                <a:stretch/>
              </p:blipFill>
              <p:spPr>
                <a:xfrm>
                  <a:off x="620110" y="1560783"/>
                  <a:ext cx="4866290" cy="3578774"/>
                </a:xfrm>
                <a:prstGeom prst="rect">
                  <a:avLst/>
                </a:prstGeom>
              </p:spPr>
            </p:pic>
            <p:sp>
              <p:nvSpPr>
                <p:cNvPr id="19" name="Rectangle 18">
                  <a:extLst>
                    <a:ext uri="{FF2B5EF4-FFF2-40B4-BE49-F238E27FC236}">
                      <a16:creationId xmlns:a16="http://schemas.microsoft.com/office/drawing/2014/main" id="{1C7EB52E-9073-C403-8327-B16F138ACD44}"/>
                    </a:ext>
                  </a:extLst>
                </p:cNvPr>
                <p:cNvSpPr/>
                <p:nvPr/>
              </p:nvSpPr>
              <p:spPr>
                <a:xfrm>
                  <a:off x="5223641" y="1776605"/>
                  <a:ext cx="262759" cy="373428"/>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4882EEA7-9822-1FD6-4E31-6858359CB9B8}"/>
                  </a:ext>
                </a:extLst>
              </p:cNvPr>
              <p:cNvSpPr/>
              <p:nvPr/>
            </p:nvSpPr>
            <p:spPr>
              <a:xfrm>
                <a:off x="5209697" y="2385847"/>
                <a:ext cx="949364" cy="53602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2FC0F6BB-5195-03E4-F17F-B1630DDFC3FC}"/>
                </a:ext>
              </a:extLst>
            </p:cNvPr>
            <p:cNvSpPr txBox="1"/>
            <p:nvPr/>
          </p:nvSpPr>
          <p:spPr>
            <a:xfrm>
              <a:off x="5496910" y="2469195"/>
              <a:ext cx="488732" cy="369332"/>
            </a:xfrm>
            <a:prstGeom prst="rect">
              <a:avLst/>
            </a:prstGeom>
            <a:noFill/>
          </p:spPr>
          <p:txBody>
            <a:bodyPr wrap="square">
              <a:spAutoFit/>
            </a:bodyPr>
            <a:lstStyle/>
            <a:p>
              <a:r>
                <a:rPr lang="en-US" sz="1800" b="1" dirty="0">
                  <a:solidFill>
                    <a:srgbClr val="D8A522"/>
                  </a:solidFill>
                </a:rPr>
                <a:t>V</a:t>
              </a:r>
              <a:r>
                <a:rPr lang="en-US" sz="1800" b="1" baseline="-25000" dirty="0">
                  <a:solidFill>
                    <a:srgbClr val="D8A522"/>
                  </a:solidFill>
                </a:rPr>
                <a:t>CB</a:t>
              </a:r>
              <a:endParaRPr lang="en-US" dirty="0">
                <a:solidFill>
                  <a:srgbClr val="D8A522"/>
                </a:solidFill>
              </a:endParaRPr>
            </a:p>
          </p:txBody>
        </p:sp>
      </p:grpSp>
      <p:grpSp>
        <p:nvGrpSpPr>
          <p:cNvPr id="36" name="Group 35">
            <a:extLst>
              <a:ext uri="{FF2B5EF4-FFF2-40B4-BE49-F238E27FC236}">
                <a16:creationId xmlns:a16="http://schemas.microsoft.com/office/drawing/2014/main" id="{03A0DD72-F41E-4557-6183-DEADB08E75A5}"/>
              </a:ext>
            </a:extLst>
          </p:cNvPr>
          <p:cNvGrpSpPr/>
          <p:nvPr/>
        </p:nvGrpSpPr>
        <p:grpSpPr>
          <a:xfrm>
            <a:off x="607424" y="1568666"/>
            <a:ext cx="4866291" cy="3496962"/>
            <a:chOff x="2028496" y="2737209"/>
            <a:chExt cx="4866291" cy="3496962"/>
          </a:xfrm>
        </p:grpSpPr>
        <p:pic>
          <p:nvPicPr>
            <p:cNvPr id="27" name="Picture 26">
              <a:extLst>
                <a:ext uri="{FF2B5EF4-FFF2-40B4-BE49-F238E27FC236}">
                  <a16:creationId xmlns:a16="http://schemas.microsoft.com/office/drawing/2014/main" id="{F2C01200-632B-190C-E05C-B649B4E2F607}"/>
                </a:ext>
              </a:extLst>
            </p:cNvPr>
            <p:cNvPicPr>
              <a:picLocks noChangeAspect="1"/>
            </p:cNvPicPr>
            <p:nvPr/>
          </p:nvPicPr>
          <p:blipFill rotWithShape="1">
            <a:blip r:embed="rId4"/>
            <a:srcRect l="17816" t="18027" r="28965" b="13985"/>
            <a:stretch/>
          </p:blipFill>
          <p:spPr>
            <a:xfrm>
              <a:off x="2028496" y="2737209"/>
              <a:ext cx="4866290" cy="3496962"/>
            </a:xfrm>
            <a:prstGeom prst="rect">
              <a:avLst/>
            </a:prstGeom>
          </p:spPr>
        </p:pic>
        <p:sp>
          <p:nvSpPr>
            <p:cNvPr id="28" name="Rectangle 27">
              <a:extLst>
                <a:ext uri="{FF2B5EF4-FFF2-40B4-BE49-F238E27FC236}">
                  <a16:creationId xmlns:a16="http://schemas.microsoft.com/office/drawing/2014/main" id="{357CDED4-460E-09CF-F3EC-55B2FA5708FC}"/>
                </a:ext>
              </a:extLst>
            </p:cNvPr>
            <p:cNvSpPr/>
            <p:nvPr/>
          </p:nvSpPr>
          <p:spPr>
            <a:xfrm>
              <a:off x="6474373" y="2911769"/>
              <a:ext cx="420414" cy="400110"/>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704A341-11F4-C2D0-EB61-E48F41656C6C}"/>
                </a:ext>
              </a:extLst>
            </p:cNvPr>
            <p:cNvGrpSpPr/>
            <p:nvPr/>
          </p:nvGrpSpPr>
          <p:grpSpPr>
            <a:xfrm>
              <a:off x="2270235" y="3530069"/>
              <a:ext cx="949364" cy="536028"/>
              <a:chOff x="7578867" y="4033009"/>
              <a:chExt cx="949364" cy="536028"/>
            </a:xfrm>
          </p:grpSpPr>
          <p:sp>
            <p:nvSpPr>
              <p:cNvPr id="31" name="Rectangle 30">
                <a:extLst>
                  <a:ext uri="{FF2B5EF4-FFF2-40B4-BE49-F238E27FC236}">
                    <a16:creationId xmlns:a16="http://schemas.microsoft.com/office/drawing/2014/main" id="{47DA38F2-1C2B-EE93-6E05-6C71D89E984C}"/>
                  </a:ext>
                </a:extLst>
              </p:cNvPr>
              <p:cNvSpPr/>
              <p:nvPr/>
            </p:nvSpPr>
            <p:spPr>
              <a:xfrm>
                <a:off x="7578867" y="4033009"/>
                <a:ext cx="949364" cy="53602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D7CC3C0-B5D7-BC67-E9CF-BE4713FD89D2}"/>
                  </a:ext>
                </a:extLst>
              </p:cNvPr>
              <p:cNvSpPr txBox="1"/>
              <p:nvPr/>
            </p:nvSpPr>
            <p:spPr>
              <a:xfrm>
                <a:off x="7809183" y="4116357"/>
                <a:ext cx="488732" cy="369332"/>
              </a:xfrm>
              <a:prstGeom prst="rect">
                <a:avLst/>
              </a:prstGeom>
              <a:noFill/>
            </p:spPr>
            <p:txBody>
              <a:bodyPr wrap="square">
                <a:spAutoFit/>
              </a:bodyPr>
              <a:lstStyle/>
              <a:p>
                <a:r>
                  <a:rPr lang="en-US" sz="1800" b="1" dirty="0">
                    <a:solidFill>
                      <a:srgbClr val="D8A522"/>
                    </a:solidFill>
                  </a:rPr>
                  <a:t>V</a:t>
                </a:r>
                <a:r>
                  <a:rPr lang="en-US" sz="1800" b="1" baseline="-25000" dirty="0">
                    <a:solidFill>
                      <a:srgbClr val="D8A522"/>
                    </a:solidFill>
                  </a:rPr>
                  <a:t>CB</a:t>
                </a:r>
                <a:endParaRPr lang="en-US" dirty="0">
                  <a:solidFill>
                    <a:srgbClr val="D8A522"/>
                  </a:solidFill>
                </a:endParaRPr>
              </a:p>
            </p:txBody>
          </p:sp>
        </p:grpSp>
      </p:grpSp>
      <p:grpSp>
        <p:nvGrpSpPr>
          <p:cNvPr id="54" name="Group 53">
            <a:extLst>
              <a:ext uri="{FF2B5EF4-FFF2-40B4-BE49-F238E27FC236}">
                <a16:creationId xmlns:a16="http://schemas.microsoft.com/office/drawing/2014/main" id="{41CDC493-7EE2-1057-1C01-E6B03BD3793F}"/>
              </a:ext>
            </a:extLst>
          </p:cNvPr>
          <p:cNvGrpSpPr/>
          <p:nvPr/>
        </p:nvGrpSpPr>
        <p:grpSpPr>
          <a:xfrm>
            <a:off x="609600" y="1572965"/>
            <a:ext cx="4867548" cy="3529628"/>
            <a:chOff x="653816" y="1625696"/>
            <a:chExt cx="4867548" cy="3529628"/>
          </a:xfrm>
        </p:grpSpPr>
        <p:grpSp>
          <p:nvGrpSpPr>
            <p:cNvPr id="43" name="Group 42">
              <a:extLst>
                <a:ext uri="{FF2B5EF4-FFF2-40B4-BE49-F238E27FC236}">
                  <a16:creationId xmlns:a16="http://schemas.microsoft.com/office/drawing/2014/main" id="{254535D7-DDCC-E247-9063-004693AD5DE6}"/>
                </a:ext>
              </a:extLst>
            </p:cNvPr>
            <p:cNvGrpSpPr/>
            <p:nvPr/>
          </p:nvGrpSpPr>
          <p:grpSpPr>
            <a:xfrm>
              <a:off x="653816" y="1625696"/>
              <a:ext cx="4867548" cy="3529628"/>
              <a:chOff x="1599741" y="1784488"/>
              <a:chExt cx="4867548" cy="3529628"/>
            </a:xfrm>
          </p:grpSpPr>
          <p:pic>
            <p:nvPicPr>
              <p:cNvPr id="38" name="Picture 37">
                <a:extLst>
                  <a:ext uri="{FF2B5EF4-FFF2-40B4-BE49-F238E27FC236}">
                    <a16:creationId xmlns:a16="http://schemas.microsoft.com/office/drawing/2014/main" id="{5217A1E0-C84B-4347-DF7F-AC2F1924C2CD}"/>
                  </a:ext>
                </a:extLst>
              </p:cNvPr>
              <p:cNvPicPr>
                <a:picLocks noChangeAspect="1"/>
              </p:cNvPicPr>
              <p:nvPr/>
            </p:nvPicPr>
            <p:blipFill rotWithShape="1">
              <a:blip r:embed="rId5"/>
              <a:srcRect l="17495" t="18027" r="29287" b="13349"/>
              <a:stretch/>
            </p:blipFill>
            <p:spPr>
              <a:xfrm>
                <a:off x="1599741" y="1784488"/>
                <a:ext cx="4866290" cy="3529628"/>
              </a:xfrm>
              <a:prstGeom prst="rect">
                <a:avLst/>
              </a:prstGeom>
            </p:spPr>
          </p:pic>
          <p:grpSp>
            <p:nvGrpSpPr>
              <p:cNvPr id="39" name="Group 38">
                <a:extLst>
                  <a:ext uri="{FF2B5EF4-FFF2-40B4-BE49-F238E27FC236}">
                    <a16:creationId xmlns:a16="http://schemas.microsoft.com/office/drawing/2014/main" id="{601A65E1-44A8-D54A-276A-FD7AAE2F691B}"/>
                  </a:ext>
                </a:extLst>
              </p:cNvPr>
              <p:cNvGrpSpPr/>
              <p:nvPr/>
            </p:nvGrpSpPr>
            <p:grpSpPr>
              <a:xfrm>
                <a:off x="2017070" y="2593785"/>
                <a:ext cx="949364" cy="536028"/>
                <a:chOff x="7578867" y="4033009"/>
                <a:chExt cx="949364" cy="536028"/>
              </a:xfrm>
            </p:grpSpPr>
            <p:sp>
              <p:nvSpPr>
                <p:cNvPr id="40" name="Rectangle 39">
                  <a:extLst>
                    <a:ext uri="{FF2B5EF4-FFF2-40B4-BE49-F238E27FC236}">
                      <a16:creationId xmlns:a16="http://schemas.microsoft.com/office/drawing/2014/main" id="{E430F511-689C-F340-AB75-5A772500D2EC}"/>
                    </a:ext>
                  </a:extLst>
                </p:cNvPr>
                <p:cNvSpPr/>
                <p:nvPr/>
              </p:nvSpPr>
              <p:spPr>
                <a:xfrm>
                  <a:off x="7578867" y="4033009"/>
                  <a:ext cx="949364" cy="536028"/>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73441154-D184-25E3-1031-F20B1C3078E9}"/>
                    </a:ext>
                  </a:extLst>
                </p:cNvPr>
                <p:cNvSpPr txBox="1"/>
                <p:nvPr/>
              </p:nvSpPr>
              <p:spPr>
                <a:xfrm>
                  <a:off x="7809183" y="4116357"/>
                  <a:ext cx="488732" cy="369332"/>
                </a:xfrm>
                <a:prstGeom prst="rect">
                  <a:avLst/>
                </a:prstGeom>
                <a:noFill/>
              </p:spPr>
              <p:txBody>
                <a:bodyPr wrap="square">
                  <a:spAutoFit/>
                </a:bodyPr>
                <a:lstStyle/>
                <a:p>
                  <a:r>
                    <a:rPr lang="en-US" sz="1800" b="1" dirty="0">
                      <a:solidFill>
                        <a:srgbClr val="D8A522"/>
                      </a:solidFill>
                    </a:rPr>
                    <a:t>V</a:t>
                  </a:r>
                  <a:r>
                    <a:rPr lang="en-US" sz="1800" b="1" baseline="-25000" dirty="0">
                      <a:solidFill>
                        <a:srgbClr val="D8A522"/>
                      </a:solidFill>
                    </a:rPr>
                    <a:t>CB</a:t>
                  </a:r>
                  <a:endParaRPr lang="en-US" dirty="0">
                    <a:solidFill>
                      <a:srgbClr val="D8A522"/>
                    </a:solidFill>
                  </a:endParaRPr>
                </a:p>
              </p:txBody>
            </p:sp>
          </p:grpSp>
          <p:sp>
            <p:nvSpPr>
              <p:cNvPr id="42" name="Rectangle 41">
                <a:extLst>
                  <a:ext uri="{FF2B5EF4-FFF2-40B4-BE49-F238E27FC236}">
                    <a16:creationId xmlns:a16="http://schemas.microsoft.com/office/drawing/2014/main" id="{132B8C52-FB3D-FB04-5D8A-0E75DD5A5CCE}"/>
                  </a:ext>
                </a:extLst>
              </p:cNvPr>
              <p:cNvSpPr/>
              <p:nvPr/>
            </p:nvSpPr>
            <p:spPr>
              <a:xfrm>
                <a:off x="6046875" y="1934260"/>
                <a:ext cx="420414" cy="400110"/>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TextBox 50">
              <a:extLst>
                <a:ext uri="{FF2B5EF4-FFF2-40B4-BE49-F238E27FC236}">
                  <a16:creationId xmlns:a16="http://schemas.microsoft.com/office/drawing/2014/main" id="{AC21AE97-3BEE-4E28-1DC4-272B0D4013F8}"/>
                </a:ext>
              </a:extLst>
            </p:cNvPr>
            <p:cNvSpPr txBox="1"/>
            <p:nvPr/>
          </p:nvSpPr>
          <p:spPr>
            <a:xfrm>
              <a:off x="1309795" y="3576474"/>
              <a:ext cx="488732" cy="369332"/>
            </a:xfrm>
            <a:prstGeom prst="rect">
              <a:avLst/>
            </a:prstGeom>
            <a:noFill/>
          </p:spPr>
          <p:txBody>
            <a:bodyPr wrap="square">
              <a:spAutoFit/>
            </a:bodyPr>
            <a:lstStyle/>
            <a:p>
              <a:r>
                <a:rPr lang="en-US" sz="1800" b="1" dirty="0">
                  <a:solidFill>
                    <a:srgbClr val="D8A522"/>
                  </a:solidFill>
                </a:rPr>
                <a:t>I</a:t>
              </a:r>
              <a:r>
                <a:rPr lang="en-US" sz="1800" b="1" baseline="-25000" dirty="0">
                  <a:solidFill>
                    <a:srgbClr val="D8A522"/>
                  </a:solidFill>
                </a:rPr>
                <a:t>B</a:t>
              </a:r>
              <a:endParaRPr lang="en-US" dirty="0">
                <a:solidFill>
                  <a:srgbClr val="D8A522"/>
                </a:solidFill>
              </a:endParaRPr>
            </a:p>
          </p:txBody>
        </p:sp>
        <p:cxnSp>
          <p:nvCxnSpPr>
            <p:cNvPr id="53" name="Straight Arrow Connector 52">
              <a:extLst>
                <a:ext uri="{FF2B5EF4-FFF2-40B4-BE49-F238E27FC236}">
                  <a16:creationId xmlns:a16="http://schemas.microsoft.com/office/drawing/2014/main" id="{F7F23BC1-52E3-8F5A-78C7-4A756824D62D}"/>
                </a:ext>
              </a:extLst>
            </p:cNvPr>
            <p:cNvCxnSpPr/>
            <p:nvPr/>
          </p:nvCxnSpPr>
          <p:spPr>
            <a:xfrm>
              <a:off x="1267755" y="3603956"/>
              <a:ext cx="420414" cy="0"/>
            </a:xfrm>
            <a:prstGeom prst="straightConnector1">
              <a:avLst/>
            </a:prstGeom>
            <a:ln w="28575">
              <a:solidFill>
                <a:srgbClr val="9F770C"/>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F69C5EAF-6163-ABF0-6971-A95CEE39396C}"/>
              </a:ext>
            </a:extLst>
          </p:cNvPr>
          <p:cNvSpPr txBox="1"/>
          <p:nvPr/>
        </p:nvSpPr>
        <p:spPr>
          <a:xfrm>
            <a:off x="6204900" y="2950536"/>
            <a:ext cx="1164806" cy="400110"/>
          </a:xfrm>
          <a:prstGeom prst="rect">
            <a:avLst/>
          </a:prstGeom>
          <a:noFill/>
        </p:spPr>
        <p:txBody>
          <a:bodyPr wrap="none" rtlCol="0">
            <a:spAutoFit/>
          </a:bodyPr>
          <a:lstStyle/>
          <a:p>
            <a:r>
              <a:rPr lang="en-US" sz="2000" b="1" dirty="0"/>
              <a:t>V</a:t>
            </a:r>
            <a:r>
              <a:rPr lang="en-US" sz="2000" b="1" baseline="-25000" dirty="0"/>
              <a:t>CE </a:t>
            </a:r>
            <a:r>
              <a:rPr lang="en-US" sz="2000" b="1" dirty="0"/>
              <a:t>=     I</a:t>
            </a:r>
            <a:r>
              <a:rPr lang="en-US" sz="2000" b="1" baseline="-25000" dirty="0"/>
              <a:t>B </a:t>
            </a:r>
          </a:p>
        </p:txBody>
      </p:sp>
      <p:cxnSp>
        <p:nvCxnSpPr>
          <p:cNvPr id="56" name="Straight Arrow Connector 55">
            <a:extLst>
              <a:ext uri="{FF2B5EF4-FFF2-40B4-BE49-F238E27FC236}">
                <a16:creationId xmlns:a16="http://schemas.microsoft.com/office/drawing/2014/main" id="{D3EAC9FA-A9C0-4C1C-56DD-90A5438BCCE6}"/>
              </a:ext>
            </a:extLst>
          </p:cNvPr>
          <p:cNvCxnSpPr/>
          <p:nvPr/>
        </p:nvCxnSpPr>
        <p:spPr>
          <a:xfrm flipV="1">
            <a:off x="6199645" y="2966253"/>
            <a:ext cx="0" cy="3738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87891D71-47D6-A7E3-85D9-DFF2C2C2D14A}"/>
              </a:ext>
            </a:extLst>
          </p:cNvPr>
          <p:cNvCxnSpPr>
            <a:cxnSpLocks/>
          </p:cNvCxnSpPr>
          <p:nvPr/>
        </p:nvCxnSpPr>
        <p:spPr>
          <a:xfrm>
            <a:off x="6951129" y="3007486"/>
            <a:ext cx="0" cy="38892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721082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6155" y="424615"/>
            <a:ext cx="6011689"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COMMON-EMITTER CONFIGURATION</a:t>
            </a:r>
          </a:p>
        </p:txBody>
      </p:sp>
      <p:sp>
        <p:nvSpPr>
          <p:cNvPr id="3" name="Content Placeholder 2"/>
          <p:cNvSpPr>
            <a:spLocks noGrp="1"/>
          </p:cNvSpPr>
          <p:nvPr>
            <p:ph idx="1"/>
          </p:nvPr>
        </p:nvSpPr>
        <p:spPr>
          <a:xfrm>
            <a:off x="349203" y="1214939"/>
            <a:ext cx="5378935" cy="2306028"/>
          </a:xfrm>
        </p:spPr>
        <p:txBody>
          <a:bodyPr>
            <a:noAutofit/>
          </a:bodyPr>
          <a:lstStyle/>
          <a:p>
            <a:pPr algn="just"/>
            <a:r>
              <a:rPr lang="en-US" sz="1800" dirty="0">
                <a:latin typeface="Times New Roman" panose="02020603050405020304" pitchFamily="18" charset="0"/>
                <a:cs typeface="Times New Roman" panose="02020603050405020304" pitchFamily="18" charset="0"/>
              </a:rPr>
              <a:t>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is micro-amperes compared to milli-amperes of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will flow when V</a:t>
            </a:r>
            <a:r>
              <a:rPr lang="en-US" sz="1800" baseline="-25000" dirty="0">
                <a:latin typeface="Times New Roman" panose="02020603050405020304" pitchFamily="18" charset="0"/>
                <a:cs typeface="Times New Roman" panose="02020603050405020304" pitchFamily="18" charset="0"/>
              </a:rPr>
              <a:t>BE</a:t>
            </a:r>
            <a:r>
              <a:rPr lang="en-US" sz="1800" dirty="0">
                <a:latin typeface="Times New Roman" panose="02020603050405020304" pitchFamily="18" charset="0"/>
                <a:cs typeface="Times New Roman" panose="02020603050405020304" pitchFamily="18" charset="0"/>
              </a:rPr>
              <a:t> &gt; 0.7V for silicon and 0.3V for germanium</a:t>
            </a:r>
          </a:p>
          <a:p>
            <a:pPr algn="just"/>
            <a:r>
              <a:rPr lang="en-US" sz="1800" dirty="0">
                <a:latin typeface="Times New Roman" panose="02020603050405020304" pitchFamily="18" charset="0"/>
                <a:cs typeface="Times New Roman" panose="02020603050405020304" pitchFamily="18" charset="0"/>
              </a:rPr>
              <a:t>Before this value 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is very small.</a:t>
            </a:r>
          </a:p>
          <a:p>
            <a:pPr algn="just"/>
            <a:r>
              <a:rPr lang="en-US" sz="1800" dirty="0">
                <a:latin typeface="Times New Roman" panose="02020603050405020304" pitchFamily="18" charset="0"/>
                <a:cs typeface="Times New Roman" panose="02020603050405020304" pitchFamily="18" charset="0"/>
              </a:rPr>
              <a:t>Base-emitter junction is forward bias </a:t>
            </a:r>
          </a:p>
          <a:p>
            <a:pPr algn="just"/>
            <a:r>
              <a:rPr lang="en-US" sz="1800" dirty="0">
                <a:latin typeface="Times New Roman" panose="02020603050405020304" pitchFamily="18" charset="0"/>
                <a:cs typeface="Times New Roman" panose="02020603050405020304" pitchFamily="18" charset="0"/>
              </a:rPr>
              <a:t>Increasing V</a:t>
            </a:r>
            <a:r>
              <a:rPr lang="en-US" sz="1800" baseline="-25000" dirty="0">
                <a:latin typeface="Times New Roman" panose="02020603050405020304" pitchFamily="18" charset="0"/>
                <a:cs typeface="Times New Roman" panose="02020603050405020304" pitchFamily="18" charset="0"/>
              </a:rPr>
              <a:t>CE</a:t>
            </a:r>
            <a:r>
              <a:rPr lang="en-US" sz="1800" dirty="0">
                <a:latin typeface="Times New Roman" panose="02020603050405020304" pitchFamily="18" charset="0"/>
                <a:cs typeface="Times New Roman" panose="02020603050405020304" pitchFamily="18" charset="0"/>
              </a:rPr>
              <a:t> will reduce 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for different values.</a:t>
            </a:r>
          </a:p>
          <a:p>
            <a:pPr algn="just"/>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514210" y="1946268"/>
            <a:ext cx="3470377" cy="3387749"/>
          </a:xfrm>
          <a:prstGeom prst="rect">
            <a:avLst/>
          </a:prstGeom>
        </p:spPr>
      </p:pic>
      <p:sp>
        <p:nvSpPr>
          <p:cNvPr id="7" name="Text Box 6"/>
          <p:cNvSpPr txBox="1">
            <a:spLocks noChangeArrowheads="1"/>
          </p:cNvSpPr>
          <p:nvPr/>
        </p:nvSpPr>
        <p:spPr bwMode="auto">
          <a:xfrm>
            <a:off x="5728137" y="1072911"/>
            <a:ext cx="3182405" cy="923330"/>
          </a:xfrm>
          <a:prstGeom prst="rect">
            <a:avLst/>
          </a:prstGeom>
          <a:noFill/>
          <a:ln w="9525">
            <a:noFill/>
            <a:miter lim="800000"/>
            <a:headEnd/>
            <a:tailEnd/>
          </a:ln>
          <a:effectLst/>
        </p:spPr>
        <p:txBody>
          <a:bodyPr wrap="square">
            <a:spAutoFit/>
          </a:bodyPr>
          <a:lstStyle/>
          <a:p>
            <a:pPr marL="342900" indent="-342900" algn="ctr" eaLnBrk="1" hangingPunct="1">
              <a:defRPr/>
            </a:pPr>
            <a:r>
              <a:rPr lang="en-US" b="1" dirty="0">
                <a:solidFill>
                  <a:srgbClr val="002060"/>
                </a:solidFill>
                <a:latin typeface="Times New Roman" panose="02020603050405020304" pitchFamily="18" charset="0"/>
                <a:cs typeface="Times New Roman" panose="02020603050405020304" pitchFamily="18" charset="0"/>
              </a:rPr>
              <a:t>Input characteristics for a</a:t>
            </a:r>
          </a:p>
          <a:p>
            <a:pPr marL="342900" indent="-342900" algn="ctr" eaLnBrk="1" hangingPunct="1">
              <a:defRPr/>
            </a:pPr>
            <a:r>
              <a:rPr lang="en-US" b="1" dirty="0">
                <a:solidFill>
                  <a:srgbClr val="002060"/>
                </a:solidFill>
                <a:latin typeface="Times New Roman" panose="02020603050405020304" pitchFamily="18" charset="0"/>
                <a:cs typeface="Times New Roman" panose="02020603050405020304" pitchFamily="18" charset="0"/>
              </a:rPr>
              <a:t>common-emitter n-p-n transistor</a:t>
            </a:r>
          </a:p>
        </p:txBody>
      </p:sp>
      <p:sp>
        <p:nvSpPr>
          <p:cNvPr id="5" name="TextBox 4">
            <a:extLst>
              <a:ext uri="{FF2B5EF4-FFF2-40B4-BE49-F238E27FC236}">
                <a16:creationId xmlns:a16="http://schemas.microsoft.com/office/drawing/2014/main" id="{DD3C85CA-482A-9298-FD3C-169F947CCAAC}"/>
              </a:ext>
            </a:extLst>
          </p:cNvPr>
          <p:cNvSpPr txBox="1"/>
          <p:nvPr/>
        </p:nvSpPr>
        <p:spPr>
          <a:xfrm>
            <a:off x="349202" y="3640142"/>
            <a:ext cx="5039225" cy="1754326"/>
          </a:xfrm>
          <a:prstGeom prst="rect">
            <a:avLst/>
          </a:prstGeom>
          <a:noFill/>
          <a:ln>
            <a:solidFill>
              <a:schemeClr val="tx1"/>
            </a:solidFill>
          </a:ln>
        </p:spPr>
        <p:txBody>
          <a:bodyPr wrap="square">
            <a:spAutoFit/>
          </a:bodyPr>
          <a:lstStyle/>
          <a:p>
            <a:pPr marL="285750" indent="-285750">
              <a:buFont typeface="Arial" panose="020B0604020202020204" pitchFamily="34" charset="0"/>
              <a:buChar char="•"/>
            </a:pPr>
            <a:r>
              <a:rPr lang="en-US" b="0" i="0" dirty="0">
                <a:effectLst/>
                <a:latin typeface="+mj-lt"/>
              </a:rPr>
              <a:t>If V</a:t>
            </a:r>
            <a:r>
              <a:rPr lang="en-US" b="0" i="0" baseline="-25000" dirty="0">
                <a:effectLst/>
                <a:latin typeface="+mj-lt"/>
              </a:rPr>
              <a:t>CE</a:t>
            </a:r>
            <a:r>
              <a:rPr lang="en-US" b="0" i="0" dirty="0">
                <a:effectLst/>
                <a:latin typeface="+mj-lt"/>
              </a:rPr>
              <a:t> is increased, the depletion region width increases. The base region is lightly doped as compared to the collector region. </a:t>
            </a:r>
          </a:p>
          <a:p>
            <a:pPr marL="285750" indent="-285750">
              <a:buFont typeface="Arial" panose="020B0604020202020204" pitchFamily="34" charset="0"/>
              <a:buChar char="•"/>
            </a:pPr>
            <a:r>
              <a:rPr lang="en-US" b="0" i="0" dirty="0">
                <a:effectLst/>
                <a:latin typeface="+mj-lt"/>
              </a:rPr>
              <a:t>The width of the base region decreases which in turn reduces the input current (I</a:t>
            </a:r>
            <a:r>
              <a:rPr lang="en-US" b="0" i="0" baseline="-25000" dirty="0">
                <a:effectLst/>
                <a:latin typeface="+mj-lt"/>
              </a:rPr>
              <a:t>B</a:t>
            </a:r>
            <a:r>
              <a:rPr lang="en-US" b="0" i="0" dirty="0">
                <a:effectLst/>
                <a:latin typeface="+mj-lt"/>
              </a:rPr>
              <a:t>) produced in the base region.</a:t>
            </a:r>
            <a:endParaRPr lang="en-US" dirty="0">
              <a:latin typeface="+mj-lt"/>
            </a:endParaRPr>
          </a:p>
        </p:txBody>
      </p:sp>
      <p:sp>
        <p:nvSpPr>
          <p:cNvPr id="10" name="TextBox 9">
            <a:extLst>
              <a:ext uri="{FF2B5EF4-FFF2-40B4-BE49-F238E27FC236}">
                <a16:creationId xmlns:a16="http://schemas.microsoft.com/office/drawing/2014/main" id="{3EF509C2-33CF-8F66-1A7E-67C3FF5D3FDD}"/>
              </a:ext>
            </a:extLst>
          </p:cNvPr>
          <p:cNvSpPr txBox="1"/>
          <p:nvPr/>
        </p:nvSpPr>
        <p:spPr>
          <a:xfrm>
            <a:off x="5619064" y="5383951"/>
            <a:ext cx="3291478" cy="646331"/>
          </a:xfrm>
          <a:prstGeom prst="rect">
            <a:avLst/>
          </a:prstGeom>
          <a:noFill/>
        </p:spPr>
        <p:txBody>
          <a:bodyPr wrap="none" rtlCol="0">
            <a:spAutoFit/>
          </a:bodyPr>
          <a:lstStyle/>
          <a:p>
            <a:r>
              <a:rPr lang="en-US" dirty="0"/>
              <a:t>Foe increasing V</a:t>
            </a:r>
            <a:r>
              <a:rPr lang="en-US" baseline="-25000" dirty="0"/>
              <a:t>CE</a:t>
            </a:r>
            <a:r>
              <a:rPr lang="en-US" dirty="0"/>
              <a:t> it will require </a:t>
            </a:r>
          </a:p>
          <a:p>
            <a:r>
              <a:rPr lang="en-US" dirty="0"/>
              <a:t>More V</a:t>
            </a:r>
            <a:r>
              <a:rPr lang="en-US" baseline="-25000" dirty="0"/>
              <a:t>BE</a:t>
            </a:r>
            <a:r>
              <a:rPr lang="en-US" dirty="0"/>
              <a:t> to turn on the region</a:t>
            </a:r>
          </a:p>
        </p:txBody>
      </p:sp>
    </p:spTree>
    <p:extLst>
      <p:ext uri="{BB962C8B-B14F-4D97-AF65-F5344CB8AC3E}">
        <p14:creationId xmlns:p14="http://schemas.microsoft.com/office/powerpoint/2010/main" val="174317999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75097" y="1814672"/>
            <a:ext cx="4622006" cy="3657600"/>
          </a:xfrm>
          <a:prstGeom prst="rect">
            <a:avLst/>
          </a:prstGeom>
        </p:spPr>
      </p:pic>
      <p:sp>
        <p:nvSpPr>
          <p:cNvPr id="3" name="Content Placeholder 2"/>
          <p:cNvSpPr>
            <a:spLocks noGrp="1"/>
          </p:cNvSpPr>
          <p:nvPr>
            <p:ph idx="1"/>
          </p:nvPr>
        </p:nvSpPr>
        <p:spPr>
          <a:xfrm>
            <a:off x="271703" y="1247514"/>
            <a:ext cx="4392894" cy="2819990"/>
          </a:xfrm>
        </p:spPr>
        <p:txBody>
          <a:bodyPr>
            <a:noAutofit/>
          </a:bodyPr>
          <a:lstStyle/>
          <a:p>
            <a:r>
              <a:rPr lang="en-US" altLang="en-US" sz="1650" dirty="0">
                <a:latin typeface="Times New Roman" panose="02020603050405020304" pitchFamily="18" charset="0"/>
                <a:cs typeface="Times New Roman" panose="02020603050405020304" pitchFamily="18" charset="0"/>
              </a:rPr>
              <a:t>For small V</a:t>
            </a:r>
            <a:r>
              <a:rPr lang="en-US" altLang="en-US" sz="1650" baseline="-25000" dirty="0">
                <a:latin typeface="Times New Roman" panose="02020603050405020304" pitchFamily="18" charset="0"/>
                <a:cs typeface="Times New Roman" panose="02020603050405020304" pitchFamily="18" charset="0"/>
              </a:rPr>
              <a:t>CE</a:t>
            </a:r>
            <a:r>
              <a:rPr lang="en-US" altLang="en-US" sz="1650" dirty="0">
                <a:latin typeface="Times New Roman" panose="02020603050405020304" pitchFamily="18" charset="0"/>
                <a:cs typeface="Times New Roman" panose="02020603050405020304" pitchFamily="18" charset="0"/>
              </a:rPr>
              <a:t> (V</a:t>
            </a:r>
            <a:r>
              <a:rPr lang="en-US" altLang="en-US" sz="1650" baseline="-25000" dirty="0">
                <a:latin typeface="Times New Roman" panose="02020603050405020304" pitchFamily="18" charset="0"/>
                <a:cs typeface="Times New Roman" panose="02020603050405020304" pitchFamily="18" charset="0"/>
              </a:rPr>
              <a:t>CE </a:t>
            </a:r>
            <a:r>
              <a:rPr lang="en-US" altLang="en-US" sz="1650" dirty="0">
                <a:latin typeface="Times New Roman" panose="02020603050405020304" pitchFamily="18" charset="0"/>
                <a:cs typeface="Times New Roman" panose="02020603050405020304" pitchFamily="18" charset="0"/>
              </a:rPr>
              <a:t>&lt; V</a:t>
            </a:r>
            <a:r>
              <a:rPr lang="en-US" altLang="en-US" sz="1650" baseline="-25000" dirty="0">
                <a:latin typeface="Times New Roman" panose="02020603050405020304" pitchFamily="18" charset="0"/>
                <a:cs typeface="Times New Roman" panose="02020603050405020304" pitchFamily="18" charset="0"/>
              </a:rPr>
              <a:t>CESAT</a:t>
            </a:r>
            <a:r>
              <a:rPr lang="en-US" altLang="en-US" sz="1650" dirty="0">
                <a:latin typeface="Times New Roman" panose="02020603050405020304" pitchFamily="18" charset="0"/>
                <a:cs typeface="Times New Roman" panose="02020603050405020304" pitchFamily="18" charset="0"/>
              </a:rPr>
              <a:t>, I</a:t>
            </a:r>
            <a:r>
              <a:rPr lang="en-US" altLang="en-US" sz="1650" baseline="-25000" dirty="0">
                <a:latin typeface="Times New Roman" panose="02020603050405020304" pitchFamily="18" charset="0"/>
                <a:cs typeface="Times New Roman" panose="02020603050405020304" pitchFamily="18" charset="0"/>
              </a:rPr>
              <a:t>C</a:t>
            </a:r>
            <a:r>
              <a:rPr lang="en-US" altLang="en-US" sz="1650" dirty="0">
                <a:latin typeface="Times New Roman" panose="02020603050405020304" pitchFamily="18" charset="0"/>
                <a:cs typeface="Times New Roman" panose="02020603050405020304" pitchFamily="18" charset="0"/>
              </a:rPr>
              <a:t> increase linearly with increasing of V</a:t>
            </a:r>
            <a:r>
              <a:rPr lang="en-US" altLang="en-US" sz="1650" baseline="-25000" dirty="0">
                <a:latin typeface="Times New Roman" panose="02020603050405020304" pitchFamily="18" charset="0"/>
                <a:cs typeface="Times New Roman" panose="02020603050405020304" pitchFamily="18" charset="0"/>
              </a:rPr>
              <a:t>CE</a:t>
            </a:r>
          </a:p>
          <a:p>
            <a:endParaRPr lang="en-US" altLang="en-US" sz="1650" baseline="-25000" dirty="0">
              <a:latin typeface="Times New Roman" panose="02020603050405020304" pitchFamily="18" charset="0"/>
              <a:cs typeface="Times New Roman" panose="02020603050405020304" pitchFamily="18" charset="0"/>
            </a:endParaRPr>
          </a:p>
          <a:p>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 I</a:t>
            </a:r>
            <a:r>
              <a:rPr lang="en-US" altLang="en-US" sz="1650" baseline="-25000" dirty="0">
                <a:latin typeface="Times New Roman" panose="02020603050405020304" pitchFamily="18" charset="0"/>
                <a:cs typeface="Times New Roman" panose="02020603050405020304" pitchFamily="18" charset="0"/>
                <a:sym typeface="Wingdings" panose="05000000000000000000" pitchFamily="2" charset="2"/>
              </a:rPr>
              <a:t>B</a:t>
            </a:r>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a:t>
            </a:r>
            <a:r>
              <a:rPr lang="en-US" altLang="en-US" sz="1650" dirty="0" err="1">
                <a:latin typeface="Times New Roman" panose="02020603050405020304" pitchFamily="18" charset="0"/>
                <a:cs typeface="Times New Roman" panose="02020603050405020304" pitchFamily="18" charset="0"/>
                <a:sym typeface="Wingdings" panose="05000000000000000000" pitchFamily="2" charset="2"/>
              </a:rPr>
              <a:t>uA</a:t>
            </a:r>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 is very small compare to </a:t>
            </a:r>
            <a:r>
              <a:rPr lang="en-US" altLang="en-US" sz="1650" dirty="0">
                <a:latin typeface="Times New Roman" panose="02020603050405020304" pitchFamily="18" charset="0"/>
                <a:cs typeface="Times New Roman" panose="02020603050405020304" pitchFamily="18" charset="0"/>
              </a:rPr>
              <a:t>I</a:t>
            </a:r>
            <a:r>
              <a:rPr lang="en-US" altLang="en-US" sz="1650" baseline="-25000" dirty="0">
                <a:latin typeface="Times New Roman" panose="02020603050405020304" pitchFamily="18" charset="0"/>
                <a:cs typeface="Times New Roman" panose="02020603050405020304" pitchFamily="18" charset="0"/>
              </a:rPr>
              <a:t>C</a:t>
            </a:r>
            <a:r>
              <a:rPr lang="en-US" altLang="en-US" sz="1650" dirty="0">
                <a:latin typeface="Times New Roman" panose="02020603050405020304" pitchFamily="18" charset="0"/>
                <a:cs typeface="Times New Roman" panose="02020603050405020304" pitchFamily="18" charset="0"/>
              </a:rPr>
              <a:t> </a:t>
            </a:r>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(mA). Small increase in I</a:t>
            </a:r>
            <a:r>
              <a:rPr lang="en-US" altLang="en-US" sz="1650" baseline="-25000" dirty="0">
                <a:latin typeface="Times New Roman" panose="02020603050405020304" pitchFamily="18" charset="0"/>
                <a:cs typeface="Times New Roman" panose="02020603050405020304" pitchFamily="18" charset="0"/>
                <a:sym typeface="Wingdings" panose="05000000000000000000" pitchFamily="2" charset="2"/>
              </a:rPr>
              <a:t>B</a:t>
            </a:r>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 cause big increase in </a:t>
            </a:r>
            <a:r>
              <a:rPr lang="en-US" altLang="en-US" sz="1650" dirty="0">
                <a:latin typeface="Times New Roman" panose="02020603050405020304" pitchFamily="18" charset="0"/>
                <a:cs typeface="Times New Roman" panose="02020603050405020304" pitchFamily="18" charset="0"/>
              </a:rPr>
              <a:t>I</a:t>
            </a:r>
            <a:r>
              <a:rPr lang="en-US" altLang="en-US" sz="1650" baseline="-25000" dirty="0">
                <a:latin typeface="Times New Roman" panose="02020603050405020304" pitchFamily="18" charset="0"/>
                <a:cs typeface="Times New Roman" panose="02020603050405020304" pitchFamily="18" charset="0"/>
              </a:rPr>
              <a:t>C</a:t>
            </a:r>
            <a:r>
              <a:rPr lang="en-US" altLang="en-US" sz="1650" dirty="0">
                <a:latin typeface="Times New Roman" panose="02020603050405020304" pitchFamily="18" charset="0"/>
                <a:cs typeface="Times New Roman" panose="02020603050405020304" pitchFamily="18" charset="0"/>
              </a:rPr>
              <a:t> </a:t>
            </a:r>
          </a:p>
          <a:p>
            <a:endParaRPr lang="en-US" altLang="en-US" sz="1650" dirty="0">
              <a:latin typeface="Times New Roman" panose="02020603050405020304" pitchFamily="18" charset="0"/>
              <a:cs typeface="Times New Roman" panose="02020603050405020304" pitchFamily="18" charset="0"/>
              <a:sym typeface="Wingdings" panose="05000000000000000000" pitchFamily="2" charset="2"/>
            </a:endParaRPr>
          </a:p>
          <a:p>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 I</a:t>
            </a:r>
            <a:r>
              <a:rPr lang="en-US" altLang="en-US" sz="1650" baseline="-25000" dirty="0">
                <a:latin typeface="Times New Roman" panose="02020603050405020304" pitchFamily="18" charset="0"/>
                <a:cs typeface="Times New Roman" panose="02020603050405020304" pitchFamily="18" charset="0"/>
                <a:sym typeface="Wingdings" panose="05000000000000000000" pitchFamily="2" charset="2"/>
              </a:rPr>
              <a:t>B</a:t>
            </a:r>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=0 A  I</a:t>
            </a:r>
            <a:r>
              <a:rPr lang="en-US" altLang="en-US" sz="1650" baseline="-25000" dirty="0">
                <a:latin typeface="Times New Roman" panose="02020603050405020304" pitchFamily="18" charset="0"/>
                <a:cs typeface="Times New Roman" panose="02020603050405020304" pitchFamily="18" charset="0"/>
                <a:sym typeface="Wingdings" panose="05000000000000000000" pitchFamily="2" charset="2"/>
              </a:rPr>
              <a:t>CEO</a:t>
            </a:r>
            <a:r>
              <a:rPr lang="en-US" altLang="en-US" sz="1650" dirty="0">
                <a:latin typeface="Times New Roman" panose="02020603050405020304" pitchFamily="18" charset="0"/>
                <a:cs typeface="Times New Roman" panose="02020603050405020304" pitchFamily="18" charset="0"/>
                <a:sym typeface="Wingdings" panose="05000000000000000000" pitchFamily="2" charset="2"/>
              </a:rPr>
              <a:t> occur.</a:t>
            </a:r>
          </a:p>
          <a:p>
            <a:endParaRPr lang="en-US" altLang="en-US" sz="1650" dirty="0">
              <a:latin typeface="Times New Roman" panose="02020603050405020304" pitchFamily="18" charset="0"/>
              <a:cs typeface="Times New Roman" panose="02020603050405020304" pitchFamily="18" charset="0"/>
              <a:sym typeface="Wingdings" panose="05000000000000000000" pitchFamily="2" charset="2"/>
            </a:endParaRPr>
          </a:p>
          <a:p>
            <a:r>
              <a:rPr lang="en-US" altLang="en-US" sz="1650" dirty="0">
                <a:latin typeface="Times New Roman" panose="02020603050405020304" pitchFamily="18" charset="0"/>
                <a:cs typeface="Times New Roman" panose="02020603050405020304" pitchFamily="18" charset="0"/>
              </a:rPr>
              <a:t>Noticing the value when I</a:t>
            </a:r>
            <a:r>
              <a:rPr lang="en-US" altLang="en-US" sz="1650" baseline="-25000" dirty="0">
                <a:latin typeface="Times New Roman" panose="02020603050405020304" pitchFamily="18" charset="0"/>
                <a:cs typeface="Times New Roman" panose="02020603050405020304" pitchFamily="18" charset="0"/>
              </a:rPr>
              <a:t>B</a:t>
            </a:r>
            <a:r>
              <a:rPr lang="en-US" altLang="en-US" sz="1650" dirty="0">
                <a:latin typeface="Times New Roman" panose="02020603050405020304" pitchFamily="18" charset="0"/>
                <a:cs typeface="Times New Roman" panose="02020603050405020304" pitchFamily="18" charset="0"/>
              </a:rPr>
              <a:t>=0A. There is still some value of current flows.</a:t>
            </a:r>
          </a:p>
          <a:p>
            <a:pPr algn="just"/>
            <a:endParaRPr lang="en-US" sz="1650" dirty="0">
              <a:latin typeface="Times New Roman" panose="02020603050405020304" pitchFamily="18" charset="0"/>
              <a:cs typeface="Times New Roman" panose="02020603050405020304" pitchFamily="18" charset="0"/>
            </a:endParaRPr>
          </a:p>
        </p:txBody>
      </p:sp>
      <p:sp>
        <p:nvSpPr>
          <p:cNvPr id="7" name="Text Box 6"/>
          <p:cNvSpPr txBox="1">
            <a:spLocks noChangeArrowheads="1"/>
          </p:cNvSpPr>
          <p:nvPr/>
        </p:nvSpPr>
        <p:spPr bwMode="auto">
          <a:xfrm>
            <a:off x="5065502" y="1063105"/>
            <a:ext cx="3806795" cy="646331"/>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ja-JP"/>
            </a:defPPr>
            <a:lvl1pPr marL="342900" indent="-342900" algn="ctr" eaLnBrk="1" hangingPunct="1">
              <a:defRPr b="1">
                <a:solidFill>
                  <a:srgbClr val="002060"/>
                </a:solidFill>
                <a:latin typeface="Times New Roman" panose="02020603050405020304" pitchFamily="18" charset="0"/>
                <a:cs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cs typeface="Arial" panose="020B0604020202020204" pitchFamily="34" charset="0"/>
              </a:defRPr>
            </a:lvl2pPr>
            <a:lvl3pPr marL="1143000" indent="-228600">
              <a:spcBef>
                <a:spcPct val="20000"/>
              </a:spcBef>
              <a:buChar char="•"/>
              <a:defRPr sz="2400">
                <a:solidFill>
                  <a:schemeClr val="tx1"/>
                </a:solidFill>
                <a:latin typeface="Times New Roman" panose="02020603050405020304" pitchFamily="18" charset="0"/>
                <a:cs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cs typeface="Arial" panose="020B0604020202020204" pitchFamily="34" charset="0"/>
              </a:defRPr>
            </a:lvl4pPr>
            <a:lvl5pPr marL="2057400" indent="-228600">
              <a:spcBef>
                <a:spcPct val="20000"/>
              </a:spcBef>
              <a:buChar char="•"/>
              <a:defRPr sz="20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cs typeface="Arial" panose="020B0604020202020204" pitchFamily="34" charset="0"/>
              </a:defRPr>
            </a:lvl9pPr>
          </a:lstStyle>
          <a:p>
            <a:r>
              <a:rPr lang="en-US" altLang="en-US" dirty="0"/>
              <a:t>Output characteristics for a</a:t>
            </a:r>
          </a:p>
          <a:p>
            <a:r>
              <a:rPr lang="en-US" altLang="en-US" dirty="0"/>
              <a:t>common-emitter n-p-n transistor</a:t>
            </a:r>
          </a:p>
        </p:txBody>
      </p:sp>
      <p:sp>
        <p:nvSpPr>
          <p:cNvPr id="11" name="Title 1">
            <a:extLst>
              <a:ext uri="{FF2B5EF4-FFF2-40B4-BE49-F238E27FC236}">
                <a16:creationId xmlns:a16="http://schemas.microsoft.com/office/drawing/2014/main" id="{B66BC95A-ED1F-F340-BBC0-CA92072D1236}"/>
              </a:ext>
            </a:extLst>
          </p:cNvPr>
          <p:cNvSpPr>
            <a:spLocks noGrp="1"/>
          </p:cNvSpPr>
          <p:nvPr>
            <p:ph type="title"/>
          </p:nvPr>
        </p:nvSpPr>
        <p:spPr>
          <a:xfrm>
            <a:off x="1566155" y="424615"/>
            <a:ext cx="6011689"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COMMON-EMITTER CONFIGURATION</a:t>
            </a:r>
          </a:p>
        </p:txBody>
      </p:sp>
    </p:spTree>
    <p:extLst>
      <p:ext uri="{BB962C8B-B14F-4D97-AF65-F5344CB8AC3E}">
        <p14:creationId xmlns:p14="http://schemas.microsoft.com/office/powerpoint/2010/main" val="86464038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052736"/>
            <a:ext cx="8856984" cy="648072"/>
          </a:xfrm>
        </p:spPr>
        <p:txBody>
          <a:bodyPr>
            <a:noAutofit/>
          </a:bodyPr>
          <a:lstStyle/>
          <a:p>
            <a:pPr marL="0" indent="0" algn="ctr">
              <a:buNone/>
            </a:pPr>
            <a:r>
              <a:rPr lang="en-US" sz="2800" b="1" i="1" dirty="0">
                <a:solidFill>
                  <a:srgbClr val="0000FF"/>
                </a:solidFill>
                <a:latin typeface="Cambria" panose="02040503050406030204" pitchFamily="18" charset="0"/>
                <a:ea typeface="Cambria" panose="02040503050406030204" pitchFamily="18" charset="0"/>
              </a:rPr>
              <a:t>  </a:t>
            </a:r>
            <a:r>
              <a:rPr lang="en-US" sz="2800" b="1" i="1" u="sng" dirty="0">
                <a:solidFill>
                  <a:srgbClr val="0000FF"/>
                </a:solidFill>
                <a:latin typeface="Cambria" panose="02040503050406030204" pitchFamily="18" charset="0"/>
                <a:ea typeface="Cambria" panose="02040503050406030204" pitchFamily="18" charset="0"/>
              </a:rPr>
              <a:t>Gallium Arsenide:</a:t>
            </a:r>
            <a:endParaRPr lang="en-US" sz="2000" b="1" i="1" dirty="0">
              <a:latin typeface="Cambria" panose="02040503050406030204" pitchFamily="18" charset="0"/>
              <a:ea typeface="Cambria" panose="02040503050406030204" pitchFamily="18" charset="0"/>
            </a:endParaRPr>
          </a:p>
        </p:txBody>
      </p:sp>
      <p:sp>
        <p:nvSpPr>
          <p:cNvPr id="6" name="Text Box 4"/>
          <p:cNvSpPr txBox="1">
            <a:spLocks noChangeArrowheads="1"/>
          </p:cNvSpPr>
          <p:nvPr/>
        </p:nvSpPr>
        <p:spPr bwMode="auto">
          <a:xfrm>
            <a:off x="179512" y="26126"/>
            <a:ext cx="878497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a:latin typeface="Cambria" panose="02040503050406030204" pitchFamily="18" charset="0"/>
                <a:ea typeface="Cambria" panose="02040503050406030204" pitchFamily="18" charset="0"/>
                <a:cs typeface="Times New Roman" pitchFamily="18" charset="0"/>
              </a:rPr>
              <a:t>Semiconductor Materials: </a:t>
            </a:r>
            <a:r>
              <a:rPr lang="en-US" sz="3200" b="1">
                <a:solidFill>
                  <a:srgbClr val="0000FF"/>
                </a:solidFill>
                <a:latin typeface="Cambria" panose="02040503050406030204" pitchFamily="18" charset="0"/>
                <a:ea typeface="Cambria" panose="02040503050406030204" pitchFamily="18" charset="0"/>
                <a:cs typeface="Times New Roman" pitchFamily="18" charset="0"/>
              </a:rPr>
              <a:t>Ge, SI &amp; GaAs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grpSp>
        <p:nvGrpSpPr>
          <p:cNvPr id="13" name="Group 12">
            <a:extLst>
              <a:ext uri="{FF2B5EF4-FFF2-40B4-BE49-F238E27FC236}">
                <a16:creationId xmlns:a16="http://schemas.microsoft.com/office/drawing/2014/main" id="{B6A5307F-A336-CF51-D645-AF596CBB7321}"/>
              </a:ext>
            </a:extLst>
          </p:cNvPr>
          <p:cNvGrpSpPr/>
          <p:nvPr/>
        </p:nvGrpSpPr>
        <p:grpSpPr>
          <a:xfrm>
            <a:off x="6012160" y="1772816"/>
            <a:ext cx="2952328" cy="2698508"/>
            <a:chOff x="5395626" y="1781586"/>
            <a:chExt cx="3568862" cy="2862840"/>
          </a:xfrm>
        </p:grpSpPr>
        <p:pic>
          <p:nvPicPr>
            <p:cNvPr id="1026" name="Picture 2" descr="Diameter dependent heating in GaAs nanowires | Semantic Scholar">
              <a:extLst>
                <a:ext uri="{FF2B5EF4-FFF2-40B4-BE49-F238E27FC236}">
                  <a16:creationId xmlns:a16="http://schemas.microsoft.com/office/drawing/2014/main" id="{6C6F8716-8AC8-616E-3C55-9504406118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63" t="3168" b="6831"/>
            <a:stretch/>
          </p:blipFill>
          <p:spPr bwMode="auto">
            <a:xfrm>
              <a:off x="5395626" y="1781586"/>
              <a:ext cx="3568862" cy="286284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5DCF07-B707-6D8A-C399-01C6BBBF6920}"/>
                </a:ext>
              </a:extLst>
            </p:cNvPr>
            <p:cNvSpPr txBox="1"/>
            <p:nvPr/>
          </p:nvSpPr>
          <p:spPr>
            <a:xfrm>
              <a:off x="5656762" y="4149772"/>
              <a:ext cx="435226" cy="424476"/>
            </a:xfrm>
            <a:prstGeom prst="rect">
              <a:avLst/>
            </a:prstGeom>
            <a:solidFill>
              <a:schemeClr val="bg1"/>
            </a:solidFill>
            <a:ln>
              <a:solidFill>
                <a:schemeClr val="tx1"/>
              </a:solidFill>
            </a:ln>
          </p:spPr>
          <p:txBody>
            <a:bodyPr wrap="square" rtlCol="0">
              <a:spAutoFit/>
            </a:bodyPr>
            <a:lstStyle/>
            <a:p>
              <a:pPr algn="ctr"/>
              <a:r>
                <a:rPr lang="en-US" sz="2000" b="1" dirty="0"/>
                <a:t>c</a:t>
              </a:r>
              <a:endParaRPr lang="en-US" sz="2800" b="1" dirty="0"/>
            </a:p>
          </p:txBody>
        </p:sp>
      </p:grpSp>
      <p:pic>
        <p:nvPicPr>
          <p:cNvPr id="2056" name="Picture 8">
            <a:extLst>
              <a:ext uri="{FF2B5EF4-FFF2-40B4-BE49-F238E27FC236}">
                <a16:creationId xmlns:a16="http://schemas.microsoft.com/office/drawing/2014/main" id="{3413E304-D6EF-2E1B-9090-C8C9C6F9A1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00" b="52586"/>
          <a:stretch/>
        </p:blipFill>
        <p:spPr bwMode="auto">
          <a:xfrm>
            <a:off x="251521" y="1772816"/>
            <a:ext cx="5685546"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64332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931070" y="1583531"/>
          <a:ext cx="7508028" cy="3628164"/>
        </p:xfrm>
        <a:graphic>
          <a:graphicData uri="http://schemas.openxmlformats.org/drawingml/2006/table">
            <a:tbl>
              <a:tblPr firstRow="1" bandRow="1">
                <a:tableStyleId>{3C2FFA5D-87B4-456A-9821-1D502468CF0F}</a:tableStyleId>
              </a:tblPr>
              <a:tblGrid>
                <a:gridCol w="2502676">
                  <a:extLst>
                    <a:ext uri="{9D8B030D-6E8A-4147-A177-3AD203B41FA5}">
                      <a16:colId xmlns:a16="http://schemas.microsoft.com/office/drawing/2014/main" val="62374447"/>
                    </a:ext>
                  </a:extLst>
                </a:gridCol>
                <a:gridCol w="2502676">
                  <a:extLst>
                    <a:ext uri="{9D8B030D-6E8A-4147-A177-3AD203B41FA5}">
                      <a16:colId xmlns:a16="http://schemas.microsoft.com/office/drawing/2014/main" val="2278922836"/>
                    </a:ext>
                  </a:extLst>
                </a:gridCol>
                <a:gridCol w="2502676">
                  <a:extLst>
                    <a:ext uri="{9D8B030D-6E8A-4147-A177-3AD203B41FA5}">
                      <a16:colId xmlns:a16="http://schemas.microsoft.com/office/drawing/2014/main" val="2880251058"/>
                    </a:ext>
                  </a:extLst>
                </a:gridCol>
              </a:tblGrid>
              <a:tr h="568212">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ACTIVE REGION</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SATURATION</a:t>
                      </a:r>
                      <a:r>
                        <a:rPr lang="en-US" sz="1500" baseline="0" dirty="0">
                          <a:solidFill>
                            <a:schemeClr val="tx1"/>
                          </a:solidFill>
                          <a:latin typeface="Times New Roman" panose="02020603050405020304" pitchFamily="18" charset="0"/>
                          <a:cs typeface="Times New Roman" panose="02020603050405020304" pitchFamily="18" charset="0"/>
                        </a:rPr>
                        <a:t> REGION</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CUTOFF REGION</a:t>
                      </a:r>
                    </a:p>
                  </a:txBody>
                  <a:tcPr marL="68580" marR="68580" marT="34290" marB="34290">
                    <a:solidFill>
                      <a:schemeClr val="accent3">
                        <a:lumMod val="20000"/>
                        <a:lumOff val="80000"/>
                      </a:schemeClr>
                    </a:solidFill>
                  </a:tcPr>
                </a:tc>
                <a:extLst>
                  <a:ext uri="{0D108BD9-81ED-4DB2-BD59-A6C34878D82A}">
                    <a16:rowId xmlns:a16="http://schemas.microsoft.com/office/drawing/2014/main" val="21141098"/>
                  </a:ext>
                </a:extLst>
              </a:tr>
              <a:tr h="754380">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BE junction is forward biased</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BE and CB junctions are forward biased, thus the values of I</a:t>
                      </a:r>
                      <a:r>
                        <a:rPr lang="en-US" sz="1500" baseline="-25000" dirty="0">
                          <a:solidFill>
                            <a:schemeClr val="tx1"/>
                          </a:solidFill>
                          <a:latin typeface="Times New Roman" panose="02020603050405020304" pitchFamily="18" charset="0"/>
                          <a:cs typeface="Times New Roman" panose="02020603050405020304" pitchFamily="18" charset="0"/>
                        </a:rPr>
                        <a:t>B</a:t>
                      </a:r>
                      <a:r>
                        <a:rPr lang="en-US" sz="1500" dirty="0">
                          <a:solidFill>
                            <a:schemeClr val="tx1"/>
                          </a:solidFill>
                          <a:latin typeface="Times New Roman" panose="02020603050405020304" pitchFamily="18" charset="0"/>
                          <a:cs typeface="Times New Roman" panose="02020603050405020304" pitchFamily="18" charset="0"/>
                        </a:rPr>
                        <a:t> and I</a:t>
                      </a:r>
                      <a:r>
                        <a:rPr lang="en-US" sz="1500" baseline="-25000" dirty="0">
                          <a:solidFill>
                            <a:schemeClr val="tx1"/>
                          </a:solidFill>
                          <a:latin typeface="Times New Roman" panose="02020603050405020304" pitchFamily="18" charset="0"/>
                          <a:cs typeface="Times New Roman" panose="02020603050405020304" pitchFamily="18" charset="0"/>
                        </a:rPr>
                        <a:t>C</a:t>
                      </a:r>
                      <a:r>
                        <a:rPr lang="en-US" sz="1500" dirty="0">
                          <a:solidFill>
                            <a:schemeClr val="tx1"/>
                          </a:solidFill>
                          <a:latin typeface="Times New Roman" panose="02020603050405020304" pitchFamily="18" charset="0"/>
                          <a:cs typeface="Times New Roman" panose="02020603050405020304" pitchFamily="18" charset="0"/>
                        </a:rPr>
                        <a:t> is too big</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Region below</a:t>
                      </a:r>
                      <a:r>
                        <a:rPr lang="en-US" sz="1500" baseline="0" dirty="0">
                          <a:solidFill>
                            <a:schemeClr val="tx1"/>
                          </a:solidFill>
                          <a:latin typeface="Times New Roman" panose="02020603050405020304" pitchFamily="18" charset="0"/>
                          <a:cs typeface="Times New Roman" panose="02020603050405020304" pitchFamily="18" charset="0"/>
                        </a:rPr>
                        <a:t> I</a:t>
                      </a:r>
                      <a:r>
                        <a:rPr lang="en-US" sz="1500" baseline="-25000" dirty="0">
                          <a:solidFill>
                            <a:schemeClr val="tx1"/>
                          </a:solidFill>
                          <a:latin typeface="Times New Roman" panose="02020603050405020304" pitchFamily="18" charset="0"/>
                          <a:cs typeface="Times New Roman" panose="02020603050405020304" pitchFamily="18" charset="0"/>
                        </a:rPr>
                        <a:t>B</a:t>
                      </a:r>
                      <a:r>
                        <a:rPr lang="en-US" sz="1500" baseline="0" dirty="0">
                          <a:solidFill>
                            <a:schemeClr val="tx1"/>
                          </a:solidFill>
                          <a:latin typeface="Times New Roman" panose="02020603050405020304" pitchFamily="18" charset="0"/>
                          <a:cs typeface="Times New Roman" panose="02020603050405020304" pitchFamily="18" charset="0"/>
                        </a:rPr>
                        <a:t> = 0 µA is to be avoided if an undistorted output signal is required</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extLst>
                  <a:ext uri="{0D108BD9-81ED-4DB2-BD59-A6C34878D82A}">
                    <a16:rowId xmlns:a16="http://schemas.microsoft.com/office/drawing/2014/main" val="2045351042"/>
                  </a:ext>
                </a:extLst>
              </a:tr>
              <a:tr h="568212">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CB junction is reverse biased </a:t>
                      </a: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The value of V</a:t>
                      </a:r>
                      <a:r>
                        <a:rPr lang="en-US" sz="1500" baseline="-25000" dirty="0">
                          <a:solidFill>
                            <a:schemeClr val="tx1"/>
                          </a:solidFill>
                          <a:latin typeface="Times New Roman" panose="02020603050405020304" pitchFamily="18" charset="0"/>
                          <a:cs typeface="Times New Roman" panose="02020603050405020304" pitchFamily="18" charset="0"/>
                        </a:rPr>
                        <a:t>CE</a:t>
                      </a:r>
                      <a:r>
                        <a:rPr lang="en-US" sz="1500" dirty="0">
                          <a:solidFill>
                            <a:schemeClr val="tx1"/>
                          </a:solidFill>
                          <a:latin typeface="Times New Roman" panose="02020603050405020304" pitchFamily="18" charset="0"/>
                          <a:cs typeface="Times New Roman" panose="02020603050405020304" pitchFamily="18" charset="0"/>
                        </a:rPr>
                        <a:t> is too small</a:t>
                      </a:r>
                    </a:p>
                  </a:txBody>
                  <a:tcPr marL="68580" marR="68580" marT="34290" marB="34290">
                    <a:solidFill>
                      <a:schemeClr val="accent3">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latin typeface="Times New Roman" panose="02020603050405020304" pitchFamily="18" charset="0"/>
                          <a:cs typeface="Times New Roman" panose="02020603050405020304" pitchFamily="18" charset="0"/>
                        </a:rPr>
                        <a:t>BE junction and CB junctions are reverse biased </a:t>
                      </a:r>
                    </a:p>
                  </a:txBody>
                  <a:tcPr marL="68580" marR="68580" marT="34290" marB="34290">
                    <a:solidFill>
                      <a:schemeClr val="accent3">
                        <a:lumMod val="20000"/>
                        <a:lumOff val="80000"/>
                      </a:schemeClr>
                    </a:solidFill>
                  </a:tcPr>
                </a:tc>
                <a:extLst>
                  <a:ext uri="{0D108BD9-81ED-4DB2-BD59-A6C34878D82A}">
                    <a16:rowId xmlns:a16="http://schemas.microsoft.com/office/drawing/2014/main" val="3865318146"/>
                  </a:ext>
                </a:extLst>
              </a:tr>
              <a:tr h="982980">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Can e employed for voltage,</a:t>
                      </a:r>
                      <a:r>
                        <a:rPr lang="en-US" sz="1500" baseline="0" dirty="0">
                          <a:solidFill>
                            <a:schemeClr val="tx1"/>
                          </a:solidFill>
                          <a:latin typeface="Times New Roman" panose="02020603050405020304" pitchFamily="18" charset="0"/>
                          <a:cs typeface="Times New Roman" panose="02020603050405020304" pitchFamily="18" charset="0"/>
                        </a:rPr>
                        <a:t> current and power amplification</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Suitable region when the transistor is used a logic</a:t>
                      </a:r>
                      <a:r>
                        <a:rPr lang="en-US" sz="1500" baseline="0" dirty="0">
                          <a:solidFill>
                            <a:schemeClr val="tx1"/>
                          </a:solidFill>
                          <a:latin typeface="Times New Roman" panose="02020603050405020304" pitchFamily="18" charset="0"/>
                          <a:cs typeface="Times New Roman" panose="02020603050405020304" pitchFamily="18" charset="0"/>
                        </a:rPr>
                        <a:t> switch</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I</a:t>
                      </a:r>
                      <a:r>
                        <a:rPr lang="en-US" sz="1500" baseline="-25000" dirty="0">
                          <a:solidFill>
                            <a:schemeClr val="tx1"/>
                          </a:solidFill>
                          <a:latin typeface="Times New Roman" panose="02020603050405020304" pitchFamily="18" charset="0"/>
                          <a:cs typeface="Times New Roman" panose="02020603050405020304" pitchFamily="18" charset="0"/>
                        </a:rPr>
                        <a:t>B</a:t>
                      </a:r>
                      <a:r>
                        <a:rPr lang="en-US" sz="1500" dirty="0">
                          <a:solidFill>
                            <a:schemeClr val="tx1"/>
                          </a:solidFill>
                          <a:latin typeface="Times New Roman" panose="02020603050405020304" pitchFamily="18" charset="0"/>
                          <a:cs typeface="Times New Roman" panose="02020603050405020304" pitchFamily="18" charset="0"/>
                        </a:rPr>
                        <a:t> = 0, I</a:t>
                      </a:r>
                      <a:r>
                        <a:rPr lang="en-US" sz="1500" baseline="-25000" dirty="0">
                          <a:solidFill>
                            <a:schemeClr val="tx1"/>
                          </a:solidFill>
                          <a:latin typeface="Times New Roman" panose="02020603050405020304" pitchFamily="18" charset="0"/>
                          <a:cs typeface="Times New Roman" panose="02020603050405020304" pitchFamily="18" charset="0"/>
                        </a:rPr>
                        <a:t>C</a:t>
                      </a:r>
                      <a:r>
                        <a:rPr lang="en-US" sz="1500" dirty="0">
                          <a:solidFill>
                            <a:schemeClr val="tx1"/>
                          </a:solidFill>
                          <a:latin typeface="Times New Roman" panose="02020603050405020304" pitchFamily="18" charset="0"/>
                          <a:cs typeface="Times New Roman" panose="02020603050405020304" pitchFamily="18" charset="0"/>
                        </a:rPr>
                        <a:t> not zero, during this condition I</a:t>
                      </a:r>
                      <a:r>
                        <a:rPr lang="en-US" sz="1500" baseline="-25000" dirty="0">
                          <a:solidFill>
                            <a:schemeClr val="tx1"/>
                          </a:solidFill>
                          <a:latin typeface="Times New Roman" panose="02020603050405020304" pitchFamily="18" charset="0"/>
                          <a:cs typeface="Times New Roman" panose="02020603050405020304" pitchFamily="18" charset="0"/>
                        </a:rPr>
                        <a:t>C</a:t>
                      </a:r>
                      <a:r>
                        <a:rPr lang="en-US" sz="1500" dirty="0">
                          <a:solidFill>
                            <a:schemeClr val="tx1"/>
                          </a:solidFill>
                          <a:latin typeface="Times New Roman" panose="02020603050405020304" pitchFamily="18" charset="0"/>
                          <a:cs typeface="Times New Roman" panose="02020603050405020304" pitchFamily="18" charset="0"/>
                        </a:rPr>
                        <a:t> = I</a:t>
                      </a:r>
                      <a:r>
                        <a:rPr lang="en-US" sz="1500" baseline="-25000" dirty="0">
                          <a:solidFill>
                            <a:schemeClr val="tx1"/>
                          </a:solidFill>
                          <a:latin typeface="Times New Roman" panose="02020603050405020304" pitchFamily="18" charset="0"/>
                          <a:cs typeface="Times New Roman" panose="02020603050405020304" pitchFamily="18" charset="0"/>
                        </a:rPr>
                        <a:t>CEO</a:t>
                      </a:r>
                      <a:r>
                        <a:rPr lang="en-US" sz="1500" dirty="0">
                          <a:solidFill>
                            <a:schemeClr val="tx1"/>
                          </a:solidFill>
                          <a:latin typeface="Times New Roman" panose="02020603050405020304" pitchFamily="18" charset="0"/>
                          <a:cs typeface="Times New Roman" panose="02020603050405020304" pitchFamily="18" charset="0"/>
                        </a:rPr>
                        <a:t> where this is the current flow when BE is reverse biased</a:t>
                      </a:r>
                    </a:p>
                  </a:txBody>
                  <a:tcPr marL="68580" marR="68580" marT="34290" marB="34290">
                    <a:solidFill>
                      <a:schemeClr val="accent3">
                        <a:lumMod val="20000"/>
                        <a:lumOff val="80000"/>
                      </a:schemeClr>
                    </a:solidFill>
                  </a:tcPr>
                </a:tc>
                <a:extLst>
                  <a:ext uri="{0D108BD9-81ED-4DB2-BD59-A6C34878D82A}">
                    <a16:rowId xmlns:a16="http://schemas.microsoft.com/office/drawing/2014/main" val="1827644992"/>
                  </a:ext>
                </a:extLst>
              </a:tr>
              <a:tr h="754380">
                <a:tc>
                  <a:txBody>
                    <a:bodyPr/>
                    <a:lstStyle/>
                    <a:p>
                      <a:pPr algn="ctr"/>
                      <a:endParaRPr lang="en-US" sz="1500" baseline="-250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r>
                        <a:rPr lang="en-US" sz="1500" dirty="0">
                          <a:solidFill>
                            <a:schemeClr val="tx1"/>
                          </a:solidFill>
                          <a:latin typeface="Times New Roman" panose="02020603050405020304" pitchFamily="18" charset="0"/>
                          <a:cs typeface="Times New Roman" panose="02020603050405020304" pitchFamily="18" charset="0"/>
                        </a:rPr>
                        <a:t>NOT</a:t>
                      </a:r>
                      <a:r>
                        <a:rPr lang="en-US" sz="1500" baseline="0" dirty="0">
                          <a:solidFill>
                            <a:schemeClr val="tx1"/>
                          </a:solidFill>
                          <a:latin typeface="Times New Roman" panose="02020603050405020304" pitchFamily="18" charset="0"/>
                          <a:cs typeface="Times New Roman" panose="02020603050405020304" pitchFamily="18" charset="0"/>
                        </a:rPr>
                        <a:t> and avoid this region when the transistor as an amplifier</a:t>
                      </a: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tc>
                  <a:txBody>
                    <a:bodyPr/>
                    <a:lstStyle/>
                    <a:p>
                      <a:pPr algn="ctr"/>
                      <a:endParaRPr lang="en-US" sz="1500" dirty="0">
                        <a:solidFill>
                          <a:schemeClr val="tx1"/>
                        </a:solidFill>
                        <a:latin typeface="Times New Roman" panose="02020603050405020304" pitchFamily="18" charset="0"/>
                        <a:cs typeface="Times New Roman" panose="02020603050405020304" pitchFamily="18" charset="0"/>
                      </a:endParaRPr>
                    </a:p>
                  </a:txBody>
                  <a:tcPr marL="68580" marR="68580" marT="34290" marB="34290">
                    <a:solidFill>
                      <a:schemeClr val="accent3">
                        <a:lumMod val="20000"/>
                        <a:lumOff val="80000"/>
                      </a:schemeClr>
                    </a:solidFill>
                  </a:tcPr>
                </a:tc>
                <a:extLst>
                  <a:ext uri="{0D108BD9-81ED-4DB2-BD59-A6C34878D82A}">
                    <a16:rowId xmlns:a16="http://schemas.microsoft.com/office/drawing/2014/main" val="2389252580"/>
                  </a:ext>
                </a:extLst>
              </a:tr>
            </a:tbl>
          </a:graphicData>
        </a:graphic>
      </p:graphicFrame>
      <p:sp>
        <p:nvSpPr>
          <p:cNvPr id="9" name="Title 1">
            <a:extLst>
              <a:ext uri="{FF2B5EF4-FFF2-40B4-BE49-F238E27FC236}">
                <a16:creationId xmlns:a16="http://schemas.microsoft.com/office/drawing/2014/main" id="{FA5AE14F-67AF-D94C-A825-7A012B8A5836}"/>
              </a:ext>
            </a:extLst>
          </p:cNvPr>
          <p:cNvSpPr>
            <a:spLocks noGrp="1"/>
          </p:cNvSpPr>
          <p:nvPr>
            <p:ph type="title"/>
          </p:nvPr>
        </p:nvSpPr>
        <p:spPr>
          <a:xfrm>
            <a:off x="1566155" y="424615"/>
            <a:ext cx="6011689"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COMMON-EMITTER CONFIGURATION</a:t>
            </a:r>
          </a:p>
        </p:txBody>
      </p:sp>
    </p:spTree>
    <p:extLst>
      <p:ext uri="{BB962C8B-B14F-4D97-AF65-F5344CB8AC3E}">
        <p14:creationId xmlns:p14="http://schemas.microsoft.com/office/powerpoint/2010/main" val="79929259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353" y="328394"/>
            <a:ext cx="595836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BETA (</a:t>
            </a:r>
            <a:r>
              <a:rPr lang="el-GR" sz="2400" b="1" dirty="0">
                <a:solidFill>
                  <a:schemeClr val="dk1"/>
                </a:solidFill>
                <a:latin typeface="Cambria" panose="02040503050406030204" pitchFamily="18" charset="0"/>
                <a:ea typeface="+mn-ea"/>
                <a:cs typeface="+mn-cs"/>
              </a:rPr>
              <a:t>β</a:t>
            </a:r>
            <a:r>
              <a:rPr lang="en-US" sz="2400" b="1" dirty="0">
                <a:solidFill>
                  <a:schemeClr val="dk1"/>
                </a:solidFill>
                <a:latin typeface="Cambria" panose="02040503050406030204" pitchFamily="18" charset="0"/>
                <a:ea typeface="+mn-ea"/>
                <a:cs typeface="+mn-cs"/>
              </a:rPr>
              <a:t>) OR AMPLIFICATION FACTOR</a:t>
            </a:r>
          </a:p>
        </p:txBody>
      </p:sp>
      <p:sp>
        <p:nvSpPr>
          <p:cNvPr id="3" name="Content Placeholder 2"/>
          <p:cNvSpPr>
            <a:spLocks noGrp="1"/>
          </p:cNvSpPr>
          <p:nvPr>
            <p:ph idx="1"/>
          </p:nvPr>
        </p:nvSpPr>
        <p:spPr>
          <a:xfrm>
            <a:off x="851808" y="1262347"/>
            <a:ext cx="7615451" cy="4084911"/>
          </a:xfrm>
        </p:spPr>
        <p:txBody>
          <a:bodyPr>
            <a:noAutofit/>
          </a:bodyPr>
          <a:lstStyle/>
          <a:p>
            <a:pPr algn="just"/>
            <a:r>
              <a:rPr lang="en-US" sz="1650" dirty="0">
                <a:latin typeface="Times New Roman" panose="02020603050405020304" pitchFamily="18" charset="0"/>
                <a:cs typeface="Times New Roman" panose="02020603050405020304" pitchFamily="18" charset="0"/>
              </a:rPr>
              <a:t>The ratio of dc collector current (I</a:t>
            </a:r>
            <a:r>
              <a:rPr lang="en-US" sz="1650" baseline="-25000" dirty="0">
                <a:latin typeface="Times New Roman" panose="02020603050405020304" pitchFamily="18" charset="0"/>
                <a:cs typeface="Times New Roman" panose="02020603050405020304" pitchFamily="18" charset="0"/>
              </a:rPr>
              <a:t>C</a:t>
            </a:r>
            <a:r>
              <a:rPr lang="en-US" sz="1650" dirty="0">
                <a:latin typeface="Times New Roman" panose="02020603050405020304" pitchFamily="18" charset="0"/>
                <a:cs typeface="Times New Roman" panose="02020603050405020304" pitchFamily="18" charset="0"/>
              </a:rPr>
              <a:t>) to the dc base current (I</a:t>
            </a:r>
            <a:r>
              <a:rPr lang="en-US" sz="1650" baseline="-25000" dirty="0">
                <a:latin typeface="Times New Roman" panose="02020603050405020304" pitchFamily="18" charset="0"/>
                <a:cs typeface="Times New Roman" panose="02020603050405020304" pitchFamily="18" charset="0"/>
              </a:rPr>
              <a:t>B</a:t>
            </a:r>
            <a:r>
              <a:rPr lang="en-US" sz="1650" dirty="0">
                <a:latin typeface="Times New Roman" panose="02020603050405020304" pitchFamily="18" charset="0"/>
                <a:cs typeface="Times New Roman" panose="02020603050405020304" pitchFamily="18" charset="0"/>
              </a:rPr>
              <a:t>) is dc beta (</a:t>
            </a:r>
            <a:r>
              <a:rPr lang="el-GR" sz="1650" dirty="0">
                <a:latin typeface="Times New Roman" panose="02020603050405020304" pitchFamily="18" charset="0"/>
                <a:cs typeface="Times New Roman" panose="02020603050405020304" pitchFamily="18" charset="0"/>
              </a:rPr>
              <a:t>β</a:t>
            </a:r>
            <a:r>
              <a:rPr lang="en-US" sz="1650" baseline="-25000" dirty="0">
                <a:latin typeface="Times New Roman" panose="02020603050405020304" pitchFamily="18" charset="0"/>
                <a:cs typeface="Times New Roman" panose="02020603050405020304" pitchFamily="18" charset="0"/>
              </a:rPr>
              <a:t>dc</a:t>
            </a:r>
            <a:r>
              <a:rPr lang="en-US" sz="1650" dirty="0">
                <a:latin typeface="Times New Roman" panose="02020603050405020304" pitchFamily="18" charset="0"/>
                <a:cs typeface="Times New Roman" panose="02020603050405020304" pitchFamily="18" charset="0"/>
              </a:rPr>
              <a:t> ) which is dc current gain where I</a:t>
            </a:r>
            <a:r>
              <a:rPr lang="en-US" sz="1650" baseline="-25000" dirty="0">
                <a:latin typeface="Times New Roman" panose="02020603050405020304" pitchFamily="18" charset="0"/>
                <a:cs typeface="Times New Roman" panose="02020603050405020304" pitchFamily="18" charset="0"/>
              </a:rPr>
              <a:t>C</a:t>
            </a:r>
            <a:r>
              <a:rPr lang="en-US" sz="1650" dirty="0">
                <a:latin typeface="Times New Roman" panose="02020603050405020304" pitchFamily="18" charset="0"/>
                <a:cs typeface="Times New Roman" panose="02020603050405020304" pitchFamily="18" charset="0"/>
              </a:rPr>
              <a:t> and I</a:t>
            </a:r>
            <a:r>
              <a:rPr lang="en-US" sz="1650" baseline="-25000" dirty="0">
                <a:latin typeface="Times New Roman" panose="02020603050405020304" pitchFamily="18" charset="0"/>
                <a:cs typeface="Times New Roman" panose="02020603050405020304" pitchFamily="18" charset="0"/>
              </a:rPr>
              <a:t>B</a:t>
            </a:r>
            <a:r>
              <a:rPr lang="en-US" sz="1650" dirty="0">
                <a:latin typeface="Times New Roman" panose="02020603050405020304" pitchFamily="18" charset="0"/>
                <a:cs typeface="Times New Roman" panose="02020603050405020304" pitchFamily="18" charset="0"/>
              </a:rPr>
              <a:t> are determined at a particular operating point, Q-point (quiescent point). </a:t>
            </a:r>
          </a:p>
          <a:p>
            <a:pPr algn="just"/>
            <a:r>
              <a:rPr lang="en-US" sz="1650" dirty="0">
                <a:latin typeface="Times New Roman" panose="02020603050405020304" pitchFamily="18" charset="0"/>
                <a:cs typeface="Times New Roman" panose="02020603050405020304" pitchFamily="18" charset="0"/>
              </a:rPr>
              <a:t> It’s defined by the following equation:</a:t>
            </a:r>
          </a:p>
          <a:p>
            <a:pPr algn="just"/>
            <a:endParaRPr lang="en-US" sz="1650" dirty="0">
              <a:latin typeface="Times New Roman" panose="02020603050405020304" pitchFamily="18" charset="0"/>
              <a:cs typeface="Times New Roman" panose="02020603050405020304" pitchFamily="18" charset="0"/>
            </a:endParaRPr>
          </a:p>
          <a:p>
            <a:pPr marL="0" indent="0" algn="just">
              <a:buNone/>
            </a:pPr>
            <a:endParaRPr lang="en-US" sz="1650" dirty="0">
              <a:latin typeface="Times New Roman" panose="02020603050405020304" pitchFamily="18" charset="0"/>
              <a:cs typeface="Times New Roman" panose="02020603050405020304" pitchFamily="18" charset="0"/>
            </a:endParaRPr>
          </a:p>
          <a:p>
            <a:pPr marL="0" indent="0" algn="just">
              <a:buNone/>
            </a:pPr>
            <a:endParaRPr lang="en-US" sz="1650" dirty="0">
              <a:latin typeface="Times New Roman" panose="02020603050405020304" pitchFamily="18" charset="0"/>
              <a:cs typeface="Times New Roman" panose="02020603050405020304" pitchFamily="18" charset="0"/>
            </a:endParaRPr>
          </a:p>
          <a:p>
            <a:pPr algn="just"/>
            <a:r>
              <a:rPr lang="en-US" sz="1650" dirty="0">
                <a:latin typeface="Times New Roman" panose="02020603050405020304" pitchFamily="18" charset="0"/>
                <a:cs typeface="Times New Roman" panose="02020603050405020304" pitchFamily="18" charset="0"/>
              </a:rPr>
              <a:t>For ac conditions an ac beta has been defined as the changes of collector current (I</a:t>
            </a:r>
            <a:r>
              <a:rPr lang="en-US" sz="1650" baseline="-25000" dirty="0">
                <a:latin typeface="Times New Roman" panose="02020603050405020304" pitchFamily="18" charset="0"/>
                <a:cs typeface="Times New Roman" panose="02020603050405020304" pitchFamily="18" charset="0"/>
              </a:rPr>
              <a:t>C</a:t>
            </a:r>
            <a:r>
              <a:rPr lang="en-US" sz="1650" dirty="0">
                <a:latin typeface="Times New Roman" panose="02020603050405020304" pitchFamily="18" charset="0"/>
                <a:cs typeface="Times New Roman" panose="02020603050405020304" pitchFamily="18" charset="0"/>
              </a:rPr>
              <a:t>) compared to the changes of base current (I</a:t>
            </a:r>
            <a:r>
              <a:rPr lang="en-US" sz="1650" baseline="-25000" dirty="0">
                <a:latin typeface="Times New Roman" panose="02020603050405020304" pitchFamily="18" charset="0"/>
                <a:cs typeface="Times New Roman" panose="02020603050405020304" pitchFamily="18" charset="0"/>
              </a:rPr>
              <a:t>B</a:t>
            </a:r>
            <a:r>
              <a:rPr lang="en-US" sz="1650" dirty="0">
                <a:latin typeface="Times New Roman" panose="02020603050405020304" pitchFamily="18" charset="0"/>
                <a:cs typeface="Times New Roman" panose="02020603050405020304" pitchFamily="18" charset="0"/>
              </a:rPr>
              <a:t>) where I</a:t>
            </a:r>
            <a:r>
              <a:rPr lang="en-US" sz="1650" baseline="-25000" dirty="0">
                <a:latin typeface="Times New Roman" panose="02020603050405020304" pitchFamily="18" charset="0"/>
                <a:cs typeface="Times New Roman" panose="02020603050405020304" pitchFamily="18" charset="0"/>
              </a:rPr>
              <a:t>C</a:t>
            </a:r>
            <a:r>
              <a:rPr lang="en-US" sz="1650" dirty="0">
                <a:latin typeface="Times New Roman" panose="02020603050405020304" pitchFamily="18" charset="0"/>
                <a:cs typeface="Times New Roman" panose="02020603050405020304" pitchFamily="18" charset="0"/>
              </a:rPr>
              <a:t> and I</a:t>
            </a:r>
            <a:r>
              <a:rPr lang="en-US" sz="1650" baseline="-25000" dirty="0">
                <a:latin typeface="Times New Roman" panose="02020603050405020304" pitchFamily="18" charset="0"/>
                <a:cs typeface="Times New Roman" panose="02020603050405020304" pitchFamily="18" charset="0"/>
              </a:rPr>
              <a:t>B</a:t>
            </a:r>
            <a:r>
              <a:rPr lang="en-US" sz="1650" dirty="0">
                <a:latin typeface="Times New Roman" panose="02020603050405020304" pitchFamily="18" charset="0"/>
                <a:cs typeface="Times New Roman" panose="02020603050405020304" pitchFamily="18" charset="0"/>
              </a:rPr>
              <a:t> are determined at operating point.</a:t>
            </a:r>
          </a:p>
          <a:p>
            <a:pPr algn="just"/>
            <a:r>
              <a:rPr lang="en-US" sz="1650" dirty="0">
                <a:latin typeface="Times New Roman" panose="02020603050405020304" pitchFamily="18" charset="0"/>
                <a:cs typeface="Times New Roman" panose="02020603050405020304" pitchFamily="18" charset="0"/>
              </a:rPr>
              <a:t>It can be defined by the following equation:</a:t>
            </a:r>
          </a:p>
          <a:p>
            <a:pPr algn="just"/>
            <a:endParaRPr lang="en-US" sz="1650" dirty="0">
              <a:latin typeface="Times New Roman" panose="02020603050405020304" pitchFamily="18" charset="0"/>
              <a:cs typeface="Times New Roman" panose="02020603050405020304" pitchFamily="18" charset="0"/>
            </a:endParaRPr>
          </a:p>
          <a:p>
            <a:pPr algn="just"/>
            <a:endParaRPr lang="en-US" sz="1650" dirty="0">
              <a:latin typeface="Times New Roman" panose="02020603050405020304" pitchFamily="18" charset="0"/>
              <a:cs typeface="Times New Roman" panose="02020603050405020304" pitchFamily="18" charset="0"/>
            </a:endParaRPr>
          </a:p>
          <a:p>
            <a:pPr algn="just"/>
            <a:endParaRPr lang="en-US" sz="165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835639" y="2242377"/>
            <a:ext cx="1079026" cy="751464"/>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145950" y="4842984"/>
            <a:ext cx="1926877" cy="720328"/>
          </a:xfrm>
          <a:prstGeom prst="rect">
            <a:avLst/>
          </a:prstGeom>
        </p:spPr>
      </p:pic>
    </p:spTree>
    <p:extLst>
      <p:ext uri="{BB962C8B-B14F-4D97-AF65-F5344CB8AC3E}">
        <p14:creationId xmlns:p14="http://schemas.microsoft.com/office/powerpoint/2010/main" val="1018494306"/>
      </p:ext>
    </p:extLst>
  </p:cSld>
  <p:clrMapOvr>
    <a:masterClrMapping/>
  </p:clrMapOvr>
  <p:transition spd="med">
    <p:wip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778" y="327142"/>
            <a:ext cx="7429499"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RELATIONSHIP ANALYSIS BETWEEN </a:t>
            </a:r>
            <a:r>
              <a:rPr lang="el-GR" sz="2400" b="1" dirty="0">
                <a:solidFill>
                  <a:schemeClr val="dk1"/>
                </a:solidFill>
                <a:latin typeface="Cambria" panose="02040503050406030204" pitchFamily="18" charset="0"/>
                <a:ea typeface="+mn-ea"/>
                <a:cs typeface="+mn-cs"/>
              </a:rPr>
              <a:t>α</a:t>
            </a:r>
            <a:r>
              <a:rPr lang="en-US" sz="2400" b="1" dirty="0">
                <a:solidFill>
                  <a:schemeClr val="dk1"/>
                </a:solidFill>
                <a:latin typeface="Cambria" panose="02040503050406030204" pitchFamily="18" charset="0"/>
                <a:ea typeface="+mn-ea"/>
                <a:cs typeface="+mn-cs"/>
              </a:rPr>
              <a:t> AND </a:t>
            </a:r>
            <a:r>
              <a:rPr lang="el-GR" sz="2400" b="1" dirty="0">
                <a:solidFill>
                  <a:schemeClr val="dk1"/>
                </a:solidFill>
                <a:latin typeface="Cambria" panose="02040503050406030204" pitchFamily="18" charset="0"/>
                <a:ea typeface="+mn-ea"/>
                <a:cs typeface="+mn-cs"/>
              </a:rPr>
              <a:t>β</a:t>
            </a:r>
            <a:r>
              <a:rPr lang="en-US" sz="2400" b="1" dirty="0">
                <a:solidFill>
                  <a:schemeClr val="dk1"/>
                </a:solidFill>
                <a:latin typeface="Cambria" panose="02040503050406030204" pitchFamily="18" charset="0"/>
                <a:ea typeface="+mn-ea"/>
                <a:cs typeface="+mn-cs"/>
              </a:rPr>
              <a:t>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00283" y="1248365"/>
            <a:ext cx="7027255" cy="735932"/>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598457" y="2137009"/>
            <a:ext cx="5263825" cy="2304870"/>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903533" y="4805786"/>
            <a:ext cx="1326836" cy="803849"/>
          </a:xfrm>
          <a:prstGeom prst="rect">
            <a:avLst/>
          </a:prstGeom>
        </p:spPr>
      </p:pic>
      <p:pic>
        <p:nvPicPr>
          <p:cNvPr id="10" name="Picture 9"/>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073115" y="4805786"/>
            <a:ext cx="1360361" cy="803849"/>
          </a:xfrm>
          <a:prstGeom prst="rect">
            <a:avLst/>
          </a:prstGeom>
        </p:spPr>
      </p:pic>
    </p:spTree>
    <p:extLst>
      <p:ext uri="{BB962C8B-B14F-4D97-AF65-F5344CB8AC3E}">
        <p14:creationId xmlns:p14="http://schemas.microsoft.com/office/powerpoint/2010/main" val="327624248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p:tgtEl>
                                          <p:spTgt spid="9"/>
                                        </p:tgtEl>
                                        <p:attrNameLst>
                                          <p:attrName>ppt_x</p:attrName>
                                        </p:attrNameLst>
                                      </p:cBhvr>
                                      <p:tavLst>
                                        <p:tav tm="0">
                                          <p:val>
                                            <p:strVal val="#ppt_x-#ppt_w*1.125000"/>
                                          </p:val>
                                        </p:tav>
                                        <p:tav tm="100000">
                                          <p:val>
                                            <p:strVal val="#ppt_x"/>
                                          </p:val>
                                        </p:tav>
                                      </p:tavLst>
                                    </p:anim>
                                    <p:animEffect transition="in" filter="wipe(right)">
                                      <p:cBhvr>
                                        <p:cTn id="23" dur="500"/>
                                        <p:tgtEl>
                                          <p:spTgt spid="9"/>
                                        </p:tgtEl>
                                      </p:cBhvr>
                                    </p:animEffect>
                                  </p:childTnLst>
                                </p:cTn>
                              </p:par>
                              <p:par>
                                <p:cTn id="24" presetID="12" presetClass="entr" presetSubtype="8"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p:tgtEl>
                                          <p:spTgt spid="10"/>
                                        </p:tgtEl>
                                        <p:attrNameLst>
                                          <p:attrName>ppt_x</p:attrName>
                                        </p:attrNameLst>
                                      </p:cBhvr>
                                      <p:tavLst>
                                        <p:tav tm="0">
                                          <p:val>
                                            <p:strVal val="#ppt_x-#ppt_w*1.125000"/>
                                          </p:val>
                                        </p:tav>
                                        <p:tav tm="100000">
                                          <p:val>
                                            <p:strVal val="#ppt_x"/>
                                          </p:val>
                                        </p:tav>
                                      </p:tavLst>
                                    </p:anim>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813" y="257694"/>
            <a:ext cx="623289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COMMON–COLLECTOR CONFIGURATION</a:t>
            </a:r>
          </a:p>
        </p:txBody>
      </p:sp>
      <p:sp>
        <p:nvSpPr>
          <p:cNvPr id="3" name="Content Placeholder 2"/>
          <p:cNvSpPr>
            <a:spLocks noGrp="1"/>
          </p:cNvSpPr>
          <p:nvPr>
            <p:ph idx="1"/>
          </p:nvPr>
        </p:nvSpPr>
        <p:spPr>
          <a:xfrm>
            <a:off x="931460" y="1386544"/>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Also called emitter-follower (EF). </a:t>
            </a:r>
          </a:p>
          <a:p>
            <a:pPr algn="just"/>
            <a:r>
              <a:rPr lang="en-US" sz="1800" dirty="0">
                <a:latin typeface="Times New Roman" panose="02020603050405020304" pitchFamily="18" charset="0"/>
                <a:cs typeface="Times New Roman" panose="02020603050405020304" pitchFamily="18" charset="0"/>
              </a:rPr>
              <a:t>It is called common-emitter configuration since both the signal source and the load share the collector terminal as a common connection point.</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output voltage is obtained at emitter terminal. </a:t>
            </a:r>
          </a:p>
          <a:p>
            <a:pPr algn="just"/>
            <a:r>
              <a:rPr lang="en-US" sz="1800" dirty="0">
                <a:latin typeface="Times New Roman" panose="02020603050405020304" pitchFamily="18" charset="0"/>
                <a:cs typeface="Times New Roman" panose="02020603050405020304" pitchFamily="18" charset="0"/>
              </a:rPr>
              <a:t>The input characteristic of common-collector configuration is similar with common-emitter configuration.</a:t>
            </a:r>
          </a:p>
          <a:p>
            <a:pPr algn="just"/>
            <a:r>
              <a:rPr lang="en-US" sz="1800" dirty="0">
                <a:latin typeface="Times New Roman" panose="02020603050405020304" pitchFamily="18" charset="0"/>
                <a:cs typeface="Times New Roman" panose="02020603050405020304" pitchFamily="18" charset="0"/>
              </a:rPr>
              <a:t>Common-collector circuit configuration is provided with the load resistor connected from emitter to ground.</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It is used primarily for impedance-matching purpose since it has high input impedance and low output impedance.</a:t>
            </a:r>
          </a:p>
          <a:p>
            <a:pPr algn="just"/>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19661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57813" y="1253278"/>
            <a:ext cx="5236169" cy="4151351"/>
          </a:xfrm>
          <a:prstGeom prst="rect">
            <a:avLst/>
          </a:prstGeom>
        </p:spPr>
      </p:pic>
      <p:sp>
        <p:nvSpPr>
          <p:cNvPr id="9" name="Title 1">
            <a:extLst>
              <a:ext uri="{FF2B5EF4-FFF2-40B4-BE49-F238E27FC236}">
                <a16:creationId xmlns:a16="http://schemas.microsoft.com/office/drawing/2014/main" id="{E13E83EB-DA63-8147-8DD7-39566D1E9093}"/>
              </a:ext>
            </a:extLst>
          </p:cNvPr>
          <p:cNvSpPr>
            <a:spLocks noGrp="1"/>
          </p:cNvSpPr>
          <p:nvPr>
            <p:ph type="title"/>
          </p:nvPr>
        </p:nvSpPr>
        <p:spPr>
          <a:xfrm>
            <a:off x="1857813" y="257694"/>
            <a:ext cx="623289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COMMON–COLLECTOR CONFIGURATION</a:t>
            </a:r>
          </a:p>
        </p:txBody>
      </p:sp>
    </p:spTree>
    <p:extLst>
      <p:ext uri="{BB962C8B-B14F-4D97-AF65-F5344CB8AC3E}">
        <p14:creationId xmlns:p14="http://schemas.microsoft.com/office/powerpoint/2010/main" val="240430163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9168" y="303992"/>
            <a:ext cx="4280033"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LIMITS OF OPERATION</a:t>
            </a:r>
          </a:p>
        </p:txBody>
      </p:sp>
      <p:sp>
        <p:nvSpPr>
          <p:cNvPr id="3" name="Content Placeholder 2"/>
          <p:cNvSpPr>
            <a:spLocks noGrp="1"/>
          </p:cNvSpPr>
          <p:nvPr>
            <p:ph idx="1"/>
          </p:nvPr>
        </p:nvSpPr>
        <p:spPr>
          <a:xfrm>
            <a:off x="764274" y="1190454"/>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Many BJT transistor used as an amplifier. Thus it is important to notice the limits of operations.</a:t>
            </a:r>
          </a:p>
          <a:p>
            <a:pPr algn="just"/>
            <a:r>
              <a:rPr lang="en-US" sz="1800" dirty="0">
                <a:latin typeface="Times New Roman" panose="02020603050405020304" pitchFamily="18" charset="0"/>
                <a:cs typeface="Times New Roman" panose="02020603050405020304" pitchFamily="18" charset="0"/>
              </a:rPr>
              <a:t>At least 3 maximum values is mentioned in data sheet. </a:t>
            </a:r>
          </a:p>
          <a:p>
            <a:pPr algn="just"/>
            <a:r>
              <a:rPr lang="en-US" sz="1800" dirty="0">
                <a:latin typeface="Times New Roman" panose="02020603050405020304" pitchFamily="18" charset="0"/>
                <a:cs typeface="Times New Roman" panose="02020603050405020304" pitchFamily="18" charset="0"/>
              </a:rPr>
              <a:t>There are:</a:t>
            </a:r>
          </a:p>
          <a:p>
            <a:pPr marL="1083564" lvl="2" indent="-342900" algn="just">
              <a:buFont typeface="+mj-lt"/>
              <a:buAutoNum type="alphaLcParenR"/>
            </a:pPr>
            <a:r>
              <a:rPr lang="en-US" sz="1500" dirty="0">
                <a:latin typeface="Times New Roman" panose="02020603050405020304" pitchFamily="18" charset="0"/>
                <a:cs typeface="Times New Roman" panose="02020603050405020304" pitchFamily="18" charset="0"/>
              </a:rPr>
              <a:t>Maximum power dissipation at collector: </a:t>
            </a:r>
            <a:r>
              <a:rPr lang="en-US" sz="1500" dirty="0" err="1">
                <a:latin typeface="Times New Roman" panose="02020603050405020304" pitchFamily="18" charset="0"/>
                <a:cs typeface="Times New Roman" panose="02020603050405020304" pitchFamily="18" charset="0"/>
              </a:rPr>
              <a:t>P</a:t>
            </a:r>
            <a:r>
              <a:rPr lang="en-US" sz="1500" baseline="-25000" dirty="0" err="1">
                <a:latin typeface="Times New Roman" panose="02020603050405020304" pitchFamily="18" charset="0"/>
                <a:cs typeface="Times New Roman" panose="02020603050405020304" pitchFamily="18" charset="0"/>
              </a:rPr>
              <a:t>Cmax</a:t>
            </a:r>
            <a:r>
              <a:rPr lang="en-US" sz="1500" dirty="0">
                <a:latin typeface="Times New Roman" panose="02020603050405020304" pitchFamily="18" charset="0"/>
                <a:cs typeface="Times New Roman" panose="02020603050405020304" pitchFamily="18" charset="0"/>
              </a:rPr>
              <a:t> or P</a:t>
            </a:r>
            <a:r>
              <a:rPr lang="en-US" sz="1500" baseline="-25000" dirty="0">
                <a:latin typeface="Times New Roman" panose="02020603050405020304" pitchFamily="18" charset="0"/>
                <a:cs typeface="Times New Roman" panose="02020603050405020304" pitchFamily="18" charset="0"/>
              </a:rPr>
              <a:t>D</a:t>
            </a:r>
          </a:p>
          <a:p>
            <a:pPr marL="1083564" lvl="2" indent="-342900" algn="just">
              <a:buFont typeface="+mj-lt"/>
              <a:buAutoNum type="alphaLcParenR"/>
            </a:pPr>
            <a:r>
              <a:rPr lang="en-US" sz="1500" dirty="0">
                <a:latin typeface="Times New Roman" panose="02020603050405020304" pitchFamily="18" charset="0"/>
                <a:cs typeface="Times New Roman" panose="02020603050405020304" pitchFamily="18" charset="0"/>
              </a:rPr>
              <a:t>Maximum collector-emitter voltage: </a:t>
            </a:r>
            <a:r>
              <a:rPr lang="en-US" sz="1500" dirty="0" err="1">
                <a:latin typeface="Times New Roman" panose="02020603050405020304" pitchFamily="18" charset="0"/>
                <a:cs typeface="Times New Roman" panose="02020603050405020304" pitchFamily="18" charset="0"/>
              </a:rPr>
              <a:t>V</a:t>
            </a:r>
            <a:r>
              <a:rPr lang="en-US" sz="1500" baseline="-25000" dirty="0" err="1">
                <a:latin typeface="Times New Roman" panose="02020603050405020304" pitchFamily="18" charset="0"/>
                <a:cs typeface="Times New Roman" panose="02020603050405020304" pitchFamily="18" charset="0"/>
              </a:rPr>
              <a:t>CEmax</a:t>
            </a:r>
            <a:r>
              <a:rPr lang="en-US" sz="1500" dirty="0">
                <a:latin typeface="Times New Roman" panose="02020603050405020304" pitchFamily="18" charset="0"/>
                <a:cs typeface="Times New Roman" panose="02020603050405020304" pitchFamily="18" charset="0"/>
              </a:rPr>
              <a:t> ;sometimes named as V</a:t>
            </a:r>
            <a:r>
              <a:rPr lang="en-US" sz="1500" baseline="-25000" dirty="0">
                <a:latin typeface="Times New Roman" panose="02020603050405020304" pitchFamily="18" charset="0"/>
                <a:cs typeface="Times New Roman" panose="02020603050405020304" pitchFamily="18" charset="0"/>
              </a:rPr>
              <a:t>(BR)CEO) </a:t>
            </a:r>
            <a:r>
              <a:rPr lang="en-US" sz="1500" dirty="0">
                <a:latin typeface="Times New Roman" panose="02020603050405020304" pitchFamily="18" charset="0"/>
                <a:cs typeface="Times New Roman" panose="02020603050405020304" pitchFamily="18" charset="0"/>
              </a:rPr>
              <a:t>or V</a:t>
            </a:r>
            <a:r>
              <a:rPr lang="en-US" sz="1500" baseline="-25000" dirty="0">
                <a:latin typeface="Times New Roman" panose="02020603050405020304" pitchFamily="18" charset="0"/>
                <a:cs typeface="Times New Roman" panose="02020603050405020304" pitchFamily="18" charset="0"/>
              </a:rPr>
              <a:t>CEO</a:t>
            </a:r>
            <a:r>
              <a:rPr lang="en-US" sz="1500" dirty="0">
                <a:latin typeface="Times New Roman" panose="02020603050405020304" pitchFamily="18" charset="0"/>
                <a:cs typeface="Times New Roman" panose="02020603050405020304" pitchFamily="18" charset="0"/>
              </a:rPr>
              <a:t>.</a:t>
            </a:r>
          </a:p>
          <a:p>
            <a:pPr marL="1083564" lvl="2" indent="-342900" algn="just">
              <a:buFont typeface="+mj-lt"/>
              <a:buAutoNum type="alphaLcParenR"/>
            </a:pPr>
            <a:r>
              <a:rPr lang="en-US" sz="1500" dirty="0">
                <a:latin typeface="Times New Roman" panose="02020603050405020304" pitchFamily="18" charset="0"/>
                <a:cs typeface="Times New Roman" panose="02020603050405020304" pitchFamily="18" charset="0"/>
              </a:rPr>
              <a:t>Maximum collector current: </a:t>
            </a:r>
            <a:r>
              <a:rPr lang="en-US" sz="1500" dirty="0" err="1">
                <a:latin typeface="Times New Roman" panose="02020603050405020304" pitchFamily="18" charset="0"/>
                <a:cs typeface="Times New Roman" panose="02020603050405020304" pitchFamily="18" charset="0"/>
              </a:rPr>
              <a:t>I</a:t>
            </a:r>
            <a:r>
              <a:rPr lang="en-US" sz="1500" baseline="-25000" dirty="0" err="1">
                <a:latin typeface="Times New Roman" panose="02020603050405020304" pitchFamily="18" charset="0"/>
                <a:cs typeface="Times New Roman" panose="02020603050405020304" pitchFamily="18" charset="0"/>
              </a:rPr>
              <a:t>cmax</a:t>
            </a:r>
            <a:endParaRPr lang="en-US"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There are few rules that need to be followed for BJT transistor used as an amplifier. The rules are:</a:t>
            </a:r>
          </a:p>
          <a:p>
            <a:pPr marL="1126427" lvl="2" indent="-385763" algn="just">
              <a:buFont typeface="+mj-lt"/>
              <a:buAutoNum type="romanLcPeriod"/>
            </a:pPr>
            <a:r>
              <a:rPr lang="en-US" sz="1650" dirty="0">
                <a:latin typeface="Times New Roman" panose="02020603050405020304" pitchFamily="18" charset="0"/>
                <a:cs typeface="Times New Roman" panose="02020603050405020304" pitchFamily="18" charset="0"/>
              </a:rPr>
              <a:t>transistors need to operate in active region!</a:t>
            </a:r>
          </a:p>
          <a:p>
            <a:pPr marL="1126427" lvl="2" indent="-385763" algn="just">
              <a:buFont typeface="+mj-lt"/>
              <a:buAutoNum type="romanLcPeriod"/>
            </a:pPr>
            <a:r>
              <a:rPr lang="en-US" sz="1650" dirty="0">
                <a:latin typeface="Times New Roman" panose="02020603050405020304" pitchFamily="18" charset="0"/>
                <a:cs typeface="Times New Roman" panose="02020603050405020304" pitchFamily="18" charset="0"/>
              </a:rPr>
              <a:t>I</a:t>
            </a:r>
            <a:r>
              <a:rPr lang="en-US" sz="1650" baseline="-25000" dirty="0">
                <a:latin typeface="Times New Roman" panose="02020603050405020304" pitchFamily="18" charset="0"/>
                <a:cs typeface="Times New Roman" panose="02020603050405020304" pitchFamily="18" charset="0"/>
              </a:rPr>
              <a:t>C</a:t>
            </a:r>
            <a:r>
              <a:rPr lang="en-US" sz="1650" dirty="0">
                <a:latin typeface="Times New Roman" panose="02020603050405020304" pitchFamily="18" charset="0"/>
                <a:cs typeface="Times New Roman" panose="02020603050405020304" pitchFamily="18" charset="0"/>
              </a:rPr>
              <a:t> &lt; </a:t>
            </a:r>
            <a:r>
              <a:rPr lang="en-US" sz="1650" dirty="0" err="1">
                <a:latin typeface="Times New Roman" panose="02020603050405020304" pitchFamily="18" charset="0"/>
                <a:cs typeface="Times New Roman" panose="02020603050405020304" pitchFamily="18" charset="0"/>
              </a:rPr>
              <a:t>I</a:t>
            </a:r>
            <a:r>
              <a:rPr lang="en-US" sz="1650" baseline="-25000" dirty="0" err="1">
                <a:latin typeface="Times New Roman" panose="02020603050405020304" pitchFamily="18" charset="0"/>
                <a:cs typeface="Times New Roman" panose="02020603050405020304" pitchFamily="18" charset="0"/>
              </a:rPr>
              <a:t>cmax</a:t>
            </a:r>
            <a:endParaRPr lang="en-US" sz="1650" baseline="-25000" dirty="0">
              <a:latin typeface="Times New Roman" panose="02020603050405020304" pitchFamily="18" charset="0"/>
              <a:cs typeface="Times New Roman" panose="02020603050405020304" pitchFamily="18" charset="0"/>
            </a:endParaRPr>
          </a:p>
          <a:p>
            <a:pPr marL="1126427" lvl="2" indent="-385763" algn="just">
              <a:buFont typeface="+mj-lt"/>
              <a:buAutoNum type="romanLcPeriod"/>
            </a:pPr>
            <a:r>
              <a:rPr lang="en-US" sz="1650" dirty="0">
                <a:latin typeface="Times New Roman" panose="02020603050405020304" pitchFamily="18" charset="0"/>
                <a:cs typeface="Times New Roman" panose="02020603050405020304" pitchFamily="18" charset="0"/>
              </a:rPr>
              <a:t>P</a:t>
            </a:r>
            <a:r>
              <a:rPr lang="en-US" sz="1650" baseline="-25000" dirty="0">
                <a:latin typeface="Times New Roman" panose="02020603050405020304" pitchFamily="18" charset="0"/>
                <a:cs typeface="Times New Roman" panose="02020603050405020304" pitchFamily="18" charset="0"/>
              </a:rPr>
              <a:t>C</a:t>
            </a:r>
            <a:r>
              <a:rPr lang="en-US" sz="1650" dirty="0">
                <a:latin typeface="Times New Roman" panose="02020603050405020304" pitchFamily="18" charset="0"/>
                <a:cs typeface="Times New Roman" panose="02020603050405020304" pitchFamily="18" charset="0"/>
              </a:rPr>
              <a:t> &lt; </a:t>
            </a:r>
            <a:r>
              <a:rPr lang="en-US" sz="1650" dirty="0" err="1">
                <a:latin typeface="Times New Roman" panose="02020603050405020304" pitchFamily="18" charset="0"/>
                <a:cs typeface="Times New Roman" panose="02020603050405020304" pitchFamily="18" charset="0"/>
              </a:rPr>
              <a:t>P</a:t>
            </a:r>
            <a:r>
              <a:rPr lang="en-US" sz="1650" baseline="-25000" dirty="0" err="1">
                <a:latin typeface="Times New Roman" panose="02020603050405020304" pitchFamily="18" charset="0"/>
                <a:cs typeface="Times New Roman" panose="02020603050405020304" pitchFamily="18" charset="0"/>
              </a:rPr>
              <a:t>Cmax</a:t>
            </a:r>
            <a:endParaRPr lang="en-US" sz="1650"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500889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up)">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up)">
                                      <p:cBhvr>
                                        <p:cTn id="25" dur="500"/>
                                        <p:tgtEl>
                                          <p:spTgt spid="3">
                                            <p:txEl>
                                              <p:pRg st="3" end="3"/>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up)">
                                      <p:cBhvr>
                                        <p:cTn id="28" dur="500"/>
                                        <p:tgtEl>
                                          <p:spTgt spid="3">
                                            <p:txEl>
                                              <p:pRg st="4" end="4"/>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up)">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up)">
                                      <p:cBhvr>
                                        <p:cTn id="36" dur="500"/>
                                        <p:tgtEl>
                                          <p:spTgt spid="3">
                                            <p:txEl>
                                              <p:pRg st="6" end="6"/>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up)">
                                      <p:cBhvr>
                                        <p:cTn id="39" dur="500"/>
                                        <p:tgtEl>
                                          <p:spTgt spid="3">
                                            <p:txEl>
                                              <p:pRg st="7" end="7"/>
                                            </p:txEl>
                                          </p:spTgt>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up)">
                                      <p:cBhvr>
                                        <p:cTn id="42" dur="500"/>
                                        <p:tgtEl>
                                          <p:spTgt spid="3">
                                            <p:txEl>
                                              <p:pRg st="8" end="8"/>
                                            </p:txEl>
                                          </p:spTgt>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wipe(up)">
                                      <p:cBhvr>
                                        <p:cTn id="4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458" y="4974935"/>
            <a:ext cx="7615451" cy="769043"/>
          </a:xfrm>
        </p:spPr>
        <p:txBody>
          <a:bodyPr>
            <a:noAutofit/>
          </a:bodyPr>
          <a:lstStyle/>
          <a:p>
            <a:pPr marL="0" indent="0" algn="just">
              <a:buNone/>
            </a:pPr>
            <a:r>
              <a:rPr lang="en-US" sz="1350" b="1" dirty="0">
                <a:latin typeface="Times New Roman" panose="02020603050405020304" pitchFamily="18" charset="0"/>
                <a:cs typeface="Times New Roman" panose="02020603050405020304" pitchFamily="18" charset="0"/>
              </a:rPr>
              <a:t>Note: V</a:t>
            </a:r>
            <a:r>
              <a:rPr lang="en-US" sz="1350" b="1" baseline="-25000" dirty="0">
                <a:latin typeface="Times New Roman" panose="02020603050405020304" pitchFamily="18" charset="0"/>
                <a:cs typeface="Times New Roman" panose="02020603050405020304" pitchFamily="18" charset="0"/>
              </a:rPr>
              <a:t>CE</a:t>
            </a:r>
            <a:r>
              <a:rPr lang="en-US" sz="1350" b="1" dirty="0">
                <a:latin typeface="Times New Roman" panose="02020603050405020304" pitchFamily="18" charset="0"/>
                <a:cs typeface="Times New Roman" panose="02020603050405020304" pitchFamily="18" charset="0"/>
              </a:rPr>
              <a:t> is at maximum and I</a:t>
            </a:r>
            <a:r>
              <a:rPr lang="en-US" sz="1350" b="1" baseline="-25000" dirty="0">
                <a:latin typeface="Times New Roman" panose="02020603050405020304" pitchFamily="18" charset="0"/>
                <a:cs typeface="Times New Roman" panose="02020603050405020304" pitchFamily="18" charset="0"/>
              </a:rPr>
              <a:t>C</a:t>
            </a:r>
            <a:r>
              <a:rPr lang="en-US" sz="1350" b="1" dirty="0">
                <a:latin typeface="Times New Roman" panose="02020603050405020304" pitchFamily="18" charset="0"/>
                <a:cs typeface="Times New Roman" panose="02020603050405020304" pitchFamily="18" charset="0"/>
              </a:rPr>
              <a:t> is at minimum (</a:t>
            </a:r>
            <a:r>
              <a:rPr lang="en-US" sz="1350" b="1" dirty="0" err="1">
                <a:latin typeface="Times New Roman" panose="02020603050405020304" pitchFamily="18" charset="0"/>
                <a:cs typeface="Times New Roman" panose="02020603050405020304" pitchFamily="18" charset="0"/>
              </a:rPr>
              <a:t>I</a:t>
            </a:r>
            <a:r>
              <a:rPr lang="en-US" sz="1350" b="1" baseline="-25000" dirty="0" err="1">
                <a:latin typeface="Times New Roman" panose="02020603050405020304" pitchFamily="18" charset="0"/>
                <a:cs typeface="Times New Roman" panose="02020603050405020304" pitchFamily="18" charset="0"/>
              </a:rPr>
              <a:t>Cmax</a:t>
            </a:r>
            <a:r>
              <a:rPr lang="en-US" sz="1350" b="1" dirty="0">
                <a:latin typeface="Times New Roman" panose="02020603050405020304" pitchFamily="18" charset="0"/>
                <a:cs typeface="Times New Roman" panose="02020603050405020304" pitchFamily="18" charset="0"/>
              </a:rPr>
              <a:t>=I</a:t>
            </a:r>
            <a:r>
              <a:rPr lang="en-US" sz="1350" b="1" baseline="-25000" dirty="0">
                <a:latin typeface="Times New Roman" panose="02020603050405020304" pitchFamily="18" charset="0"/>
                <a:cs typeface="Times New Roman" panose="02020603050405020304" pitchFamily="18" charset="0"/>
              </a:rPr>
              <a:t>CEO</a:t>
            </a:r>
            <a:r>
              <a:rPr lang="en-US" sz="1350" b="1" dirty="0">
                <a:latin typeface="Times New Roman" panose="02020603050405020304" pitchFamily="18" charset="0"/>
                <a:cs typeface="Times New Roman" panose="02020603050405020304" pitchFamily="18" charset="0"/>
              </a:rPr>
              <a:t>) in the cutoff region. I</a:t>
            </a:r>
            <a:r>
              <a:rPr lang="en-US" sz="1350" b="1" baseline="-25000" dirty="0">
                <a:latin typeface="Times New Roman" panose="02020603050405020304" pitchFamily="18" charset="0"/>
                <a:cs typeface="Times New Roman" panose="02020603050405020304" pitchFamily="18" charset="0"/>
              </a:rPr>
              <a:t>C</a:t>
            </a:r>
            <a:r>
              <a:rPr lang="en-US" sz="1350" b="1" dirty="0">
                <a:latin typeface="Times New Roman" panose="02020603050405020304" pitchFamily="18" charset="0"/>
                <a:cs typeface="Times New Roman" panose="02020603050405020304" pitchFamily="18" charset="0"/>
              </a:rPr>
              <a:t> is at maximum and V</a:t>
            </a:r>
            <a:r>
              <a:rPr lang="en-US" sz="1350" b="1" baseline="-25000" dirty="0">
                <a:latin typeface="Times New Roman" panose="02020603050405020304" pitchFamily="18" charset="0"/>
                <a:cs typeface="Times New Roman" panose="02020603050405020304" pitchFamily="18" charset="0"/>
              </a:rPr>
              <a:t>CE</a:t>
            </a:r>
            <a:r>
              <a:rPr lang="en-US" sz="1350" b="1" dirty="0">
                <a:latin typeface="Times New Roman" panose="02020603050405020304" pitchFamily="18" charset="0"/>
                <a:cs typeface="Times New Roman" panose="02020603050405020304" pitchFamily="18" charset="0"/>
              </a:rPr>
              <a:t> is at minimum (V</a:t>
            </a:r>
            <a:r>
              <a:rPr lang="en-US" sz="1350" b="1" baseline="-25000" dirty="0">
                <a:latin typeface="Times New Roman" panose="02020603050405020304" pitchFamily="18" charset="0"/>
                <a:cs typeface="Times New Roman" panose="02020603050405020304" pitchFamily="18" charset="0"/>
              </a:rPr>
              <a:t>CE</a:t>
            </a:r>
            <a:r>
              <a:rPr lang="en-US" sz="1350" b="1" dirty="0">
                <a:latin typeface="Times New Roman" panose="02020603050405020304" pitchFamily="18" charset="0"/>
                <a:cs typeface="Times New Roman" panose="02020603050405020304" pitchFamily="18" charset="0"/>
              </a:rPr>
              <a:t> </a:t>
            </a:r>
            <a:r>
              <a:rPr lang="en-US" sz="1350" b="1" baseline="-25000" dirty="0">
                <a:latin typeface="Times New Roman" panose="02020603050405020304" pitchFamily="18" charset="0"/>
                <a:cs typeface="Times New Roman" panose="02020603050405020304" pitchFamily="18" charset="0"/>
              </a:rPr>
              <a:t>max</a:t>
            </a:r>
            <a:r>
              <a:rPr lang="en-US" sz="1350" b="1" dirty="0">
                <a:latin typeface="Times New Roman" panose="02020603050405020304" pitchFamily="18" charset="0"/>
                <a:cs typeface="Times New Roman" panose="02020603050405020304" pitchFamily="18" charset="0"/>
              </a:rPr>
              <a:t> = </a:t>
            </a:r>
            <a:r>
              <a:rPr lang="en-US" sz="1350" b="1" dirty="0" err="1">
                <a:latin typeface="Times New Roman" panose="02020603050405020304" pitchFamily="18" charset="0"/>
                <a:cs typeface="Times New Roman" panose="02020603050405020304" pitchFamily="18" charset="0"/>
              </a:rPr>
              <a:t>V</a:t>
            </a:r>
            <a:r>
              <a:rPr lang="en-US" sz="1350" b="1" baseline="-25000" dirty="0" err="1">
                <a:latin typeface="Times New Roman" panose="02020603050405020304" pitchFamily="18" charset="0"/>
                <a:cs typeface="Times New Roman" panose="02020603050405020304" pitchFamily="18" charset="0"/>
              </a:rPr>
              <a:t>CEsat</a:t>
            </a:r>
            <a:r>
              <a:rPr lang="en-US" sz="1350" b="1" dirty="0">
                <a:latin typeface="Times New Roman" panose="02020603050405020304" pitchFamily="18" charset="0"/>
                <a:cs typeface="Times New Roman" panose="02020603050405020304" pitchFamily="18" charset="0"/>
              </a:rPr>
              <a:t> = V</a:t>
            </a:r>
            <a:r>
              <a:rPr lang="en-US" sz="1350" b="1" baseline="-25000" dirty="0">
                <a:latin typeface="Times New Roman" panose="02020603050405020304" pitchFamily="18" charset="0"/>
                <a:cs typeface="Times New Roman" panose="02020603050405020304" pitchFamily="18" charset="0"/>
              </a:rPr>
              <a:t>CEO</a:t>
            </a:r>
            <a:r>
              <a:rPr lang="en-US" sz="1350" b="1" dirty="0">
                <a:latin typeface="Times New Roman" panose="02020603050405020304" pitchFamily="18" charset="0"/>
                <a:cs typeface="Times New Roman" panose="02020603050405020304" pitchFamily="18" charset="0"/>
              </a:rPr>
              <a:t>) in the saturation region. The transistor operates in the active region between saturation and cutoff</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98858" y="825517"/>
            <a:ext cx="4746283" cy="3956566"/>
          </a:xfrm>
          <a:prstGeom prst="rect">
            <a:avLst/>
          </a:prstGeom>
        </p:spPr>
      </p:pic>
      <p:sp>
        <p:nvSpPr>
          <p:cNvPr id="10" name="Title 1">
            <a:extLst>
              <a:ext uri="{FF2B5EF4-FFF2-40B4-BE49-F238E27FC236}">
                <a16:creationId xmlns:a16="http://schemas.microsoft.com/office/drawing/2014/main" id="{CDF71A79-EFB3-6343-A745-FDD7328A8BED}"/>
              </a:ext>
            </a:extLst>
          </p:cNvPr>
          <p:cNvSpPr>
            <a:spLocks noGrp="1"/>
          </p:cNvSpPr>
          <p:nvPr>
            <p:ph type="title"/>
          </p:nvPr>
        </p:nvSpPr>
        <p:spPr>
          <a:xfrm>
            <a:off x="2599168" y="303992"/>
            <a:ext cx="4280033"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LIMITS OF OPERATION</a:t>
            </a:r>
          </a:p>
        </p:txBody>
      </p:sp>
    </p:spTree>
    <p:extLst>
      <p:ext uri="{BB962C8B-B14F-4D97-AF65-F5344CB8AC3E}">
        <p14:creationId xmlns:p14="http://schemas.microsoft.com/office/powerpoint/2010/main" val="275561015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strips(downRight)">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401102324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50" b="1" dirty="0">
                <a:solidFill>
                  <a:srgbClr val="FF0000"/>
                </a:solidFill>
                <a:latin typeface="Times New Roman" panose="02020603050405020304" pitchFamily="18" charset="0"/>
                <a:cs typeface="Times New Roman" panose="02020603050405020304" pitchFamily="18" charset="0"/>
              </a:rPr>
              <a:t>Electronic Devices</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4" y="5407884"/>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263"/>
              </a:spcBef>
            </a:pPr>
            <a:r>
              <a:rPr kumimoji="0" lang="en-US" altLang="en-US" sz="825" u="sng" dirty="0">
                <a:solidFill>
                  <a:schemeClr val="accent1">
                    <a:lumMod val="75000"/>
                  </a:schemeClr>
                </a:solidFill>
                <a:latin typeface="TimesNewRomanPS"/>
              </a:rPr>
              <a:t>Reference book</a:t>
            </a:r>
            <a:r>
              <a:rPr kumimoji="0" lang="en-US" altLang="en-US" sz="825" dirty="0">
                <a:solidFill>
                  <a:schemeClr val="accent1">
                    <a:lumMod val="75000"/>
                  </a:schemeClr>
                </a:solidFill>
                <a:latin typeface="TimesNewRomanPS"/>
              </a:rPr>
              <a:t>:</a:t>
            </a:r>
            <a:endParaRPr lang="en-US" sz="825"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263"/>
              </a:spcBef>
            </a:pPr>
            <a:r>
              <a:rPr kumimoji="0" lang="en-US" altLang="en-US" sz="1050" b="1" dirty="0">
                <a:solidFill>
                  <a:schemeClr val="accent1">
                    <a:lumMod val="75000"/>
                  </a:schemeClr>
                </a:solidFill>
                <a:latin typeface="TimesNewRomanPS"/>
              </a:rPr>
              <a:t>Electronic Devices and Circuit Theory (Chapter-4)</a:t>
            </a:r>
            <a:r>
              <a:rPr kumimoji="0" lang="en-US" altLang="en-US" sz="1050" dirty="0">
                <a:solidFill>
                  <a:schemeClr val="accent1">
                    <a:lumMod val="75000"/>
                  </a:schemeClr>
                </a:solidFill>
                <a:latin typeface="TimesNewRomanPS"/>
              </a:rPr>
              <a:t> </a:t>
            </a:r>
          </a:p>
          <a:p>
            <a:pPr algn="ctr">
              <a:lnSpc>
                <a:spcPct val="100000"/>
              </a:lnSpc>
              <a:spcBef>
                <a:spcPts val="263"/>
              </a:spcBef>
            </a:pPr>
            <a:r>
              <a:rPr lang="en-US" sz="825" dirty="0">
                <a:solidFill>
                  <a:schemeClr val="accent1">
                    <a:lumMod val="75000"/>
                  </a:schemeClr>
                </a:solidFill>
                <a:latin typeface="TimesNewRomanPS"/>
              </a:rPr>
              <a:t>Robert L. </a:t>
            </a:r>
            <a:r>
              <a:rPr lang="en-US" sz="825" dirty="0" err="1">
                <a:solidFill>
                  <a:schemeClr val="accent1">
                    <a:lumMod val="75000"/>
                  </a:schemeClr>
                </a:solidFill>
                <a:latin typeface="TimesNewRomanPS"/>
              </a:rPr>
              <a:t>Boylestad</a:t>
            </a:r>
            <a:r>
              <a:rPr lang="en-US" sz="825" dirty="0">
                <a:solidFill>
                  <a:schemeClr val="accent1">
                    <a:lumMod val="75000"/>
                  </a:schemeClr>
                </a:solidFill>
                <a:latin typeface="TimesNewRomanPS"/>
              </a:rPr>
              <a:t> and L. </a:t>
            </a:r>
            <a:r>
              <a:rPr lang="en-US" sz="825" dirty="0" err="1">
                <a:solidFill>
                  <a:schemeClr val="accent1">
                    <a:lumMod val="75000"/>
                  </a:schemeClr>
                </a:solidFill>
                <a:latin typeface="TimesNewRomanPS"/>
              </a:rPr>
              <a:t>Nashelsky</a:t>
            </a:r>
            <a:r>
              <a:rPr lang="en-US" sz="825" dirty="0">
                <a:solidFill>
                  <a:schemeClr val="accent1">
                    <a:lumMod val="75000"/>
                  </a:schemeClr>
                </a:solidFill>
                <a:latin typeface="TimesNewRomanPS"/>
              </a:rPr>
              <a:t> , (11</a:t>
            </a:r>
            <a:r>
              <a:rPr lang="en-US" sz="825" baseline="30000" dirty="0">
                <a:solidFill>
                  <a:schemeClr val="accent1">
                    <a:lumMod val="75000"/>
                  </a:schemeClr>
                </a:solidFill>
                <a:latin typeface="TimesNewRomanPS"/>
              </a:rPr>
              <a:t>th</a:t>
            </a:r>
            <a:r>
              <a:rPr lang="en-US" sz="825" dirty="0">
                <a:solidFill>
                  <a:schemeClr val="accent1">
                    <a:lumMod val="75000"/>
                  </a:schemeClr>
                </a:solidFill>
                <a:latin typeface="TimesNewRomanPS"/>
              </a:rPr>
              <a:t> Edition)</a:t>
            </a:r>
            <a:endParaRPr lang="en-US" sz="825"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0000FF"/>
                </a:solidFill>
                <a:latin typeface="Times New Roman" panose="02020603050405020304" pitchFamily="18" charset="0"/>
                <a:cs typeface="Times New Roman" panose="02020603050405020304" pitchFamily="18" charset="0"/>
              </a:rPr>
              <a:t>Mid Term</a:t>
            </a:r>
            <a:br>
              <a:rPr lang="en-US" sz="1800" b="1" dirty="0">
                <a:solidFill>
                  <a:srgbClr val="0000FF"/>
                </a:solidFill>
                <a:latin typeface="Times New Roman" panose="02020603050405020304" pitchFamily="18" charset="0"/>
                <a:cs typeface="Times New Roman" panose="02020603050405020304" pitchFamily="18" charset="0"/>
              </a:rPr>
            </a:br>
            <a:r>
              <a:rPr lang="en-US" sz="1800" b="1" dirty="0">
                <a:solidFill>
                  <a:srgbClr val="0000FF"/>
                </a:solidFill>
                <a:latin typeface="Times New Roman" panose="02020603050405020304" pitchFamily="18" charset="0"/>
                <a:cs typeface="Times New Roman" panose="02020603050405020304" pitchFamily="18" charset="0"/>
              </a:rPr>
              <a:t>Lecture - 09</a:t>
            </a:r>
          </a:p>
        </p:txBody>
      </p:sp>
      <p:sp>
        <p:nvSpPr>
          <p:cNvPr id="2" name="TextBox 1">
            <a:extLst>
              <a:ext uri="{FF2B5EF4-FFF2-40B4-BE49-F238E27FC236}">
                <a16:creationId xmlns:a16="http://schemas.microsoft.com/office/drawing/2014/main" id="{9CB85FD2-92AD-5B19-ADD7-80BB7EBF5685}"/>
              </a:ext>
            </a:extLst>
          </p:cNvPr>
          <p:cNvSpPr txBox="1"/>
          <p:nvPr/>
        </p:nvSpPr>
        <p:spPr>
          <a:xfrm>
            <a:off x="2910627" y="3535029"/>
            <a:ext cx="3349378" cy="738664"/>
          </a:xfrm>
          <a:prstGeom prst="rect">
            <a:avLst/>
          </a:prstGeom>
          <a:noFill/>
        </p:spPr>
        <p:txBody>
          <a:bodyPr wrap="none" rtlCol="0">
            <a:spAutoFit/>
          </a:bodyPr>
          <a:lstStyle>
            <a:defPPr>
              <a:defRPr lang="ja-JP"/>
            </a:defPPr>
            <a:lvl1pPr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kern="1200">
                <a:solidFill>
                  <a:schemeClr val="tx1"/>
                </a:solidFill>
                <a:latin typeface="Calibri" panose="020F050202020403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Calibri" panose="020F0502020204030204" pitchFamily="34" charset="0"/>
                <a:ea typeface="ＭＳ Ｐゴシック" panose="020B0600070205080204" pitchFamily="50" charset="-128"/>
                <a:cs typeface="+mn-cs"/>
              </a:defRPr>
            </a:lvl9p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sz="1400"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2064343628"/>
      </p:ext>
    </p:extLst>
  </p:cSld>
  <p:clrMapOvr>
    <a:masterClrMapping/>
  </p:clrMapOvr>
  <p:transition spd="med">
    <p:wip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8026C7AC-A2D3-0347-BA77-0E64D52B83BD}"/>
              </a:ext>
            </a:extLst>
          </p:cNvPr>
          <p:cNvSpPr txBox="1">
            <a:spLocks/>
          </p:cNvSpPr>
          <p:nvPr/>
        </p:nvSpPr>
        <p:spPr>
          <a:xfrm>
            <a:off x="764274" y="1211562"/>
            <a:ext cx="7615451" cy="4622079"/>
          </a:xfrm>
          <a:prstGeom prst="rect">
            <a:avLst/>
          </a:prstGeom>
        </p:spPr>
        <p:txBody>
          <a:bodyPr vert="horz" lIns="68580" tIns="34290" rIns="68580" bIns="34290" rtlCol="0">
            <a:noAutofit/>
          </a:bodyPr>
          <a:lstStyle>
            <a:lvl1pPr marL="228600" indent="-228600" algn="just">
              <a:lnSpc>
                <a:spcPct val="100000"/>
              </a:lnSpc>
              <a:spcBef>
                <a:spcPts val="1000"/>
              </a:spcBef>
              <a:buFont typeface="Arial" panose="020B0604020202020204" pitchFamily="34" charset="0"/>
              <a:buChar char="•"/>
              <a:defRPr sz="2200">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Aft>
                <a:spcPts val="600"/>
              </a:spcAft>
            </a:pPr>
            <a:r>
              <a:rPr lang="en-US" sz="1650" dirty="0"/>
              <a:t>Be able to determine the dc levels for the variety of important BJT configurations.  </a:t>
            </a:r>
          </a:p>
          <a:p>
            <a:pPr>
              <a:spcAft>
                <a:spcPts val="600"/>
              </a:spcAft>
            </a:pPr>
            <a:r>
              <a:rPr lang="en-US" sz="1650" dirty="0"/>
              <a:t>Understand how to measure the important voltage levels of a BJT transistor configuration and use them to determine whether the network is operating properly.   </a:t>
            </a:r>
          </a:p>
          <a:p>
            <a:pPr>
              <a:spcAft>
                <a:spcPts val="600"/>
              </a:spcAft>
            </a:pPr>
            <a:r>
              <a:rPr lang="en-US" sz="1650" dirty="0"/>
              <a:t>Become aware of the saturation and cutoff conditions of a BJT network and the expected voltage and current levels established by each condition.   </a:t>
            </a:r>
          </a:p>
          <a:p>
            <a:pPr>
              <a:spcAft>
                <a:spcPts val="600"/>
              </a:spcAft>
            </a:pPr>
            <a:r>
              <a:rPr lang="en-US" sz="1650" dirty="0"/>
              <a:t>Be able to perform a load-line analysis of the most common BJT configurations.  </a:t>
            </a:r>
          </a:p>
          <a:p>
            <a:pPr>
              <a:spcAft>
                <a:spcPts val="600"/>
              </a:spcAft>
            </a:pPr>
            <a:r>
              <a:rPr lang="en-US" sz="1650" dirty="0"/>
              <a:t>Become acquainted with the design process for BJT amplifiers.  </a:t>
            </a:r>
          </a:p>
          <a:p>
            <a:pPr>
              <a:spcAft>
                <a:spcPts val="600"/>
              </a:spcAft>
            </a:pPr>
            <a:r>
              <a:rPr lang="en-US" sz="1650" dirty="0"/>
              <a:t>Understand the basic operation of transistor switching networks.  </a:t>
            </a:r>
          </a:p>
          <a:p>
            <a:pPr>
              <a:spcAft>
                <a:spcPts val="600"/>
              </a:spcAft>
            </a:pPr>
            <a:r>
              <a:rPr lang="en-US" sz="1650" dirty="0"/>
              <a:t>Begin to understand the troubleshooting process as applied to BJT configurations.  </a:t>
            </a:r>
          </a:p>
          <a:p>
            <a:pPr>
              <a:spcAft>
                <a:spcPts val="600"/>
              </a:spcAft>
            </a:pPr>
            <a:r>
              <a:rPr lang="en-US" sz="1650" dirty="0"/>
              <a:t>Develop a sense for the stability factors of a BJT configuration and how they affect its operation due to changes in specific characteristics and environmental changes.</a:t>
            </a:r>
          </a:p>
        </p:txBody>
      </p:sp>
      <p:sp>
        <p:nvSpPr>
          <p:cNvPr id="7" name="Title 1">
            <a:extLst>
              <a:ext uri="{FF2B5EF4-FFF2-40B4-BE49-F238E27FC236}">
                <a16:creationId xmlns:a16="http://schemas.microsoft.com/office/drawing/2014/main" id="{51741D61-A8CF-FF4C-9A4B-C7E4B563E26E}"/>
              </a:ext>
            </a:extLst>
          </p:cNvPr>
          <p:cNvSpPr txBox="1">
            <a:spLocks/>
          </p:cNvSpPr>
          <p:nvPr/>
        </p:nvSpPr>
        <p:spPr bwMode="auto">
          <a:xfrm>
            <a:off x="3292713" y="311328"/>
            <a:ext cx="2312449"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a:latin typeface="Cambria" panose="02040503050406030204" pitchFamily="18" charset="0"/>
              </a:rPr>
              <a:t>Objectives</a:t>
            </a:r>
            <a:endParaRPr lang="en-US" sz="2400" b="1" dirty="0">
              <a:latin typeface="Cambria" panose="02040503050406030204" pitchFamily="18" charset="0"/>
            </a:endParaRPr>
          </a:p>
        </p:txBody>
      </p:sp>
    </p:spTree>
    <p:extLst>
      <p:ext uri="{BB962C8B-B14F-4D97-AF65-F5344CB8AC3E}">
        <p14:creationId xmlns:p14="http://schemas.microsoft.com/office/powerpoint/2010/main" val="190843919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randombar(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randombar(horizont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randombar(horizontal)">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randombar(horizontal)">
                                      <p:cBhvr>
                                        <p:cTn id="32" dur="500"/>
                                        <p:tgtEl>
                                          <p:spTgt spid="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animEffect transition="in" filter="randombar(horizontal)">
                                      <p:cBhvr>
                                        <p:cTn id="37" dur="500"/>
                                        <p:tgtEl>
                                          <p:spTgt spid="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animEffect transition="in" filter="randombar(horizontal)">
                                      <p:cBhvr>
                                        <p:cTn id="42" dur="500"/>
                                        <p:tgtEl>
                                          <p:spTgt spid="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9">
                                            <p:txEl>
                                              <p:pRg st="7" end="7"/>
                                            </p:txEl>
                                          </p:spTgt>
                                        </p:tgtEl>
                                        <p:attrNameLst>
                                          <p:attrName>style.visibility</p:attrName>
                                        </p:attrNameLst>
                                      </p:cBhvr>
                                      <p:to>
                                        <p:strVal val="visible"/>
                                      </p:to>
                                    </p:set>
                                    <p:animEffect transition="in" filter="randombar(horizontal)">
                                      <p:cBhvr>
                                        <p:cTn id="47"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980728"/>
            <a:ext cx="8928992" cy="4824536"/>
          </a:xfrm>
        </p:spPr>
        <p:txBody>
          <a:bodyPr>
            <a:noAutofit/>
          </a:bodyPr>
          <a:lstStyle/>
          <a:p>
            <a:pPr algn="just">
              <a:buFont typeface="Wingdings" panose="05000000000000000000" pitchFamily="2" charset="2"/>
              <a:buChar char="v"/>
            </a:pPr>
            <a:r>
              <a:rPr lang="en-US" sz="1800" b="1" dirty="0">
                <a:latin typeface="Cambria" panose="02040503050406030204" pitchFamily="18" charset="0"/>
                <a:ea typeface="Cambria" panose="02040503050406030204" pitchFamily="18" charset="0"/>
              </a:rPr>
              <a:t>Although the covalent bond will result in a stronger bond between the valence electrons and their parent atom, </a:t>
            </a:r>
            <a:r>
              <a:rPr lang="en-US" sz="1800" b="1" i="1" u="sng" dirty="0">
                <a:solidFill>
                  <a:srgbClr val="FF0000"/>
                </a:solidFill>
                <a:latin typeface="Cambria" panose="02040503050406030204" pitchFamily="18" charset="0"/>
                <a:ea typeface="Cambria" panose="02040503050406030204" pitchFamily="18" charset="0"/>
              </a:rPr>
              <a:t>it is still possible for the valence electrons to absorb sufficient kinetic energy</a:t>
            </a:r>
            <a:r>
              <a:rPr lang="en-US" sz="1800" b="1" dirty="0">
                <a:solidFill>
                  <a:srgbClr val="FF0000"/>
                </a:solidFill>
                <a:latin typeface="Cambria" panose="02040503050406030204" pitchFamily="18" charset="0"/>
                <a:ea typeface="Cambria" panose="02040503050406030204" pitchFamily="18" charset="0"/>
              </a:rPr>
              <a:t> </a:t>
            </a:r>
            <a:r>
              <a:rPr lang="en-US" sz="1800" b="1" dirty="0">
                <a:latin typeface="Cambria" panose="02040503050406030204" pitchFamily="18" charset="0"/>
                <a:ea typeface="Cambria" panose="02040503050406030204" pitchFamily="18" charset="0"/>
              </a:rPr>
              <a:t>from external natural causes to </a:t>
            </a:r>
            <a:r>
              <a:rPr lang="en-US" sz="1800" b="1" i="1" u="sng" dirty="0">
                <a:solidFill>
                  <a:srgbClr val="FF0000"/>
                </a:solidFill>
                <a:latin typeface="Cambria" panose="02040503050406030204" pitchFamily="18" charset="0"/>
                <a:ea typeface="Cambria" panose="02040503050406030204" pitchFamily="18" charset="0"/>
              </a:rPr>
              <a:t>break the covalent bond and assume the “free” state.</a:t>
            </a:r>
          </a:p>
          <a:p>
            <a:pPr algn="just">
              <a:buFont typeface="Wingdings" panose="05000000000000000000" pitchFamily="2" charset="2"/>
              <a:buChar char="v"/>
            </a:pPr>
            <a:endParaRPr lang="en-US" sz="1800" b="1" i="1" u="sng" dirty="0">
              <a:solidFill>
                <a:srgbClr val="FF0000"/>
              </a:solidFill>
              <a:latin typeface="Cambria" panose="02040503050406030204" pitchFamily="18" charset="0"/>
              <a:ea typeface="Cambria" panose="02040503050406030204" pitchFamily="18" charset="0"/>
            </a:endParaRPr>
          </a:p>
          <a:p>
            <a:pPr algn="just">
              <a:buClr>
                <a:schemeClr val="tx1"/>
              </a:buClr>
              <a:buFont typeface="Wingdings" panose="05000000000000000000" pitchFamily="2" charset="2"/>
              <a:buChar char="v"/>
            </a:pPr>
            <a:r>
              <a:rPr lang="en-US" sz="1800" b="1" i="1" u="sng" dirty="0">
                <a:solidFill>
                  <a:srgbClr val="FF0000"/>
                </a:solidFill>
                <a:latin typeface="Cambria" panose="02040503050406030204" pitchFamily="18" charset="0"/>
                <a:ea typeface="Cambria" panose="02040503050406030204" pitchFamily="18" charset="0"/>
              </a:rPr>
              <a:t>The term free is applied to any electron that has separated from the fixed lattice structure</a:t>
            </a:r>
            <a:r>
              <a:rPr lang="en-US" sz="1800" b="1" dirty="0">
                <a:solidFill>
                  <a:srgbClr val="FF0000"/>
                </a:solidFill>
                <a:latin typeface="Cambria" panose="02040503050406030204" pitchFamily="18" charset="0"/>
                <a:ea typeface="Cambria" panose="02040503050406030204" pitchFamily="18" charset="0"/>
              </a:rPr>
              <a:t> </a:t>
            </a:r>
            <a:r>
              <a:rPr lang="en-US" sz="1800" b="1" dirty="0">
                <a:latin typeface="Cambria" panose="02040503050406030204" pitchFamily="18" charset="0"/>
                <a:ea typeface="Cambria" panose="02040503050406030204" pitchFamily="18" charset="0"/>
              </a:rPr>
              <a:t>and is </a:t>
            </a:r>
            <a:r>
              <a:rPr lang="en-US" sz="1800" b="1" i="1" u="sng" dirty="0">
                <a:solidFill>
                  <a:srgbClr val="FF0000"/>
                </a:solidFill>
                <a:latin typeface="Cambria" panose="02040503050406030204" pitchFamily="18" charset="0"/>
                <a:ea typeface="Cambria" panose="02040503050406030204" pitchFamily="18" charset="0"/>
              </a:rPr>
              <a:t>very sensitive to any applied electric fields </a:t>
            </a:r>
            <a:r>
              <a:rPr lang="en-US" sz="1800" b="1" dirty="0">
                <a:latin typeface="Cambria" panose="02040503050406030204" pitchFamily="18" charset="0"/>
                <a:ea typeface="Cambria" panose="02040503050406030204" pitchFamily="18" charset="0"/>
              </a:rPr>
              <a:t>such as established by voltage sources or any difference in potential.</a:t>
            </a:r>
          </a:p>
          <a:p>
            <a:pPr algn="just">
              <a:buFont typeface="Wingdings" panose="05000000000000000000" pitchFamily="2" charset="2"/>
              <a:buChar char="v"/>
            </a:pPr>
            <a:endParaRPr lang="en-US" sz="18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1800" b="1" dirty="0">
                <a:latin typeface="Cambria" panose="02040503050406030204" pitchFamily="18" charset="0"/>
                <a:ea typeface="Cambria" panose="02040503050406030204" pitchFamily="18" charset="0"/>
              </a:rPr>
              <a:t>The external causes include effects such </a:t>
            </a:r>
            <a:r>
              <a:rPr lang="en-US" sz="1800" b="1" dirty="0">
                <a:solidFill>
                  <a:srgbClr val="FF0000"/>
                </a:solidFill>
                <a:latin typeface="Cambria" panose="02040503050406030204" pitchFamily="18" charset="0"/>
                <a:ea typeface="Cambria" panose="02040503050406030204" pitchFamily="18" charset="0"/>
              </a:rPr>
              <a:t>as </a:t>
            </a:r>
            <a:r>
              <a:rPr lang="en-US" sz="1800" b="1" i="1" u="sng" dirty="0">
                <a:solidFill>
                  <a:srgbClr val="FF0000"/>
                </a:solidFill>
                <a:latin typeface="Cambria" panose="02040503050406030204" pitchFamily="18" charset="0"/>
                <a:ea typeface="Cambria" panose="02040503050406030204" pitchFamily="18" charset="0"/>
              </a:rPr>
              <a:t>light energy in the form of photons</a:t>
            </a:r>
            <a:r>
              <a:rPr lang="en-US" sz="1800" b="1" i="1" u="sng" dirty="0">
                <a:latin typeface="Cambria" panose="02040503050406030204" pitchFamily="18" charset="0"/>
                <a:ea typeface="Cambria" panose="02040503050406030204" pitchFamily="18" charset="0"/>
              </a:rPr>
              <a:t> </a:t>
            </a:r>
            <a:r>
              <a:rPr lang="en-US" sz="1800" b="1" dirty="0">
                <a:latin typeface="Cambria" panose="02040503050406030204" pitchFamily="18" charset="0"/>
                <a:ea typeface="Cambria" panose="02040503050406030204" pitchFamily="18" charset="0"/>
              </a:rPr>
              <a:t>and </a:t>
            </a:r>
            <a:r>
              <a:rPr lang="en-US" sz="1800" b="1" i="1" u="sng" dirty="0">
                <a:solidFill>
                  <a:srgbClr val="FF0000"/>
                </a:solidFill>
                <a:latin typeface="Cambria" panose="02040503050406030204" pitchFamily="18" charset="0"/>
                <a:ea typeface="Cambria" panose="02040503050406030204" pitchFamily="18" charset="0"/>
              </a:rPr>
              <a:t>thermal energy (heat) from the surrounding medium</a:t>
            </a:r>
            <a:r>
              <a:rPr lang="en-US" sz="1800" b="1" i="1" u="sng" dirty="0">
                <a:latin typeface="Cambria" panose="02040503050406030204" pitchFamily="18" charset="0"/>
                <a:ea typeface="Cambria" panose="02040503050406030204" pitchFamily="18" charset="0"/>
              </a:rPr>
              <a:t>. </a:t>
            </a:r>
          </a:p>
          <a:p>
            <a:pPr algn="just">
              <a:buFont typeface="Wingdings" panose="05000000000000000000" pitchFamily="2" charset="2"/>
              <a:buChar char="v"/>
            </a:pPr>
            <a:endParaRPr lang="en-US" sz="18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1800" b="1" dirty="0">
                <a:latin typeface="Cambria" panose="02040503050406030204" pitchFamily="18" charset="0"/>
                <a:ea typeface="Cambria" panose="02040503050406030204" pitchFamily="18" charset="0"/>
              </a:rPr>
              <a:t>At room temperature there are approximately 1.5 * 10</a:t>
            </a:r>
            <a:r>
              <a:rPr lang="en-US" sz="1800" b="1" baseline="30000" dirty="0">
                <a:latin typeface="Cambria" panose="02040503050406030204" pitchFamily="18" charset="0"/>
                <a:ea typeface="Cambria" panose="02040503050406030204" pitchFamily="18" charset="0"/>
              </a:rPr>
              <a:t>10</a:t>
            </a:r>
            <a:r>
              <a:rPr lang="en-US" sz="1800" b="1" dirty="0">
                <a:latin typeface="Cambria" panose="02040503050406030204" pitchFamily="18" charset="0"/>
                <a:ea typeface="Cambria" panose="02040503050406030204" pitchFamily="18" charset="0"/>
              </a:rPr>
              <a:t> free carriers in 1 cm</a:t>
            </a:r>
            <a:r>
              <a:rPr lang="en-US" sz="1800" b="1" baseline="30000" dirty="0">
                <a:latin typeface="Cambria" panose="02040503050406030204" pitchFamily="18" charset="0"/>
                <a:ea typeface="Cambria" panose="02040503050406030204" pitchFamily="18" charset="0"/>
              </a:rPr>
              <a:t>3</a:t>
            </a:r>
            <a:r>
              <a:rPr lang="en-US" sz="1800" b="1" dirty="0">
                <a:latin typeface="Cambria" panose="02040503050406030204" pitchFamily="18" charset="0"/>
                <a:ea typeface="Cambria" panose="02040503050406030204" pitchFamily="18" charset="0"/>
              </a:rPr>
              <a:t> of intrinsic silicon material, that is, 15,000,000,000 (15 billion) electrons in a space smaller than a small sugar cube - an enormous number.</a:t>
            </a:r>
          </a:p>
        </p:txBody>
      </p:sp>
      <p:sp>
        <p:nvSpPr>
          <p:cNvPr id="4" name="Text Box 4">
            <a:extLst>
              <a:ext uri="{FF2B5EF4-FFF2-40B4-BE49-F238E27FC236}">
                <a16:creationId xmlns:a16="http://schemas.microsoft.com/office/drawing/2014/main" id="{6A04A5BB-FEDD-B14B-A3C0-6F63E4662E9A}"/>
              </a:ext>
            </a:extLst>
          </p:cNvPr>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
        <p:nvSpPr>
          <p:cNvPr id="2" name="TextBox 1">
            <a:extLst>
              <a:ext uri="{FF2B5EF4-FFF2-40B4-BE49-F238E27FC236}">
                <a16:creationId xmlns:a16="http://schemas.microsoft.com/office/drawing/2014/main" id="{F2E17925-FE13-A3CF-A274-FFB2E84C18E5}"/>
              </a:ext>
            </a:extLst>
          </p:cNvPr>
          <p:cNvSpPr txBox="1"/>
          <p:nvPr/>
        </p:nvSpPr>
        <p:spPr>
          <a:xfrm>
            <a:off x="4067944" y="2132856"/>
            <a:ext cx="4701940" cy="375552"/>
          </a:xfrm>
          <a:prstGeom prst="rect">
            <a:avLst/>
          </a:prstGeom>
          <a:solidFill>
            <a:schemeClr val="bg1"/>
          </a:solidFill>
        </p:spPr>
        <p:txBody>
          <a:bodyPr wrap="square">
            <a:spAutoFit/>
          </a:bodyPr>
          <a:lstStyle/>
          <a:p>
            <a:pPr marL="0" marR="0">
              <a:lnSpc>
                <a:spcPct val="107000"/>
              </a:lnSpc>
              <a:spcBef>
                <a:spcPts val="0"/>
              </a:spcBef>
              <a:spcAft>
                <a:spcPts val="800"/>
              </a:spcAft>
            </a:pPr>
            <a:r>
              <a:rPr lang="en-US" sz="1800" b="1" dirty="0">
                <a:solidFill>
                  <a:srgbClr val="FF0000"/>
                </a:solidFill>
                <a:effectLst/>
                <a:latin typeface="Calibri" panose="020F0502020204030204" pitchFamily="34" charset="0"/>
                <a:ea typeface="DengXian" panose="020B0503020204020204" pitchFamily="2" charset="-122"/>
                <a:cs typeface="Times New Roman" panose="02020603050405020304" pitchFamily="18" charset="0"/>
              </a:rPr>
              <a:t>What is FREE Electron?</a:t>
            </a:r>
          </a:p>
        </p:txBody>
      </p:sp>
    </p:spTree>
    <p:extLst>
      <p:ext uri="{BB962C8B-B14F-4D97-AF65-F5344CB8AC3E}">
        <p14:creationId xmlns:p14="http://schemas.microsoft.com/office/powerpoint/2010/main" val="278743342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dissolv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728" y="208913"/>
            <a:ext cx="2598544"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BIASING</a:t>
            </a:r>
          </a:p>
        </p:txBody>
      </p:sp>
      <p:sp>
        <p:nvSpPr>
          <p:cNvPr id="3" name="Content Placeholder 2"/>
          <p:cNvSpPr>
            <a:spLocks noGrp="1"/>
          </p:cNvSpPr>
          <p:nvPr>
            <p:ph idx="1"/>
          </p:nvPr>
        </p:nvSpPr>
        <p:spPr>
          <a:xfrm>
            <a:off x="676817" y="1109431"/>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Applying DC voltages to the transistor to turn it on so that it can amplify AC signal.</a:t>
            </a: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Once the desired DC current and voltage levels have been defined, a network must be constructed that will establish the desired operating point.</a:t>
            </a:r>
          </a:p>
          <a:p>
            <a:pPr marL="0" indent="0" algn="just">
              <a:buNone/>
            </a:pPr>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2647975" y="2178334"/>
            <a:ext cx="5084217" cy="2041489"/>
          </a:xfrm>
          <a:prstGeom prst="rect">
            <a:avLst/>
          </a:prstGeom>
        </p:spPr>
      </p:pic>
      <p:cxnSp>
        <p:nvCxnSpPr>
          <p:cNvPr id="8" name="Straight Arrow Connector 7"/>
          <p:cNvCxnSpPr>
            <a:cxnSpLocks/>
          </p:cNvCxnSpPr>
          <p:nvPr/>
        </p:nvCxnSpPr>
        <p:spPr>
          <a:xfrm>
            <a:off x="2901956" y="1458410"/>
            <a:ext cx="1751067" cy="821803"/>
          </a:xfrm>
          <a:prstGeom prst="straightConnector1">
            <a:avLst/>
          </a:prstGeom>
          <a:ln w="44450" cap="flat" cmpd="sng" algn="ctr">
            <a:solidFill>
              <a:schemeClr val="accent5"/>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9" name="Straight Arrow Connector 8"/>
          <p:cNvCxnSpPr>
            <a:cxnSpLocks/>
          </p:cNvCxnSpPr>
          <p:nvPr/>
        </p:nvCxnSpPr>
        <p:spPr>
          <a:xfrm>
            <a:off x="2901956" y="1458410"/>
            <a:ext cx="1751067" cy="1608881"/>
          </a:xfrm>
          <a:prstGeom prst="straightConnector1">
            <a:avLst/>
          </a:prstGeom>
          <a:ln w="44450" cap="flat" cmpd="sng" algn="ctr">
            <a:solidFill>
              <a:schemeClr val="accent5"/>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1644248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dissolve">
                                      <p:cBhvr>
                                        <p:cTn id="2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7568" y="199821"/>
            <a:ext cx="3168864"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73586" y="1248327"/>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BJT amplifier design requires knowledge of both the DC and AC.</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BJT needs to be operated in active region used as amplifier.</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BJT operated in cut-off and saturation region is used as a switch.</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following basic current relationships for a transistor are required for transistor network analysis:</a:t>
                </a:r>
              </a:p>
              <a:p>
                <a:pPr marL="0" indent="0" algn="ctr">
                  <a:buNone/>
                </a:pPr>
                <a:r>
                  <a:rPr lang="en-US" sz="1800" b="1" dirty="0">
                    <a:latin typeface="Times New Roman" panose="02020603050405020304" pitchFamily="18" charset="0"/>
                    <a:cs typeface="Times New Roman" panose="02020603050405020304" pitchFamily="18" charset="0"/>
                  </a:rPr>
                  <a:t>V</a:t>
                </a:r>
                <a:r>
                  <a:rPr lang="en-US" sz="1800" b="1" baseline="-25000" dirty="0">
                    <a:latin typeface="Times New Roman" panose="02020603050405020304" pitchFamily="18" charset="0"/>
                    <a:cs typeface="Times New Roman" panose="02020603050405020304" pitchFamily="18" charset="0"/>
                  </a:rPr>
                  <a:t>BE</a:t>
                </a:r>
                <a:r>
                  <a:rPr lang="en-US" sz="1800" b="1" dirty="0">
                    <a:latin typeface="Times New Roman" panose="02020603050405020304" pitchFamily="18" charset="0"/>
                    <a:cs typeface="Times New Roman" panose="02020603050405020304" pitchFamily="18" charset="0"/>
                  </a:rPr>
                  <a:t> = 0.7 V</a:t>
                </a:r>
              </a:p>
              <a:p>
                <a:pPr marL="0" indent="0" algn="ctr">
                  <a:buNone/>
                </a:pPr>
                <a:r>
                  <a:rPr lang="en-US" sz="1800" b="1" dirty="0">
                    <a:latin typeface="Times New Roman" panose="02020603050405020304" pitchFamily="18" charset="0"/>
                    <a:cs typeface="Times New Roman" panose="02020603050405020304" pitchFamily="18" charset="0"/>
                  </a:rPr>
                  <a:t>I</a:t>
                </a:r>
                <a:r>
                  <a:rPr lang="en-US" sz="1800" b="1" baseline="-25000" dirty="0">
                    <a:latin typeface="Times New Roman" panose="02020603050405020304" pitchFamily="18" charset="0"/>
                    <a:cs typeface="Times New Roman" panose="02020603050405020304" pitchFamily="18" charset="0"/>
                  </a:rPr>
                  <a:t>E</a:t>
                </a:r>
                <a:r>
                  <a:rPr lang="en-US" sz="1800" b="1" dirty="0">
                    <a:latin typeface="Times New Roman" panose="02020603050405020304" pitchFamily="18" charset="0"/>
                    <a:cs typeface="Times New Roman" panose="02020603050405020304" pitchFamily="18" charset="0"/>
                  </a:rPr>
                  <a:t> = (</a:t>
                </a:r>
                <a:r>
                  <a:rPr lang="el-GR" sz="1800" b="1" dirty="0">
                    <a:latin typeface="Times New Roman" panose="02020603050405020304" pitchFamily="18" charset="0"/>
                    <a:cs typeface="Times New Roman" panose="02020603050405020304" pitchFamily="18" charset="0"/>
                  </a:rPr>
                  <a:t>β</a:t>
                </a:r>
                <a:r>
                  <a:rPr lang="en-US" sz="1800" b="1" dirty="0">
                    <a:latin typeface="Times New Roman" panose="02020603050405020304" pitchFamily="18" charset="0"/>
                    <a:cs typeface="Times New Roman" panose="02020603050405020304" pitchFamily="18" charset="0"/>
                  </a:rPr>
                  <a:t>+1) I</a:t>
                </a:r>
                <a:r>
                  <a:rPr lang="en-US" sz="1800" b="1" baseline="-25000" dirty="0">
                    <a:latin typeface="Times New Roman" panose="02020603050405020304" pitchFamily="18" charset="0"/>
                    <a:cs typeface="Times New Roman" panose="02020603050405020304" pitchFamily="18" charset="0"/>
                  </a:rPr>
                  <a:t>B</a:t>
                </a:r>
                <a:r>
                  <a:rPr lang="en-US" sz="1800" b="1" dirty="0">
                    <a:latin typeface="Times New Roman" panose="02020603050405020304" pitchFamily="18" charset="0"/>
                    <a:cs typeface="Times New Roman" panose="02020603050405020304" pitchFamily="18" charset="0"/>
                  </a:rPr>
                  <a:t> </a:t>
                </a:r>
                <a14:m>
                  <m:oMath xmlns:m="http://schemas.openxmlformats.org/officeDocument/2006/math">
                    <m:r>
                      <a:rPr lang="en-US" sz="1800" b="1" i="1" dirty="0">
                        <a:latin typeface="Cambria Math" panose="02040503050406030204" pitchFamily="18" charset="0"/>
                        <a:ea typeface="Cambria Math" panose="02040503050406030204" pitchFamily="18" charset="0"/>
                      </a:rPr>
                      <m:t>≅</m:t>
                    </m:r>
                  </m:oMath>
                </a14:m>
                <a:r>
                  <a:rPr lang="en-US" sz="1800" b="1" dirty="0">
                    <a:latin typeface="Times New Roman" panose="02020603050405020304" pitchFamily="18" charset="0"/>
                    <a:cs typeface="Times New Roman" panose="02020603050405020304" pitchFamily="18" charset="0"/>
                  </a:rPr>
                  <a:t> I</a:t>
                </a:r>
                <a:r>
                  <a:rPr lang="en-US" sz="1800" b="1" baseline="-25000" dirty="0">
                    <a:latin typeface="Times New Roman" panose="02020603050405020304" pitchFamily="18" charset="0"/>
                    <a:cs typeface="Times New Roman" panose="02020603050405020304" pitchFamily="18" charset="0"/>
                  </a:rPr>
                  <a:t>C</a:t>
                </a:r>
              </a:p>
              <a:p>
                <a:pPr marL="0" indent="0" algn="ctr">
                  <a:buNone/>
                </a:pPr>
                <a:r>
                  <a:rPr lang="en-US" sz="1800" b="1" dirty="0">
                    <a:latin typeface="Times New Roman" panose="02020603050405020304" pitchFamily="18" charset="0"/>
                    <a:cs typeface="Times New Roman" panose="02020603050405020304" pitchFamily="18" charset="0"/>
                  </a:rPr>
                  <a:t>I</a:t>
                </a:r>
                <a:r>
                  <a:rPr lang="en-US" sz="1800" b="1" baseline="-25000" dirty="0">
                    <a:latin typeface="Times New Roman" panose="02020603050405020304" pitchFamily="18" charset="0"/>
                    <a:cs typeface="Times New Roman" panose="02020603050405020304" pitchFamily="18" charset="0"/>
                  </a:rPr>
                  <a:t>C</a:t>
                </a:r>
                <a:r>
                  <a:rPr lang="en-US" sz="1800" b="1" dirty="0">
                    <a:latin typeface="Times New Roman" panose="02020603050405020304" pitchFamily="18" charset="0"/>
                    <a:cs typeface="Times New Roman" panose="02020603050405020304" pitchFamily="18" charset="0"/>
                  </a:rPr>
                  <a:t> = </a:t>
                </a:r>
                <a:r>
                  <a:rPr lang="el-GR" sz="1800" b="1" dirty="0">
                    <a:latin typeface="Times New Roman" panose="02020603050405020304" pitchFamily="18" charset="0"/>
                    <a:cs typeface="Times New Roman" panose="02020603050405020304" pitchFamily="18" charset="0"/>
                  </a:rPr>
                  <a:t>β</a:t>
                </a:r>
                <a:r>
                  <a:rPr lang="en-US" sz="1800" b="1" dirty="0">
                    <a:latin typeface="Times New Roman" panose="02020603050405020304" pitchFamily="18" charset="0"/>
                    <a:cs typeface="Times New Roman" panose="02020603050405020304" pitchFamily="18" charset="0"/>
                  </a:rPr>
                  <a:t> I</a:t>
                </a:r>
                <a:r>
                  <a:rPr lang="en-US" sz="1800" b="1" baseline="-25000" dirty="0">
                    <a:latin typeface="Times New Roman" panose="02020603050405020304" pitchFamily="18" charset="0"/>
                    <a:cs typeface="Times New Roman" panose="02020603050405020304" pitchFamily="18" charset="0"/>
                  </a:rPr>
                  <a:t>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73586" y="1248327"/>
                <a:ext cx="7615451" cy="4084911"/>
              </a:xfrm>
              <a:blipFill>
                <a:blip r:embed="rId2"/>
                <a:stretch>
                  <a:fillRect l="-500" t="-310" r="-667"/>
                </a:stretch>
              </a:blipFill>
            </p:spPr>
            <p:txBody>
              <a:bodyPr/>
              <a:lstStyle/>
              <a:p>
                <a:r>
                  <a:rPr lang="en-US">
                    <a:noFill/>
                  </a:rPr>
                  <a:t> </a:t>
                </a:r>
              </a:p>
            </p:txBody>
          </p:sp>
        </mc:Fallback>
      </mc:AlternateContent>
    </p:spTree>
    <p:extLst>
      <p:ext uri="{BB962C8B-B14F-4D97-AF65-F5344CB8AC3E}">
        <p14:creationId xmlns:p14="http://schemas.microsoft.com/office/powerpoint/2010/main" val="363046662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Righ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strips(downRigh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strips(downRight)">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strips(downRight)">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strips(downRight)">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strips(downRight)">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460" y="1248327"/>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Biasing:</a:t>
            </a:r>
          </a:p>
          <a:p>
            <a:pPr marL="0" indent="0" algn="just">
              <a:buNone/>
            </a:pPr>
            <a:r>
              <a:rPr lang="en-US" sz="1800" dirty="0">
                <a:latin typeface="Times New Roman" panose="02020603050405020304" pitchFamily="18" charset="0"/>
                <a:cs typeface="Times New Roman" panose="02020603050405020304" pitchFamily="18" charset="0"/>
              </a:rPr>
              <a:t>Applying DC voltages to establish a fixed level of current and voltage.</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applied DC establishes an operating point (Q-point) that define the region for the signal amplification.</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For a BJT to be biased in active operating region, the following must be true:</a:t>
            </a:r>
          </a:p>
          <a:p>
            <a:pPr marL="0" indent="0" algn="just">
              <a:buNone/>
            </a:pPr>
            <a:endParaRPr lang="en-US" sz="1800" dirty="0">
              <a:latin typeface="Times New Roman" panose="02020603050405020304" pitchFamily="18" charset="0"/>
              <a:cs typeface="Times New Roman" panose="02020603050405020304" pitchFamily="18" charset="0"/>
            </a:endParaRPr>
          </a:p>
          <a:p>
            <a:pPr marL="1769364" lvl="4" indent="-342900" algn="just">
              <a:buFont typeface="+mj-lt"/>
              <a:buAutoNum type="arabicParenR"/>
            </a:pPr>
            <a:r>
              <a:rPr lang="en-US" dirty="0">
                <a:latin typeface="Times New Roman" panose="02020603050405020304" pitchFamily="18" charset="0"/>
                <a:cs typeface="Times New Roman" panose="02020603050405020304" pitchFamily="18" charset="0"/>
              </a:rPr>
              <a:t>BE junction = forward biased</a:t>
            </a:r>
          </a:p>
          <a:p>
            <a:pPr marL="1769364" lvl="4" indent="-342900" algn="just">
              <a:buFont typeface="+mj-lt"/>
              <a:buAutoNum type="arabicParenR"/>
            </a:pPr>
            <a:r>
              <a:rPr lang="en-US" dirty="0">
                <a:latin typeface="Times New Roman" panose="02020603050405020304" pitchFamily="18" charset="0"/>
                <a:cs typeface="Times New Roman" panose="02020603050405020304" pitchFamily="18" charset="0"/>
              </a:rPr>
              <a:t>BC junction = reverse biased</a:t>
            </a: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D0C95811-6EFD-0B47-A6D5-237545452D7A}"/>
              </a:ext>
            </a:extLst>
          </p:cNvPr>
          <p:cNvSpPr>
            <a:spLocks noGrp="1"/>
          </p:cNvSpPr>
          <p:nvPr>
            <p:ph type="title"/>
          </p:nvPr>
        </p:nvSpPr>
        <p:spPr>
          <a:xfrm>
            <a:off x="2987568" y="199821"/>
            <a:ext cx="3168864"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INTRODUCTION</a:t>
            </a:r>
          </a:p>
        </p:txBody>
      </p:sp>
    </p:spTree>
    <p:extLst>
      <p:ext uri="{BB962C8B-B14F-4D97-AF65-F5344CB8AC3E}">
        <p14:creationId xmlns:p14="http://schemas.microsoft.com/office/powerpoint/2010/main" val="100482687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6139" y="202175"/>
            <a:ext cx="7429499" cy="61087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BIASING AND THE 3 STATES OF OPERATION</a:t>
            </a:r>
          </a:p>
        </p:txBody>
      </p:sp>
      <p:pic>
        <p:nvPicPr>
          <p:cNvPr id="4" name="Picture 3">
            <a:extLst>
              <a:ext uri="{FF2B5EF4-FFF2-40B4-BE49-F238E27FC236}">
                <a16:creationId xmlns:a16="http://schemas.microsoft.com/office/drawing/2014/main" id="{3CBFCB3A-7099-88F9-CE1F-63838C7B70FE}"/>
              </a:ext>
            </a:extLst>
          </p:cNvPr>
          <p:cNvPicPr>
            <a:picLocks noChangeAspect="1"/>
          </p:cNvPicPr>
          <p:nvPr/>
        </p:nvPicPr>
        <p:blipFill>
          <a:blip r:embed="rId2"/>
          <a:stretch>
            <a:fillRect/>
          </a:stretch>
        </p:blipFill>
        <p:spPr>
          <a:xfrm>
            <a:off x="804862" y="1290637"/>
            <a:ext cx="7534275" cy="4276725"/>
          </a:xfrm>
          <a:prstGeom prst="rect">
            <a:avLst/>
          </a:prstGeom>
        </p:spPr>
      </p:pic>
    </p:spTree>
    <p:extLst>
      <p:ext uri="{BB962C8B-B14F-4D97-AF65-F5344CB8AC3E}">
        <p14:creationId xmlns:p14="http://schemas.microsoft.com/office/powerpoint/2010/main" val="53269870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461" y="257693"/>
            <a:ext cx="5041077"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OPERATING POINT (Q-POINT)</a:t>
            </a:r>
          </a:p>
        </p:txBody>
      </p:sp>
      <p:sp>
        <p:nvSpPr>
          <p:cNvPr id="3" name="Content Placeholder 2"/>
          <p:cNvSpPr>
            <a:spLocks noGrp="1"/>
          </p:cNvSpPr>
          <p:nvPr>
            <p:ph idx="1"/>
          </p:nvPr>
        </p:nvSpPr>
        <p:spPr>
          <a:xfrm>
            <a:off x="896736" y="1386544"/>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Operating Point: Quiescent point or Q-point (static point)</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biasing circuit can be designed to set the device operation at any of these points or others within the active region.</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BJT device </a:t>
            </a:r>
            <a:r>
              <a:rPr lang="en-US" sz="1800" b="1" i="1" u="sng" dirty="0">
                <a:latin typeface="Times New Roman" panose="02020603050405020304" pitchFamily="18" charset="0"/>
                <a:cs typeface="Times New Roman" panose="02020603050405020304" pitchFamily="18" charset="0"/>
              </a:rPr>
              <a:t>could be biased to operate outside the max limits</a:t>
            </a:r>
            <a:r>
              <a:rPr lang="en-US" sz="1800" dirty="0">
                <a:latin typeface="Times New Roman" panose="02020603050405020304" pitchFamily="18" charset="0"/>
                <a:cs typeface="Times New Roman" panose="02020603050405020304" pitchFamily="18" charset="0"/>
              </a:rPr>
              <a:t>, but the result of such operation would be </a:t>
            </a:r>
            <a:r>
              <a:rPr lang="en-US" sz="1800" b="1" i="1" u="sng" dirty="0">
                <a:latin typeface="Times New Roman" panose="02020603050405020304" pitchFamily="18" charset="0"/>
                <a:cs typeface="Times New Roman" panose="02020603050405020304" pitchFamily="18" charset="0"/>
              </a:rPr>
              <a:t>shortening of the lifetime of the device or destruction of the device.</a:t>
            </a:r>
          </a:p>
          <a:p>
            <a:pPr algn="just"/>
            <a:endParaRPr lang="en-US" sz="1800" b="1" i="1" u="sng"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The chosen Q-point often depends on the intended use of the circuit.</a:t>
            </a:r>
          </a:p>
        </p:txBody>
      </p:sp>
    </p:spTree>
    <p:extLst>
      <p:ext uri="{BB962C8B-B14F-4D97-AF65-F5344CB8AC3E}">
        <p14:creationId xmlns:p14="http://schemas.microsoft.com/office/powerpoint/2010/main" val="162589870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5605" y="206518"/>
            <a:ext cx="5612789" cy="79060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VARIOUS Q-POINTS WITHIN THE LIMITS OF OPERATION</a:t>
            </a:r>
          </a:p>
        </p:txBody>
      </p:sp>
      <p:pic>
        <p:nvPicPr>
          <p:cNvPr id="4" name="Picture 3">
            <a:extLst>
              <a:ext uri="{FF2B5EF4-FFF2-40B4-BE49-F238E27FC236}">
                <a16:creationId xmlns:a16="http://schemas.microsoft.com/office/drawing/2014/main" id="{B38502E3-8772-1453-348A-3D94404F4A58}"/>
              </a:ext>
            </a:extLst>
          </p:cNvPr>
          <p:cNvPicPr>
            <a:picLocks noChangeAspect="1"/>
          </p:cNvPicPr>
          <p:nvPr/>
        </p:nvPicPr>
        <p:blipFill>
          <a:blip r:embed="rId2"/>
          <a:stretch>
            <a:fillRect/>
          </a:stretch>
        </p:blipFill>
        <p:spPr>
          <a:xfrm>
            <a:off x="509587" y="1328737"/>
            <a:ext cx="8124825" cy="4200525"/>
          </a:xfrm>
          <a:prstGeom prst="rect">
            <a:avLst/>
          </a:prstGeom>
        </p:spPr>
      </p:pic>
    </p:spTree>
    <p:extLst>
      <p:ext uri="{BB962C8B-B14F-4D97-AF65-F5344CB8AC3E}">
        <p14:creationId xmlns:p14="http://schemas.microsoft.com/office/powerpoint/2010/main" val="412867128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1634" y="292419"/>
            <a:ext cx="524073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BJT BIAS CONFIGURATIONS </a:t>
            </a:r>
          </a:p>
        </p:txBody>
      </p:sp>
      <p:sp>
        <p:nvSpPr>
          <p:cNvPr id="3" name="Content Placeholder 2"/>
          <p:cNvSpPr>
            <a:spLocks noGrp="1"/>
          </p:cNvSpPr>
          <p:nvPr>
            <p:ph idx="1"/>
          </p:nvPr>
        </p:nvSpPr>
        <p:spPr>
          <a:xfrm>
            <a:off x="919886" y="1386544"/>
            <a:ext cx="7615451" cy="4084911"/>
          </a:xfrm>
        </p:spPr>
        <p:txBody>
          <a:bodyPr>
            <a:noAutofit/>
          </a:bodyPr>
          <a:lstStyle/>
          <a:p>
            <a:pPr marL="0" indent="0" algn="ctr">
              <a:buNone/>
            </a:pPr>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pPr marL="342900" indent="-342900" algn="ctr">
              <a:buFont typeface="+mj-lt"/>
              <a:buAutoNum type="arabicPeriod"/>
            </a:pPr>
            <a:endParaRPr lang="en-US" sz="1800" dirty="0">
              <a:latin typeface="Times New Roman" panose="02020603050405020304" pitchFamily="18" charset="0"/>
              <a:cs typeface="Times New Roman" panose="02020603050405020304" pitchFamily="18" charset="0"/>
            </a:endParaRPr>
          </a:p>
          <a:p>
            <a:pPr marL="342900" indent="-342900" algn="ctr">
              <a:buFont typeface="+mj-lt"/>
              <a:buAutoNum type="arabicPeriod"/>
            </a:pPr>
            <a:r>
              <a:rPr lang="en-US" b="1" dirty="0">
                <a:latin typeface="Times New Roman" panose="02020603050405020304" pitchFamily="18" charset="0"/>
                <a:cs typeface="Times New Roman" panose="02020603050405020304" pitchFamily="18" charset="0"/>
              </a:rPr>
              <a:t>Fixed-Bias Configuration</a:t>
            </a:r>
          </a:p>
          <a:p>
            <a:pPr marL="342900" indent="-342900" algn="ctr">
              <a:buFont typeface="+mj-lt"/>
              <a:buAutoNum type="arabicPeriod"/>
            </a:pPr>
            <a:r>
              <a:rPr lang="en-US" b="1" dirty="0">
                <a:latin typeface="Times New Roman" panose="02020603050405020304" pitchFamily="18" charset="0"/>
                <a:cs typeface="Times New Roman" panose="02020603050405020304" pitchFamily="18" charset="0"/>
              </a:rPr>
              <a:t>Emitter-Bias Configuration</a:t>
            </a:r>
          </a:p>
          <a:p>
            <a:pPr marL="342900" indent="-342900" algn="ctr">
              <a:buFont typeface="+mj-lt"/>
              <a:buAutoNum type="arabicPeriod"/>
            </a:pPr>
            <a:r>
              <a:rPr lang="en-US" b="1" dirty="0">
                <a:latin typeface="Times New Roman" panose="02020603050405020304" pitchFamily="18" charset="0"/>
                <a:cs typeface="Times New Roman" panose="02020603050405020304" pitchFamily="18" charset="0"/>
              </a:rPr>
              <a:t>Voltage-Divider Bias Configuration</a:t>
            </a:r>
          </a:p>
          <a:p>
            <a:pPr marL="342900" indent="-342900" algn="ctr">
              <a:buFont typeface="+mj-lt"/>
              <a:buAutoNum type="arabicPeriod"/>
            </a:pPr>
            <a:r>
              <a:rPr lang="en-US" b="1" dirty="0">
                <a:latin typeface="Times New Roman" panose="02020603050405020304" pitchFamily="18" charset="0"/>
                <a:cs typeface="Times New Roman" panose="02020603050405020304" pitchFamily="18" charset="0"/>
              </a:rPr>
              <a:t>Collector Feedback Configuration</a:t>
            </a:r>
          </a:p>
          <a:p>
            <a:pPr marL="342900" indent="-342900" algn="ctr">
              <a:buFont typeface="+mj-lt"/>
              <a:buAutoNum type="arabicPeriod"/>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60020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wipe(up)">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up)">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7381" y="292269"/>
            <a:ext cx="5009238"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FIXED-BIAS CONFIGURATION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68786" y="1694344"/>
            <a:ext cx="4048760" cy="3239008"/>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843202" y="1651560"/>
            <a:ext cx="2867480" cy="3281792"/>
          </a:xfrm>
          <a:prstGeom prst="rect">
            <a:avLst/>
          </a:prstGeom>
        </p:spPr>
      </p:pic>
      <p:sp>
        <p:nvSpPr>
          <p:cNvPr id="8" name="Left-Right Arrow 7"/>
          <p:cNvSpPr/>
          <p:nvPr/>
        </p:nvSpPr>
        <p:spPr>
          <a:xfrm>
            <a:off x="5027238" y="2958152"/>
            <a:ext cx="706272" cy="470848"/>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55639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882" y="385016"/>
            <a:ext cx="6016236"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FORWARD BIAS OF BASE–EMITTER </a:t>
            </a:r>
          </a:p>
        </p:txBody>
      </p:sp>
      <p:pic>
        <p:nvPicPr>
          <p:cNvPr id="6" name="Content Placeholder 5"/>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29613" y="958951"/>
            <a:ext cx="2739284" cy="3348014"/>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853561" y="1414302"/>
            <a:ext cx="2180711" cy="481823"/>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927191" y="2486784"/>
            <a:ext cx="1743555" cy="764718"/>
          </a:xfrm>
          <a:prstGeom prst="rect">
            <a:avLst/>
          </a:prstGeom>
        </p:spPr>
      </p:pic>
      <p:pic>
        <p:nvPicPr>
          <p:cNvPr id="3" name="Picture 2">
            <a:extLst>
              <a:ext uri="{FF2B5EF4-FFF2-40B4-BE49-F238E27FC236}">
                <a16:creationId xmlns:a16="http://schemas.microsoft.com/office/drawing/2014/main" id="{0042870A-083D-1451-2206-CC0DFFD67690}"/>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77468" y="958951"/>
            <a:ext cx="2867480" cy="3281792"/>
          </a:xfrm>
          <a:prstGeom prst="rect">
            <a:avLst/>
          </a:prstGeom>
        </p:spPr>
      </p:pic>
      <p:grpSp>
        <p:nvGrpSpPr>
          <p:cNvPr id="9" name="Group 8">
            <a:extLst>
              <a:ext uri="{FF2B5EF4-FFF2-40B4-BE49-F238E27FC236}">
                <a16:creationId xmlns:a16="http://schemas.microsoft.com/office/drawing/2014/main" id="{B031EF1C-2384-FD72-75D1-8571556F85C6}"/>
              </a:ext>
            </a:extLst>
          </p:cNvPr>
          <p:cNvGrpSpPr/>
          <p:nvPr/>
        </p:nvGrpSpPr>
        <p:grpSpPr>
          <a:xfrm>
            <a:off x="914400" y="982664"/>
            <a:ext cx="2267712" cy="2738944"/>
            <a:chOff x="914400" y="982664"/>
            <a:chExt cx="2267712" cy="2738944"/>
          </a:xfrm>
        </p:grpSpPr>
        <p:sp>
          <p:nvSpPr>
            <p:cNvPr id="4" name="Rectangle 3">
              <a:extLst>
                <a:ext uri="{FF2B5EF4-FFF2-40B4-BE49-F238E27FC236}">
                  <a16:creationId xmlns:a16="http://schemas.microsoft.com/office/drawing/2014/main" id="{C78DA14D-A0CC-735C-418C-1AC2369D8A41}"/>
                </a:ext>
              </a:extLst>
            </p:cNvPr>
            <p:cNvSpPr/>
            <p:nvPr/>
          </p:nvSpPr>
          <p:spPr>
            <a:xfrm>
              <a:off x="1901952" y="2122713"/>
              <a:ext cx="1280160" cy="1598895"/>
            </a:xfrm>
            <a:prstGeom prst="rect">
              <a:avLst/>
            </a:prstGeom>
            <a:solidFill>
              <a:schemeClr val="bg1">
                <a:lumMod val="85000"/>
                <a:alpha val="4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67B477-605D-A0B4-A97C-CC51B05D333C}"/>
                </a:ext>
              </a:extLst>
            </p:cNvPr>
            <p:cNvSpPr/>
            <p:nvPr/>
          </p:nvSpPr>
          <p:spPr>
            <a:xfrm>
              <a:off x="914400" y="982664"/>
              <a:ext cx="1139952" cy="1886479"/>
            </a:xfrm>
            <a:prstGeom prst="rect">
              <a:avLst/>
            </a:prstGeom>
            <a:solidFill>
              <a:schemeClr val="bg1">
                <a:lumMod val="85000"/>
                <a:alpha val="4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1830104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ppt_x</p:attrName>
                                        </p:attrNameLst>
                                      </p:cBhvr>
                                      <p:tavLst>
                                        <p:tav tm="0">
                                          <p:val>
                                            <p:strVal val="#ppt_x-#ppt_w*1.125000"/>
                                          </p:val>
                                        </p:tav>
                                        <p:tav tm="100000">
                                          <p:val>
                                            <p:strVal val="#ppt_x"/>
                                          </p:val>
                                        </p:tav>
                                      </p:tavLst>
                                    </p:anim>
                                    <p:animEffect transition="in" filter="wipe(righ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ppt_x</p:attrName>
                                        </p:attrNameLst>
                                      </p:cBhvr>
                                      <p:tavLst>
                                        <p:tav tm="0">
                                          <p:val>
                                            <p:strVal val="#ppt_x-#ppt_w*1.125000"/>
                                          </p:val>
                                        </p:tav>
                                        <p:tav tm="100000">
                                          <p:val>
                                            <p:strVal val="#ppt_x"/>
                                          </p:val>
                                        </p:tav>
                                      </p:tavLst>
                                    </p:anim>
                                    <p:animEffect transition="in" filter="wipe(righ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3090" y="259389"/>
            <a:ext cx="5668995"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COLLECTOR–EMITTER LOOP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10477" y="929444"/>
            <a:ext cx="2138005" cy="2931136"/>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62725" y="1199276"/>
            <a:ext cx="1163820" cy="492386"/>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1085257" y="1945684"/>
            <a:ext cx="2105974" cy="840458"/>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295339" y="3093793"/>
            <a:ext cx="1679837" cy="484370"/>
          </a:xfrm>
          <a:prstGeom prst="rect">
            <a:avLst/>
          </a:prstGeom>
        </p:spPr>
      </p:pic>
      <p:pic>
        <p:nvPicPr>
          <p:cNvPr id="10" name="Picture 9"/>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1179361" y="4462988"/>
            <a:ext cx="1106400" cy="493928"/>
          </a:xfrm>
          <a:prstGeom prst="rect">
            <a:avLst/>
          </a:prstGeom>
        </p:spPr>
      </p:pic>
      <p:pic>
        <p:nvPicPr>
          <p:cNvPr id="11" name="Picture 10"/>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1197559" y="3945913"/>
            <a:ext cx="3133527" cy="251891"/>
          </a:xfrm>
          <a:prstGeom prst="rect">
            <a:avLst/>
          </a:prstGeom>
        </p:spPr>
      </p:pic>
      <p:pic>
        <p:nvPicPr>
          <p:cNvPr id="12" name="Picture 11"/>
          <p:cNvPicPr>
            <a:picLocks noChangeAspect="1"/>
          </p:cNvPicPr>
          <p:nvPr/>
        </p:nvPicPr>
        <p:blipFill>
          <a:blip r:embed="rId14" cstate="email">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a:ext>
            </a:extLst>
          </a:blip>
          <a:stretch>
            <a:fillRect/>
          </a:stretch>
        </p:blipFill>
        <p:spPr>
          <a:xfrm>
            <a:off x="2639448" y="4450753"/>
            <a:ext cx="1535976" cy="478268"/>
          </a:xfrm>
          <a:prstGeom prst="rect">
            <a:avLst/>
          </a:prstGeom>
        </p:spPr>
      </p:pic>
      <p:pic>
        <p:nvPicPr>
          <p:cNvPr id="13" name="Picture 12"/>
          <p:cNvPicPr>
            <a:picLocks noChangeAspect="1"/>
          </p:cNvPicPr>
          <p:nvPr/>
        </p:nvPicPr>
        <p:blipFill>
          <a:blip r:embed="rId16">
            <a:extLst>
              <a:ext uri="{BEBA8EAE-BF5A-486C-A8C5-ECC9F3942E4B}">
                <a14:imgProps xmlns:a14="http://schemas.microsoft.com/office/drawing/2010/main">
                  <a14:imgLayer r:embed="rId17">
                    <a14:imgEffect>
                      <a14:sharpenSoften amount="25000"/>
                    </a14:imgEffect>
                  </a14:imgLayer>
                </a14:imgProps>
              </a:ext>
            </a:extLst>
          </a:blip>
          <a:stretch>
            <a:fillRect/>
          </a:stretch>
        </p:blipFill>
        <p:spPr>
          <a:xfrm>
            <a:off x="4529111" y="4462988"/>
            <a:ext cx="1119371" cy="453799"/>
          </a:xfrm>
          <a:prstGeom prst="rect">
            <a:avLst/>
          </a:prstGeom>
        </p:spPr>
      </p:pic>
      <p:pic>
        <p:nvPicPr>
          <p:cNvPr id="3" name="Picture 2">
            <a:extLst>
              <a:ext uri="{FF2B5EF4-FFF2-40B4-BE49-F238E27FC236}">
                <a16:creationId xmlns:a16="http://schemas.microsoft.com/office/drawing/2014/main" id="{4FFD118D-8E6A-5C36-87A1-A51B2CF9E64B}"/>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50000"/>
                    </a14:imgEffect>
                  </a14:imgLayer>
                </a14:imgProps>
              </a:ext>
            </a:extLst>
          </a:blip>
          <a:stretch>
            <a:fillRect/>
          </a:stretch>
        </p:blipFill>
        <p:spPr>
          <a:xfrm>
            <a:off x="6047920" y="754116"/>
            <a:ext cx="2867480" cy="3281792"/>
          </a:xfrm>
          <a:prstGeom prst="rect">
            <a:avLst/>
          </a:prstGeom>
        </p:spPr>
      </p:pic>
      <p:sp>
        <p:nvSpPr>
          <p:cNvPr id="5" name="Rectangle 4">
            <a:extLst>
              <a:ext uri="{FF2B5EF4-FFF2-40B4-BE49-F238E27FC236}">
                <a16:creationId xmlns:a16="http://schemas.microsoft.com/office/drawing/2014/main" id="{4C9456C3-90E8-8FEC-3DE3-1CCD867E6F41}"/>
              </a:ext>
            </a:extLst>
          </p:cNvPr>
          <p:cNvSpPr/>
          <p:nvPr/>
        </p:nvSpPr>
        <p:spPr>
          <a:xfrm>
            <a:off x="7481660" y="714390"/>
            <a:ext cx="1433740" cy="2863773"/>
          </a:xfrm>
          <a:prstGeom prst="rect">
            <a:avLst/>
          </a:prstGeom>
          <a:solidFill>
            <a:schemeClr val="bg1">
              <a:lumMod val="85000"/>
              <a:alpha val="45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90613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downRigh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strips(downRight)">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strips(downRigh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8" presetClass="entr" presetSubtype="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strips(downRigh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6"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strips(downRigh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trips(downRigh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strips(downRight)">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49" y="1021323"/>
            <a:ext cx="8511531" cy="2432992"/>
          </a:xfrm>
        </p:spPr>
        <p:txBody>
          <a:bodyPr>
            <a:normAutofit fontScale="92500" lnSpcReduction="10000"/>
          </a:bodyPr>
          <a:lstStyle/>
          <a:p>
            <a:pPr algn="just">
              <a:buClr>
                <a:srgbClr val="FF0000"/>
              </a:buClr>
              <a:buFont typeface="Wingdings" panose="05000000000000000000" pitchFamily="2" charset="2"/>
              <a:buChar char="v"/>
            </a:pPr>
            <a:r>
              <a:rPr lang="en-US" sz="2000" b="1" i="1" u="sng" dirty="0">
                <a:solidFill>
                  <a:srgbClr val="FF0000"/>
                </a:solidFill>
                <a:latin typeface="Cambria" panose="02040503050406030204" pitchFamily="18" charset="0"/>
                <a:ea typeface="Cambria" panose="02040503050406030204" pitchFamily="18" charset="0"/>
              </a:rPr>
              <a:t>The term intrinsic is appli</a:t>
            </a:r>
            <a:r>
              <a:rPr lang="en-US" sz="2000" b="1" i="1" u="sng" dirty="0">
                <a:latin typeface="Cambria" panose="02040503050406030204" pitchFamily="18" charset="0"/>
                <a:ea typeface="Cambria" panose="02040503050406030204" pitchFamily="18" charset="0"/>
              </a:rPr>
              <a:t>ed</a:t>
            </a:r>
            <a:r>
              <a:rPr lang="en-US" sz="2000" b="1" dirty="0">
                <a:latin typeface="Cambria" panose="02040503050406030204" pitchFamily="18" charset="0"/>
                <a:ea typeface="Cambria" panose="02040503050406030204" pitchFamily="18" charset="0"/>
              </a:rPr>
              <a:t> to any semiconductor material that has been carefully </a:t>
            </a:r>
            <a:r>
              <a:rPr lang="en-US" sz="2000" b="1" i="1" u="sng" dirty="0">
                <a:solidFill>
                  <a:srgbClr val="FF0000"/>
                </a:solidFill>
                <a:latin typeface="Cambria" panose="02040503050406030204" pitchFamily="18" charset="0"/>
                <a:ea typeface="Cambria" panose="02040503050406030204" pitchFamily="18" charset="0"/>
              </a:rPr>
              <a:t>refined to reduce the number of impurities to a very low level</a:t>
            </a:r>
            <a:r>
              <a:rPr lang="en-US" sz="2000" b="1" dirty="0">
                <a:latin typeface="Cambria" panose="02040503050406030204" pitchFamily="18" charset="0"/>
                <a:ea typeface="Cambria" panose="02040503050406030204" pitchFamily="18" charset="0"/>
              </a:rPr>
              <a:t>-essentially as pure as can be made available through modern technology.</a:t>
            </a:r>
          </a:p>
          <a:p>
            <a:pPr algn="just">
              <a:buClr>
                <a:srgbClr val="FF0000"/>
              </a:buClr>
              <a:buFont typeface="Wingdings" panose="05000000000000000000" pitchFamily="2" charset="2"/>
              <a:buChar char="v"/>
            </a:pPr>
            <a:endParaRPr lang="en-US" sz="20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The free electrons in a material due only to external causes are referred to as intrinsic carriers. Table1.1 compares the number of intrinsic carriers per cubic centimeter(abbreviated </a:t>
            </a:r>
            <a:r>
              <a:rPr lang="en-US" sz="2000" b="1" i="1" dirty="0" err="1">
                <a:solidFill>
                  <a:srgbClr val="FF0000"/>
                </a:solidFill>
                <a:latin typeface="Cambria" panose="02040503050406030204" pitchFamily="18" charset="0"/>
                <a:ea typeface="Cambria" panose="02040503050406030204" pitchFamily="18" charset="0"/>
              </a:rPr>
              <a:t>n</a:t>
            </a:r>
            <a:r>
              <a:rPr lang="en-US" sz="2000" b="1" i="1" baseline="-25000" dirty="0" err="1">
                <a:solidFill>
                  <a:srgbClr val="FF0000"/>
                </a:solidFill>
                <a:latin typeface="Cambria" panose="02040503050406030204" pitchFamily="18" charset="0"/>
                <a:ea typeface="Cambria" panose="02040503050406030204" pitchFamily="18" charset="0"/>
              </a:rPr>
              <a:t>i</a:t>
            </a:r>
            <a:r>
              <a:rPr lang="en-US" sz="2000" b="1" dirty="0">
                <a:latin typeface="Cambria" panose="02040503050406030204" pitchFamily="18" charset="0"/>
                <a:ea typeface="Cambria" panose="02040503050406030204" pitchFamily="18" charset="0"/>
              </a:rPr>
              <a:t>) for Ge, Si, and GaAs.</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611560" y="3706800"/>
            <a:ext cx="3861761" cy="1711106"/>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580112" y="3533574"/>
            <a:ext cx="2939294" cy="1885964"/>
          </a:xfrm>
          <a:prstGeom prst="rect">
            <a:avLst/>
          </a:prstGeom>
        </p:spPr>
      </p:pic>
      <p:sp>
        <p:nvSpPr>
          <p:cNvPr id="9" name="Text Box 4">
            <a:extLst>
              <a:ext uri="{FF2B5EF4-FFF2-40B4-BE49-F238E27FC236}">
                <a16:creationId xmlns:a16="http://schemas.microsoft.com/office/drawing/2014/main" id="{FDB7A369-89AA-A046-8B62-7722089C0834}"/>
              </a:ext>
            </a:extLst>
          </p:cNvPr>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384391479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597" y="300288"/>
            <a:ext cx="7429499" cy="79060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latin typeface="Cambria" panose="02040503050406030204" pitchFamily="18" charset="0"/>
              </a:rPr>
              <a:t>FIXED-BIAS CONFIGURATION </a:t>
            </a:r>
            <a:br>
              <a:rPr lang="en-US" sz="2400" b="1" dirty="0">
                <a:latin typeface="Cambria" panose="02040503050406030204" pitchFamily="18" charset="0"/>
              </a:rPr>
            </a:br>
            <a:r>
              <a:rPr lang="en-US" sz="2400" b="1" dirty="0">
                <a:latin typeface="Cambria" panose="02040503050406030204" pitchFamily="18" charset="0"/>
              </a:rPr>
              <a:t>EXAMPLE</a:t>
            </a:r>
            <a:endParaRPr lang="en-US" sz="2400" b="1" dirty="0">
              <a:solidFill>
                <a:schemeClr val="dk1"/>
              </a:solidFill>
              <a:latin typeface="Cambria" panose="02040503050406030204" pitchFamily="18" charset="0"/>
              <a:ea typeface="+mn-ea"/>
              <a:cs typeface="+mn-cs"/>
            </a:endParaRPr>
          </a:p>
        </p:txBody>
      </p:sp>
      <p:pic>
        <p:nvPicPr>
          <p:cNvPr id="5" name="Picture 4">
            <a:extLst>
              <a:ext uri="{FF2B5EF4-FFF2-40B4-BE49-F238E27FC236}">
                <a16:creationId xmlns:a16="http://schemas.microsoft.com/office/drawing/2014/main" id="{00C07142-2858-479E-1E09-624CF43D8257}"/>
              </a:ext>
            </a:extLst>
          </p:cNvPr>
          <p:cNvPicPr>
            <a:picLocks noChangeAspect="1"/>
          </p:cNvPicPr>
          <p:nvPr/>
        </p:nvPicPr>
        <p:blipFill>
          <a:blip r:embed="rId2"/>
          <a:stretch>
            <a:fillRect/>
          </a:stretch>
        </p:blipFill>
        <p:spPr>
          <a:xfrm>
            <a:off x="690562" y="1262062"/>
            <a:ext cx="7762875" cy="4333875"/>
          </a:xfrm>
          <a:prstGeom prst="rect">
            <a:avLst/>
          </a:prstGeom>
        </p:spPr>
      </p:pic>
    </p:spTree>
    <p:extLst>
      <p:ext uri="{BB962C8B-B14F-4D97-AF65-F5344CB8AC3E}">
        <p14:creationId xmlns:p14="http://schemas.microsoft.com/office/powerpoint/2010/main" val="253683734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937" y="336961"/>
            <a:ext cx="4604126"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Transistor Saturation</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BB562D3-71E8-5D4E-8250-CC29904C8694}"/>
                  </a:ext>
                </a:extLst>
              </p:cNvPr>
              <p:cNvSpPr/>
              <p:nvPr/>
            </p:nvSpPr>
            <p:spPr>
              <a:xfrm>
                <a:off x="243521" y="963289"/>
                <a:ext cx="8483790" cy="2795189"/>
              </a:xfrm>
              <a:prstGeom prst="rect">
                <a:avLst/>
              </a:prstGeom>
            </p:spPr>
            <p:txBody>
              <a:bodyPr wrap="square">
                <a:spAutoFit/>
              </a:bodyPr>
              <a:lstStyle/>
              <a:p>
                <a:pPr marL="214313" indent="-214313">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a transistor operating in the saturation region, the current is a maximum value </a:t>
                </a:r>
                <a:r>
                  <a:rPr lang="en-US" i="1" dirty="0">
                    <a:latin typeface="Times New Roman" panose="02020603050405020304" pitchFamily="18" charset="0"/>
                    <a:cs typeface="Times New Roman" panose="02020603050405020304" pitchFamily="18" charset="0"/>
                  </a:rPr>
                  <a:t>for the particular design </a:t>
                </a:r>
              </a:p>
              <a:p>
                <a:pPr marL="214313" indent="-214313">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highest saturation level is defined by the maximum collector current as provided by the specification sheet. </a:t>
                </a:r>
              </a:p>
              <a:p>
                <a:pPr marL="214313" indent="-214313">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Saturation conditions are normally avoided because the base–collector junction is no longer reverse-biased and the output amplified signal will be distorted. </a:t>
                </a:r>
              </a:p>
              <a:p>
                <a:pPr marL="214313" indent="-214313">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is in a region where the characteristic curves join, and the collector-to-emitter voltage is at or below </a:t>
                </a:r>
                <a14:m>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𝑉</m:t>
                        </m:r>
                      </m:e>
                      <m:sub>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𝐶𝐸</m:t>
                            </m:r>
                          </m:e>
                          <m:sub>
                            <m:r>
                              <a:rPr lang="en-US" b="0" i="1" smtClean="0">
                                <a:latin typeface="Cambria Math" panose="02040503050406030204" pitchFamily="18" charset="0"/>
                                <a:cs typeface="Times New Roman" panose="02020603050405020304" pitchFamily="18" charset="0"/>
                              </a:rPr>
                              <m:t>𝑠𝑎𝑡</m:t>
                            </m:r>
                          </m:sub>
                        </m:sSub>
                      </m:sub>
                    </m:sSub>
                  </m:oMath>
                </a14:m>
                <a:r>
                  <a:rPr lang="en-US" dirty="0">
                    <a:latin typeface="Times New Roman" panose="02020603050405020304" pitchFamily="18" charset="0"/>
                    <a:cs typeface="Times New Roman" panose="02020603050405020304" pitchFamily="18" charset="0"/>
                  </a:rPr>
                  <a:t>. </a:t>
                </a:r>
              </a:p>
            </p:txBody>
          </p:sp>
        </mc:Choice>
        <mc:Fallback xmlns="">
          <p:sp>
            <p:nvSpPr>
              <p:cNvPr id="15" name="Rectangle 14">
                <a:extLst>
                  <a:ext uri="{FF2B5EF4-FFF2-40B4-BE49-F238E27FC236}">
                    <a16:creationId xmlns:a16="http://schemas.microsoft.com/office/drawing/2014/main" id="{6BB562D3-71E8-5D4E-8250-CC29904C8694}"/>
                  </a:ext>
                </a:extLst>
              </p:cNvPr>
              <p:cNvSpPr>
                <a:spLocks noRot="1" noChangeAspect="1" noMove="1" noResize="1" noEditPoints="1" noAdjustHandles="1" noChangeArrowheads="1" noChangeShapeType="1" noTextEdit="1"/>
              </p:cNvSpPr>
              <p:nvPr/>
            </p:nvSpPr>
            <p:spPr>
              <a:xfrm>
                <a:off x="243521" y="963289"/>
                <a:ext cx="8483790" cy="2795189"/>
              </a:xfrm>
              <a:prstGeom prst="rect">
                <a:avLst/>
              </a:prstGeom>
              <a:blipFill>
                <a:blip r:embed="rId2"/>
                <a:stretch>
                  <a:fillRect l="-299" t="-905" r="-897" b="-905"/>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B87D7DC4-8E84-814D-B077-F74080DCFF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50886" y="3481944"/>
            <a:ext cx="1876425" cy="2171700"/>
          </a:xfrm>
          <a:prstGeom prst="rect">
            <a:avLst/>
          </a:prstGeom>
        </p:spPr>
      </p:pic>
      <p:pic>
        <p:nvPicPr>
          <p:cNvPr id="17" name="Picture 16">
            <a:extLst>
              <a:ext uri="{FF2B5EF4-FFF2-40B4-BE49-F238E27FC236}">
                <a16:creationId xmlns:a16="http://schemas.microsoft.com/office/drawing/2014/main" id="{DFF7D5A5-BCE6-5C44-A2DF-D8CEB20595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11006" y="4420585"/>
            <a:ext cx="1072753" cy="620387"/>
          </a:xfrm>
          <a:prstGeom prst="rect">
            <a:avLst/>
          </a:prstGeom>
        </p:spPr>
      </p:pic>
      <p:sp>
        <p:nvSpPr>
          <p:cNvPr id="18" name="Rectangle 17">
            <a:extLst>
              <a:ext uri="{FF2B5EF4-FFF2-40B4-BE49-F238E27FC236}">
                <a16:creationId xmlns:a16="http://schemas.microsoft.com/office/drawing/2014/main" id="{839FAD90-1A0F-2142-83E5-9BCC87294732}"/>
              </a:ext>
            </a:extLst>
          </p:cNvPr>
          <p:cNvSpPr/>
          <p:nvPr/>
        </p:nvSpPr>
        <p:spPr>
          <a:xfrm>
            <a:off x="564385" y="3921463"/>
            <a:ext cx="4765996"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resulting saturation current for the fixed-bias configuration is </a:t>
            </a:r>
          </a:p>
        </p:txBody>
      </p:sp>
      <p:sp>
        <p:nvSpPr>
          <p:cNvPr id="19" name="Rectangle 18">
            <a:extLst>
              <a:ext uri="{FF2B5EF4-FFF2-40B4-BE49-F238E27FC236}">
                <a16:creationId xmlns:a16="http://schemas.microsoft.com/office/drawing/2014/main" id="{F8325358-5F6D-094E-B0EE-D03CCDDC813F}"/>
              </a:ext>
            </a:extLst>
          </p:cNvPr>
          <p:cNvSpPr/>
          <p:nvPr/>
        </p:nvSpPr>
        <p:spPr>
          <a:xfrm>
            <a:off x="4288077" y="5382192"/>
            <a:ext cx="2286343" cy="369332"/>
          </a:xfrm>
          <a:prstGeom prst="rect">
            <a:avLst/>
          </a:prstGeom>
          <a:solidFill>
            <a:schemeClr val="bg2"/>
          </a:solidFill>
        </p:spPr>
        <p:txBody>
          <a:bodyPr wrap="square">
            <a:spAutoFit/>
          </a:bodyPr>
          <a:lstStyle/>
          <a:p>
            <a:r>
              <a:rPr lang="en-US" b="1" u="sng" dirty="0">
                <a:solidFill>
                  <a:srgbClr val="FF0000"/>
                </a:solidFill>
                <a:latin typeface="Formata"/>
              </a:rPr>
              <a:t>See Example 4.2</a:t>
            </a:r>
            <a:r>
              <a:rPr lang="en-US" b="1" u="sng" dirty="0">
                <a:solidFill>
                  <a:srgbClr val="FF0000"/>
                </a:solidFill>
                <a:latin typeface="Times" pitchFamily="2" charset="0"/>
              </a:rPr>
              <a:t> </a:t>
            </a:r>
            <a:endParaRPr lang="en-US" b="1" u="sng" dirty="0">
              <a:solidFill>
                <a:srgbClr val="FF0000"/>
              </a:solidFill>
            </a:endParaRPr>
          </a:p>
        </p:txBody>
      </p:sp>
    </p:spTree>
    <p:extLst>
      <p:ext uri="{BB962C8B-B14F-4D97-AF65-F5344CB8AC3E}">
        <p14:creationId xmlns:p14="http://schemas.microsoft.com/office/powerpoint/2010/main" val="121712260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blinds(horizontal)">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Effect transition="in" filter="blinds(horizontal)">
                                      <p:cBhvr>
                                        <p:cTn id="17" dur="500"/>
                                        <p:tgtEl>
                                          <p:spTgt spid="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blinds(horizontal)">
                                      <p:cBhvr>
                                        <p:cTn id="22" dur="500"/>
                                        <p:tgtEl>
                                          <p:spTgt spid="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blinds(horizontal)">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par>
                                <p:cTn id="33" presetID="3" presetClass="entr" presetSubtype="1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linds(horizontal)">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p:bldP spid="19"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7219" y="383286"/>
            <a:ext cx="412956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Load-Line Analysis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BB562D3-71E8-5D4E-8250-CC29904C8694}"/>
                  </a:ext>
                </a:extLst>
              </p:cNvPr>
              <p:cNvSpPr/>
              <p:nvPr/>
            </p:nvSpPr>
            <p:spPr>
              <a:xfrm>
                <a:off x="128045" y="1070356"/>
                <a:ext cx="8471945" cy="1354217"/>
              </a:xfrm>
              <a:prstGeom prst="rect">
                <a:avLst/>
              </a:prstGeom>
            </p:spPr>
            <p:txBody>
              <a:bodyPr wrap="square">
                <a:spAutoFit/>
              </a:bodyPr>
              <a:lstStyle/>
              <a:p>
                <a:pPr marL="214313" indent="-214313">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characteristics of the BJT are superimposed on a plot of the network equation defined by the same axis parameters </a:t>
                </a:r>
              </a:p>
              <a:p>
                <a:pPr marL="214313" indent="-214313">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load resistor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𝑅</m:t>
                        </m:r>
                      </m:e>
                      <m:sub>
                        <m:r>
                          <a:rPr lang="en-US" b="0" i="1" smtClean="0">
                            <a:latin typeface="Cambria Math" panose="02040503050406030204" pitchFamily="18" charset="0"/>
                            <a:cs typeface="Times New Roman" panose="02020603050405020304" pitchFamily="18" charset="0"/>
                          </a:rPr>
                          <m:t>𝐶</m:t>
                        </m:r>
                      </m:sub>
                    </m:sSub>
                  </m:oMath>
                </a14:m>
                <a:r>
                  <a:rPr lang="en-US" dirty="0">
                    <a:latin typeface="Times New Roman" panose="02020603050405020304" pitchFamily="18" charset="0"/>
                    <a:cs typeface="Times New Roman" panose="02020603050405020304" pitchFamily="18" charset="0"/>
                  </a:rPr>
                  <a:t> for the fixed-bias configuration will define the slope of the network equation and the resulting intersection between the two plots. </a:t>
                </a:r>
              </a:p>
            </p:txBody>
          </p:sp>
        </mc:Choice>
        <mc:Fallback xmlns="">
          <p:sp>
            <p:nvSpPr>
              <p:cNvPr id="15" name="Rectangle 14">
                <a:extLst>
                  <a:ext uri="{FF2B5EF4-FFF2-40B4-BE49-F238E27FC236}">
                    <a16:creationId xmlns:a16="http://schemas.microsoft.com/office/drawing/2014/main" id="{6BB562D3-71E8-5D4E-8250-CC29904C8694}"/>
                  </a:ext>
                </a:extLst>
              </p:cNvPr>
              <p:cNvSpPr>
                <a:spLocks noRot="1" noChangeAspect="1" noMove="1" noResize="1" noEditPoints="1" noAdjustHandles="1" noChangeArrowheads="1" noChangeShapeType="1" noTextEdit="1"/>
              </p:cNvSpPr>
              <p:nvPr/>
            </p:nvSpPr>
            <p:spPr>
              <a:xfrm>
                <a:off x="128045" y="1070356"/>
                <a:ext cx="8471945" cy="1354217"/>
              </a:xfrm>
              <a:prstGeom prst="rect">
                <a:avLst/>
              </a:prstGeom>
              <a:blipFill>
                <a:blip r:embed="rId2"/>
                <a:stretch>
                  <a:fillRect l="-432" t="-2703" b="-63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2BDBD7F-5445-864E-95E1-BFBDCD08676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3480"/>
          <a:stretch/>
        </p:blipFill>
        <p:spPr>
          <a:xfrm>
            <a:off x="6080760" y="2575388"/>
            <a:ext cx="2997754" cy="2807965"/>
          </a:xfrm>
          <a:prstGeom prst="rect">
            <a:avLst/>
          </a:prstGeom>
        </p:spPr>
      </p:pic>
      <p:pic>
        <p:nvPicPr>
          <p:cNvPr id="6" name="Picture 5">
            <a:extLst>
              <a:ext uri="{FF2B5EF4-FFF2-40B4-BE49-F238E27FC236}">
                <a16:creationId xmlns:a16="http://schemas.microsoft.com/office/drawing/2014/main" id="{A210C46E-491E-014E-8618-EF91B05B8B5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0421" y="3858361"/>
            <a:ext cx="2029132" cy="4953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ABEA987-BA76-F14E-A09D-7437E568D6E7}"/>
                  </a:ext>
                </a:extLst>
              </p:cNvPr>
              <p:cNvSpPr/>
              <p:nvPr/>
            </p:nvSpPr>
            <p:spPr>
              <a:xfrm>
                <a:off x="149163" y="2688240"/>
                <a:ext cx="4506515" cy="92333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network of Fig. 4.11(a) establishes an output equation that relates the variables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𝐼</m:t>
                        </m:r>
                      </m:e>
                      <m:sub>
                        <m:r>
                          <a:rPr lang="en-US" i="1">
                            <a:latin typeface="Cambria Math" panose="02040503050406030204" pitchFamily="18" charset="0"/>
                            <a:cs typeface="Times New Roman" panose="02020603050405020304" pitchFamily="18" charset="0"/>
                          </a:rPr>
                          <m:t>𝐶</m:t>
                        </m:r>
                      </m:sub>
                    </m:sSub>
                  </m:oMath>
                </a14:m>
                <a:r>
                  <a:rPr lang="en-US" sz="1050"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𝑉</m:t>
                        </m:r>
                      </m:e>
                      <m:sub>
                        <m:r>
                          <a:rPr lang="en-US" i="1">
                            <a:latin typeface="Cambria Math" panose="02040503050406030204" pitchFamily="18" charset="0"/>
                            <a:cs typeface="Times New Roman" panose="02020603050405020304" pitchFamily="18" charset="0"/>
                          </a:rPr>
                          <m:t>𝐶</m:t>
                        </m:r>
                        <m:r>
                          <a:rPr lang="en-US" b="0" i="1" smtClean="0">
                            <a:latin typeface="Cambria Math" panose="02040503050406030204" pitchFamily="18" charset="0"/>
                            <a:cs typeface="Times New Roman" panose="02020603050405020304" pitchFamily="18" charset="0"/>
                          </a:rPr>
                          <m:t>𝐸</m:t>
                        </m:r>
                      </m:sub>
                    </m:sSub>
                  </m:oMath>
                </a14:m>
                <a:r>
                  <a:rPr lang="en-US" sz="1050"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the following manner: </a:t>
                </a:r>
              </a:p>
            </p:txBody>
          </p:sp>
        </mc:Choice>
        <mc:Fallback xmlns="">
          <p:sp>
            <p:nvSpPr>
              <p:cNvPr id="7" name="Rectangle 6">
                <a:extLst>
                  <a:ext uri="{FF2B5EF4-FFF2-40B4-BE49-F238E27FC236}">
                    <a16:creationId xmlns:a16="http://schemas.microsoft.com/office/drawing/2014/main" id="{DABEA987-BA76-F14E-A09D-7437E568D6E7}"/>
                  </a:ext>
                </a:extLst>
              </p:cNvPr>
              <p:cNvSpPr>
                <a:spLocks noRot="1" noChangeAspect="1" noMove="1" noResize="1" noEditPoints="1" noAdjustHandles="1" noChangeArrowheads="1" noChangeShapeType="1" noTextEdit="1"/>
              </p:cNvSpPr>
              <p:nvPr/>
            </p:nvSpPr>
            <p:spPr>
              <a:xfrm>
                <a:off x="149163" y="2688240"/>
                <a:ext cx="4506515" cy="923330"/>
              </a:xfrm>
              <a:prstGeom prst="rect">
                <a:avLst/>
              </a:prstGeom>
              <a:blipFill>
                <a:blip r:embed="rId5"/>
                <a:stretch>
                  <a:fillRect l="-1081" t="-3974" r="-2162" b="-993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9D5B9A9-B808-9D41-83F6-1A3729D3B3E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0421" y="4457576"/>
            <a:ext cx="1766798" cy="434459"/>
          </a:xfrm>
          <a:prstGeom prst="rect">
            <a:avLst/>
          </a:prstGeom>
        </p:spPr>
      </p:pic>
      <p:pic>
        <p:nvPicPr>
          <p:cNvPr id="10" name="Picture 9">
            <a:extLst>
              <a:ext uri="{FF2B5EF4-FFF2-40B4-BE49-F238E27FC236}">
                <a16:creationId xmlns:a16="http://schemas.microsoft.com/office/drawing/2014/main" id="{98D6FE49-B869-0E47-A35E-AC3DDE7EE1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0421" y="4995949"/>
            <a:ext cx="1308298" cy="557635"/>
          </a:xfrm>
          <a:prstGeom prst="rect">
            <a:avLst/>
          </a:prstGeom>
        </p:spPr>
      </p:pic>
      <p:pic>
        <p:nvPicPr>
          <p:cNvPr id="3" name="Picture 2">
            <a:extLst>
              <a:ext uri="{FF2B5EF4-FFF2-40B4-BE49-F238E27FC236}">
                <a16:creationId xmlns:a16="http://schemas.microsoft.com/office/drawing/2014/main" id="{0EA1C758-C947-13D8-D1F0-C0B87CE17AC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36901" r="70969" b="9356"/>
          <a:stretch/>
        </p:blipFill>
        <p:spPr>
          <a:xfrm>
            <a:off x="3278151" y="3418128"/>
            <a:ext cx="2272257" cy="2620957"/>
          </a:xfrm>
          <a:prstGeom prst="rect">
            <a:avLst/>
          </a:prstGeom>
        </p:spPr>
      </p:pic>
    </p:spTree>
    <p:extLst>
      <p:ext uri="{BB962C8B-B14F-4D97-AF65-F5344CB8AC3E}">
        <p14:creationId xmlns:p14="http://schemas.microsoft.com/office/powerpoint/2010/main" val="4108367888"/>
      </p:ext>
    </p:extLst>
  </p:cSld>
  <p:clrMapOvr>
    <a:masterClrMapping/>
  </p:clrMapOvr>
  <p:transition spd="med">
    <p:wip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1ECE0FF-2531-B549-B4A3-CC4990F82267}"/>
              </a:ext>
            </a:extLst>
          </p:cNvPr>
          <p:cNvSpPr>
            <a:spLocks noGrp="1"/>
          </p:cNvSpPr>
          <p:nvPr>
            <p:ph type="title"/>
          </p:nvPr>
        </p:nvSpPr>
        <p:spPr>
          <a:xfrm>
            <a:off x="2507219" y="383286"/>
            <a:ext cx="412956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Load-Line Analysis</a:t>
            </a:r>
          </a:p>
        </p:txBody>
      </p:sp>
      <p:pic>
        <p:nvPicPr>
          <p:cNvPr id="3" name="Picture 2">
            <a:extLst>
              <a:ext uri="{FF2B5EF4-FFF2-40B4-BE49-F238E27FC236}">
                <a16:creationId xmlns:a16="http://schemas.microsoft.com/office/drawing/2014/main" id="{1CE4E4CC-0235-757A-733D-90D2A2C2896D}"/>
              </a:ext>
            </a:extLst>
          </p:cNvPr>
          <p:cNvPicPr>
            <a:picLocks noChangeAspect="1"/>
          </p:cNvPicPr>
          <p:nvPr/>
        </p:nvPicPr>
        <p:blipFill>
          <a:blip r:embed="rId2"/>
          <a:stretch>
            <a:fillRect/>
          </a:stretch>
        </p:blipFill>
        <p:spPr>
          <a:xfrm>
            <a:off x="376237" y="1233487"/>
            <a:ext cx="8391525" cy="4391025"/>
          </a:xfrm>
          <a:prstGeom prst="rect">
            <a:avLst/>
          </a:prstGeom>
        </p:spPr>
      </p:pic>
    </p:spTree>
    <p:extLst>
      <p:ext uri="{BB962C8B-B14F-4D97-AF65-F5344CB8AC3E}">
        <p14:creationId xmlns:p14="http://schemas.microsoft.com/office/powerpoint/2010/main" val="2952828551"/>
      </p:ext>
    </p:extLst>
  </p:cSld>
  <p:clrMapOvr>
    <a:masterClrMapping/>
  </p:clrMapOvr>
  <p:transition spd="med">
    <p:wip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B85713CF-FDEC-8140-BB8B-350CD7D3EE53}"/>
              </a:ext>
            </a:extLst>
          </p:cNvPr>
          <p:cNvSpPr>
            <a:spLocks noGrp="1"/>
          </p:cNvSpPr>
          <p:nvPr>
            <p:ph type="title"/>
          </p:nvPr>
        </p:nvSpPr>
        <p:spPr>
          <a:xfrm>
            <a:off x="2840891" y="211395"/>
            <a:ext cx="345823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EXAMPLE</a:t>
            </a:r>
          </a:p>
        </p:txBody>
      </p:sp>
      <p:pic>
        <p:nvPicPr>
          <p:cNvPr id="3" name="Picture 2">
            <a:extLst>
              <a:ext uri="{FF2B5EF4-FFF2-40B4-BE49-F238E27FC236}">
                <a16:creationId xmlns:a16="http://schemas.microsoft.com/office/drawing/2014/main" id="{229E2601-9806-7D2B-BD63-4A08B053C610}"/>
              </a:ext>
            </a:extLst>
          </p:cNvPr>
          <p:cNvPicPr>
            <a:picLocks noChangeAspect="1"/>
          </p:cNvPicPr>
          <p:nvPr/>
        </p:nvPicPr>
        <p:blipFill>
          <a:blip r:embed="rId2"/>
          <a:stretch>
            <a:fillRect/>
          </a:stretch>
        </p:blipFill>
        <p:spPr>
          <a:xfrm>
            <a:off x="647700" y="1609725"/>
            <a:ext cx="7848600" cy="3638550"/>
          </a:xfrm>
          <a:prstGeom prst="rect">
            <a:avLst/>
          </a:prstGeom>
        </p:spPr>
      </p:pic>
    </p:spTree>
    <p:extLst>
      <p:ext uri="{BB962C8B-B14F-4D97-AF65-F5344CB8AC3E}">
        <p14:creationId xmlns:p14="http://schemas.microsoft.com/office/powerpoint/2010/main" val="3050818183"/>
      </p:ext>
    </p:extLst>
  </p:cSld>
  <p:clrMapOvr>
    <a:masterClrMapping/>
  </p:clrMapOvr>
  <p:transition spd="med">
    <p:wip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1661895332"/>
      </p:ext>
    </p:extLst>
  </p:cSld>
  <p:clrMapOvr>
    <a:masterClrMapping/>
  </p:clrMapOvr>
  <p:transition spd="med">
    <p:wip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50" b="1" dirty="0">
                <a:solidFill>
                  <a:srgbClr val="FF0000"/>
                </a:solidFill>
                <a:latin typeface="Times New Roman" panose="02020603050405020304" pitchFamily="18" charset="0"/>
                <a:cs typeface="Times New Roman" panose="02020603050405020304" pitchFamily="18" charset="0"/>
              </a:rPr>
              <a:t>Electronic Devices</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4" y="5451943"/>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263"/>
              </a:spcBef>
            </a:pPr>
            <a:r>
              <a:rPr kumimoji="0" lang="en-US" altLang="en-US" sz="825" u="sng" dirty="0">
                <a:solidFill>
                  <a:schemeClr val="accent1">
                    <a:lumMod val="75000"/>
                  </a:schemeClr>
                </a:solidFill>
                <a:latin typeface="TimesNewRomanPS"/>
              </a:rPr>
              <a:t>Reference book</a:t>
            </a:r>
            <a:r>
              <a:rPr kumimoji="0" lang="en-US" altLang="en-US" sz="825" dirty="0">
                <a:solidFill>
                  <a:schemeClr val="accent1">
                    <a:lumMod val="75000"/>
                  </a:schemeClr>
                </a:solidFill>
                <a:latin typeface="TimesNewRomanPS"/>
              </a:rPr>
              <a:t>:</a:t>
            </a:r>
            <a:endParaRPr lang="en-US" sz="825"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263"/>
              </a:spcBef>
            </a:pPr>
            <a:r>
              <a:rPr kumimoji="0" lang="en-US" altLang="en-US" sz="1050" b="1" dirty="0">
                <a:solidFill>
                  <a:schemeClr val="accent1">
                    <a:lumMod val="75000"/>
                  </a:schemeClr>
                </a:solidFill>
                <a:latin typeface="TimesNewRomanPS"/>
              </a:rPr>
              <a:t>Electronic Devices and Circuit Theory (Chapter-4)</a:t>
            </a:r>
            <a:r>
              <a:rPr kumimoji="0" lang="en-US" altLang="en-US" sz="1050" dirty="0">
                <a:solidFill>
                  <a:schemeClr val="accent1">
                    <a:lumMod val="75000"/>
                  </a:schemeClr>
                </a:solidFill>
                <a:latin typeface="TimesNewRomanPS"/>
              </a:rPr>
              <a:t> </a:t>
            </a:r>
          </a:p>
          <a:p>
            <a:pPr algn="ctr">
              <a:lnSpc>
                <a:spcPct val="100000"/>
              </a:lnSpc>
              <a:spcBef>
                <a:spcPts val="263"/>
              </a:spcBef>
            </a:pPr>
            <a:r>
              <a:rPr lang="en-US" sz="825" dirty="0">
                <a:solidFill>
                  <a:schemeClr val="accent1">
                    <a:lumMod val="75000"/>
                  </a:schemeClr>
                </a:solidFill>
                <a:latin typeface="TimesNewRomanPS"/>
              </a:rPr>
              <a:t>Robert L. </a:t>
            </a:r>
            <a:r>
              <a:rPr lang="en-US" sz="825" dirty="0" err="1">
                <a:solidFill>
                  <a:schemeClr val="accent1">
                    <a:lumMod val="75000"/>
                  </a:schemeClr>
                </a:solidFill>
                <a:latin typeface="TimesNewRomanPS"/>
              </a:rPr>
              <a:t>Boylestad</a:t>
            </a:r>
            <a:r>
              <a:rPr lang="en-US" sz="825" dirty="0">
                <a:solidFill>
                  <a:schemeClr val="accent1">
                    <a:lumMod val="75000"/>
                  </a:schemeClr>
                </a:solidFill>
                <a:latin typeface="TimesNewRomanPS"/>
              </a:rPr>
              <a:t> and L. </a:t>
            </a:r>
            <a:r>
              <a:rPr lang="en-US" sz="825" dirty="0" err="1">
                <a:solidFill>
                  <a:schemeClr val="accent1">
                    <a:lumMod val="75000"/>
                  </a:schemeClr>
                </a:solidFill>
                <a:latin typeface="TimesNewRomanPS"/>
              </a:rPr>
              <a:t>Nashelsky</a:t>
            </a:r>
            <a:r>
              <a:rPr lang="en-US" sz="825" dirty="0">
                <a:solidFill>
                  <a:schemeClr val="accent1">
                    <a:lumMod val="75000"/>
                  </a:schemeClr>
                </a:solidFill>
                <a:latin typeface="TimesNewRomanPS"/>
              </a:rPr>
              <a:t> , (11</a:t>
            </a:r>
            <a:r>
              <a:rPr lang="en-US" sz="825" baseline="30000" dirty="0">
                <a:solidFill>
                  <a:schemeClr val="accent1">
                    <a:lumMod val="75000"/>
                  </a:schemeClr>
                </a:solidFill>
                <a:latin typeface="TimesNewRomanPS"/>
              </a:rPr>
              <a:t>th</a:t>
            </a:r>
            <a:r>
              <a:rPr lang="en-US" sz="825" dirty="0">
                <a:solidFill>
                  <a:schemeClr val="accent1">
                    <a:lumMod val="75000"/>
                  </a:schemeClr>
                </a:solidFill>
                <a:latin typeface="TimesNewRomanPS"/>
              </a:rPr>
              <a:t> Edition)</a:t>
            </a:r>
            <a:endParaRPr lang="en-US" sz="825"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0000FF"/>
                </a:solidFill>
                <a:latin typeface="Times New Roman" panose="02020603050405020304" pitchFamily="18" charset="0"/>
                <a:cs typeface="Times New Roman" panose="02020603050405020304" pitchFamily="18" charset="0"/>
              </a:rPr>
              <a:t>Mid Term</a:t>
            </a:r>
            <a:br>
              <a:rPr lang="en-US" sz="1800" b="1" dirty="0">
                <a:solidFill>
                  <a:srgbClr val="0000FF"/>
                </a:solidFill>
                <a:latin typeface="Times New Roman" panose="02020603050405020304" pitchFamily="18" charset="0"/>
                <a:cs typeface="Times New Roman" panose="02020603050405020304" pitchFamily="18" charset="0"/>
              </a:rPr>
            </a:br>
            <a:r>
              <a:rPr lang="en-US" sz="1800" b="1" dirty="0">
                <a:solidFill>
                  <a:srgbClr val="0000FF"/>
                </a:solidFill>
                <a:latin typeface="Times New Roman" panose="02020603050405020304" pitchFamily="18" charset="0"/>
                <a:cs typeface="Times New Roman" panose="02020603050405020304" pitchFamily="18" charset="0"/>
              </a:rPr>
              <a:t>Lecture - 10</a:t>
            </a:r>
          </a:p>
        </p:txBody>
      </p:sp>
      <p:sp>
        <p:nvSpPr>
          <p:cNvPr id="2" name="TextBox 1">
            <a:extLst>
              <a:ext uri="{FF2B5EF4-FFF2-40B4-BE49-F238E27FC236}">
                <a16:creationId xmlns:a16="http://schemas.microsoft.com/office/drawing/2014/main" id="{117AE840-1E62-0AC7-FDBC-DA25ABB5596E}"/>
              </a:ext>
            </a:extLst>
          </p:cNvPr>
          <p:cNvSpPr txBox="1"/>
          <p:nvPr/>
        </p:nvSpPr>
        <p:spPr>
          <a:xfrm>
            <a:off x="2897309" y="3904361"/>
            <a:ext cx="3349378" cy="738664"/>
          </a:xfrm>
          <a:prstGeom prst="rect">
            <a:avLst/>
          </a:prstGeom>
          <a:noFill/>
        </p:spPr>
        <p:txBody>
          <a:bodyPr wrap="none" rtlCol="0">
            <a:spAutoFit/>
          </a:body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sz="1400"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3239161113"/>
      </p:ext>
    </p:extLst>
  </p:cSld>
  <p:clrMapOvr>
    <a:masterClrMapping/>
  </p:clrMapOvr>
  <p:transition spd="med">
    <p:wip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560152-F470-D146-89A6-E02F59CE9063}"/>
              </a:ext>
            </a:extLst>
          </p:cNvPr>
          <p:cNvSpPr txBox="1">
            <a:spLocks/>
          </p:cNvSpPr>
          <p:nvPr/>
        </p:nvSpPr>
        <p:spPr bwMode="auto">
          <a:xfrm>
            <a:off x="3292713" y="311328"/>
            <a:ext cx="2312449"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a:latin typeface="Cambria" panose="02040503050406030204" pitchFamily="18" charset="0"/>
              </a:rPr>
              <a:t>Objectives</a:t>
            </a:r>
            <a:endParaRPr lang="en-US" sz="2400" b="1" dirty="0">
              <a:latin typeface="Cambria" panose="02040503050406030204" pitchFamily="18" charset="0"/>
            </a:endParaRPr>
          </a:p>
        </p:txBody>
      </p:sp>
      <p:sp>
        <p:nvSpPr>
          <p:cNvPr id="10" name="Content Placeholder 2">
            <a:extLst>
              <a:ext uri="{FF2B5EF4-FFF2-40B4-BE49-F238E27FC236}">
                <a16:creationId xmlns:a16="http://schemas.microsoft.com/office/drawing/2014/main" id="{DBA63A79-0C33-9D4F-BB83-940F75F36337}"/>
              </a:ext>
            </a:extLst>
          </p:cNvPr>
          <p:cNvSpPr txBox="1">
            <a:spLocks/>
          </p:cNvSpPr>
          <p:nvPr/>
        </p:nvSpPr>
        <p:spPr>
          <a:xfrm>
            <a:off x="764274" y="1211562"/>
            <a:ext cx="7615451" cy="4622079"/>
          </a:xfrm>
          <a:prstGeom prst="rect">
            <a:avLst/>
          </a:prstGeom>
        </p:spPr>
        <p:txBody>
          <a:bodyPr vert="horz" lIns="68580" tIns="34290" rIns="68580" bIns="34290" rtlCol="0">
            <a:noAutofit/>
          </a:bodyPr>
          <a:lstStyle>
            <a:lvl1pPr marL="228600" indent="-228600" algn="just">
              <a:lnSpc>
                <a:spcPct val="100000"/>
              </a:lnSpc>
              <a:spcBef>
                <a:spcPts val="1000"/>
              </a:spcBef>
              <a:buFont typeface="Arial" panose="020B0604020202020204" pitchFamily="34" charset="0"/>
              <a:buChar char="•"/>
              <a:defRPr sz="2200">
                <a:latin typeface="Times New Roman" panose="02020603050405020304"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Aft>
                <a:spcPts val="600"/>
              </a:spcAft>
            </a:pPr>
            <a:r>
              <a:rPr lang="en-US" sz="1650" dirty="0"/>
              <a:t>Be able to determine the dc levels for the variety of important BJT configurations.  </a:t>
            </a:r>
          </a:p>
          <a:p>
            <a:pPr>
              <a:spcAft>
                <a:spcPts val="600"/>
              </a:spcAft>
            </a:pPr>
            <a:r>
              <a:rPr lang="en-US" sz="1650" dirty="0"/>
              <a:t>Understand how to measure the important voltage levels of a BJT transistor configuration and use them to determine whether the network is operating properly.   </a:t>
            </a:r>
          </a:p>
          <a:p>
            <a:pPr>
              <a:spcAft>
                <a:spcPts val="600"/>
              </a:spcAft>
            </a:pPr>
            <a:r>
              <a:rPr lang="en-US" sz="1650" dirty="0"/>
              <a:t>Become aware of the saturation and cutoff conditions of a BJT network and the expected voltage and current levels established by each condition.   </a:t>
            </a:r>
          </a:p>
          <a:p>
            <a:pPr>
              <a:spcAft>
                <a:spcPts val="600"/>
              </a:spcAft>
            </a:pPr>
            <a:r>
              <a:rPr lang="en-US" sz="1650" dirty="0"/>
              <a:t>Be able to perform a load-line analysis of the most common BJT configurations.  </a:t>
            </a:r>
          </a:p>
          <a:p>
            <a:pPr>
              <a:spcAft>
                <a:spcPts val="600"/>
              </a:spcAft>
            </a:pPr>
            <a:r>
              <a:rPr lang="en-US" sz="1650" dirty="0"/>
              <a:t>Become acquainted with the design process for BJT amplifiers.  </a:t>
            </a:r>
          </a:p>
          <a:p>
            <a:pPr>
              <a:spcAft>
                <a:spcPts val="600"/>
              </a:spcAft>
            </a:pPr>
            <a:r>
              <a:rPr lang="en-US" sz="1650" dirty="0"/>
              <a:t>Understand the basic operation of transistor switching networks.  </a:t>
            </a:r>
          </a:p>
          <a:p>
            <a:pPr>
              <a:spcAft>
                <a:spcPts val="600"/>
              </a:spcAft>
            </a:pPr>
            <a:r>
              <a:rPr lang="en-US" sz="1650" dirty="0"/>
              <a:t>Begin to understand the troubleshooting process as applied to BJT configurations.  </a:t>
            </a:r>
          </a:p>
          <a:p>
            <a:pPr>
              <a:spcAft>
                <a:spcPts val="600"/>
              </a:spcAft>
            </a:pPr>
            <a:r>
              <a:rPr lang="en-US" sz="1650" dirty="0"/>
              <a:t>Develop a sense for the stability factors of a BJT configuration and how they affect its operation due to changes in specific characteristics and environmental changes.</a:t>
            </a:r>
          </a:p>
        </p:txBody>
      </p:sp>
    </p:spTree>
    <p:extLst>
      <p:ext uri="{BB962C8B-B14F-4D97-AF65-F5344CB8AC3E}">
        <p14:creationId xmlns:p14="http://schemas.microsoft.com/office/powerpoint/2010/main" val="337376563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randombar(horizontal)">
                                      <p:cBhvr>
                                        <p:cTn id="37" dur="500"/>
                                        <p:tgtEl>
                                          <p:spTgt spid="1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randombar(horizontal)">
                                      <p:cBhvr>
                                        <p:cTn id="42" dur="500"/>
                                        <p:tgtEl>
                                          <p:spTgt spid="1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0">
                                            <p:txEl>
                                              <p:pRg st="7" end="7"/>
                                            </p:txEl>
                                          </p:spTgt>
                                        </p:tgtEl>
                                        <p:attrNameLst>
                                          <p:attrName>style.visibility</p:attrName>
                                        </p:attrNameLst>
                                      </p:cBhvr>
                                      <p:to>
                                        <p:strVal val="visible"/>
                                      </p:to>
                                    </p:set>
                                    <p:animEffect transition="in" filter="randombar(horizontal)">
                                      <p:cBhvr>
                                        <p:cTn id="47"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8747" y="246120"/>
            <a:ext cx="5626506"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EMITTER-BIAS CONFIGURATION </a:t>
            </a:r>
          </a:p>
        </p:txBody>
      </p:sp>
      <p:pic>
        <p:nvPicPr>
          <p:cNvPr id="10" name="Picture 9">
            <a:extLst>
              <a:ext uri="{FF2B5EF4-FFF2-40B4-BE49-F238E27FC236}">
                <a16:creationId xmlns:a16="http://schemas.microsoft.com/office/drawing/2014/main" id="{6E07D988-AC2D-0E39-6A67-D566CC6D774D}"/>
              </a:ext>
            </a:extLst>
          </p:cNvPr>
          <p:cNvPicPr>
            <a:picLocks noChangeAspect="1"/>
          </p:cNvPicPr>
          <p:nvPr/>
        </p:nvPicPr>
        <p:blipFill>
          <a:blip r:embed="rId2"/>
          <a:stretch>
            <a:fillRect/>
          </a:stretch>
        </p:blipFill>
        <p:spPr>
          <a:xfrm>
            <a:off x="1400175" y="1184757"/>
            <a:ext cx="7113204" cy="4069265"/>
          </a:xfrm>
          <a:prstGeom prst="rect">
            <a:avLst/>
          </a:prstGeom>
        </p:spPr>
      </p:pic>
    </p:spTree>
    <p:extLst>
      <p:ext uri="{BB962C8B-B14F-4D97-AF65-F5344CB8AC3E}">
        <p14:creationId xmlns:p14="http://schemas.microsoft.com/office/powerpoint/2010/main" val="76022666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4029" y="327143"/>
            <a:ext cx="395594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BIAS STABILITY</a:t>
            </a:r>
          </a:p>
        </p:txBody>
      </p:sp>
      <p:sp>
        <p:nvSpPr>
          <p:cNvPr id="3" name="Content Placeholder 2"/>
          <p:cNvSpPr>
            <a:spLocks noGrp="1"/>
          </p:cNvSpPr>
          <p:nvPr>
            <p:ph idx="1"/>
          </p:nvPr>
        </p:nvSpPr>
        <p:spPr>
          <a:xfrm>
            <a:off x="896736" y="1178879"/>
            <a:ext cx="7615451" cy="4608463"/>
          </a:xfrm>
        </p:spPr>
        <p:txBody>
          <a:bodyPr>
            <a:noAutofit/>
          </a:bodyPr>
          <a:lstStyle/>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If V</a:t>
            </a:r>
            <a:r>
              <a:rPr lang="en-US" sz="1800" baseline="-25000" dirty="0">
                <a:latin typeface="Times New Roman" panose="02020603050405020304" pitchFamily="18" charset="0"/>
                <a:cs typeface="Times New Roman" panose="02020603050405020304" pitchFamily="18" charset="0"/>
              </a:rPr>
              <a:t>BE</a:t>
            </a:r>
            <a:r>
              <a:rPr lang="en-US" sz="1800" dirty="0">
                <a:latin typeface="Times New Roman" panose="02020603050405020304" pitchFamily="18" charset="0"/>
                <a:cs typeface="Times New Roman" panose="02020603050405020304" pitchFamily="18" charset="0"/>
              </a:rPr>
              <a:t> is held constant and the temperature rises, the current through the base-emitter diode 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will increase, and thus the collector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will also increase. The power dissipated in the transistor may also increase, which will further increase its temperature and exacerbate the problem. This deleterious positive feedback results in thermal runaway.</a:t>
            </a:r>
          </a:p>
          <a:p>
            <a:pPr algn="just">
              <a:spcBef>
                <a:spcPts val="600"/>
              </a:spcBef>
              <a:spcAft>
                <a:spcPts val="600"/>
              </a:spcAft>
            </a:pPr>
            <a:endParaRPr lang="en-US" sz="1800"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Adding R</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to the Emitter improves the stability of a transistor.</a:t>
            </a:r>
          </a:p>
          <a:p>
            <a:pPr algn="just">
              <a:spcBef>
                <a:spcPts val="600"/>
              </a:spcBef>
              <a:spcAft>
                <a:spcPts val="600"/>
              </a:spcAft>
            </a:pPr>
            <a:endParaRPr lang="en-US" sz="1800"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Stability refers to a bias circuit in which the currents and voltages will remain fairly constant for a while range of temperatures and transistor Beta’s (</a:t>
            </a:r>
            <a:r>
              <a:rPr lang="el-GR" sz="1800" dirty="0">
                <a:latin typeface="Times New Roman" panose="02020603050405020304" pitchFamily="18" charset="0"/>
                <a:cs typeface="Times New Roman" panose="02020603050405020304" pitchFamily="18" charset="0"/>
              </a:rPr>
              <a:t>β</a:t>
            </a:r>
            <a:r>
              <a:rPr lang="en-US" sz="1800" dirty="0">
                <a:latin typeface="Times New Roman" panose="02020603050405020304" pitchFamily="18" charset="0"/>
                <a:cs typeface="Times New Roman" panose="02020603050405020304" pitchFamily="18" charset="0"/>
              </a:rPr>
              <a:t>).</a:t>
            </a:r>
          </a:p>
          <a:p>
            <a:pPr algn="just">
              <a:spcBef>
                <a:spcPts val="600"/>
              </a:spcBef>
              <a:spcAft>
                <a:spcPts val="600"/>
              </a:spcAft>
            </a:pPr>
            <a:endParaRPr lang="en-US" sz="1800" dirty="0">
              <a:latin typeface="Times New Roman" panose="02020603050405020304" pitchFamily="18" charset="0"/>
              <a:cs typeface="Times New Roman" panose="02020603050405020304" pitchFamily="18" charset="0"/>
            </a:endParaRPr>
          </a:p>
          <a:p>
            <a:pPr algn="just">
              <a:spcBef>
                <a:spcPts val="600"/>
              </a:spcBef>
              <a:spcAft>
                <a:spcPts val="600"/>
              </a:spcAft>
            </a:pPr>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RB</a:t>
            </a:r>
            <a:r>
              <a:rPr lang="en-US" sz="1800" dirty="0">
                <a:latin typeface="Times New Roman" panose="02020603050405020304" pitchFamily="18" charset="0"/>
                <a:cs typeface="Times New Roman" panose="02020603050405020304" pitchFamily="18" charset="0"/>
              </a:rPr>
              <a:t> = V</a:t>
            </a:r>
            <a:r>
              <a:rPr lang="en-US" sz="1800" baseline="-25000" dirty="0">
                <a:latin typeface="Times New Roman" panose="02020603050405020304" pitchFamily="18" charset="0"/>
                <a:cs typeface="Times New Roman" panose="02020603050405020304" pitchFamily="18" charset="0"/>
              </a:rPr>
              <a:t>CC</a:t>
            </a:r>
            <a:r>
              <a:rPr lang="en-US" sz="1800" dirty="0">
                <a:latin typeface="Times New Roman" panose="02020603050405020304" pitchFamily="18" charset="0"/>
                <a:cs typeface="Times New Roman" panose="02020603050405020304" pitchFamily="18" charset="0"/>
              </a:rPr>
              <a:t> – I</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R</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 V</a:t>
            </a:r>
            <a:r>
              <a:rPr lang="en-US" sz="1800" baseline="-25000" dirty="0">
                <a:latin typeface="Times New Roman" panose="02020603050405020304" pitchFamily="18" charset="0"/>
                <a:cs typeface="Times New Roman" panose="02020603050405020304" pitchFamily="18" charset="0"/>
              </a:rPr>
              <a:t>BE</a:t>
            </a:r>
          </a:p>
        </p:txBody>
      </p:sp>
    </p:spTree>
    <p:extLst>
      <p:ext uri="{BB962C8B-B14F-4D97-AF65-F5344CB8AC3E}">
        <p14:creationId xmlns:p14="http://schemas.microsoft.com/office/powerpoint/2010/main" val="345951127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764704"/>
            <a:ext cx="8784976" cy="4760184"/>
          </a:xfrm>
        </p:spPr>
        <p:txBody>
          <a:bodyPr>
            <a:noAutofit/>
          </a:bodyPr>
          <a:lstStyle/>
          <a:p>
            <a:pPr algn="just">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It is interesting to note that Ge has the highest number of free electron and GaAs the lowest. </a:t>
            </a:r>
          </a:p>
          <a:p>
            <a:pPr algn="just">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In fact, Ge has more than twice the number as GaAs.</a:t>
            </a:r>
          </a:p>
          <a:p>
            <a:pPr algn="just">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The number of carriers in the intrinsic form is important, but other characteristics of the material are more significant in determining its use in the field. </a:t>
            </a:r>
          </a:p>
          <a:p>
            <a:pPr algn="just">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One such factor is </a:t>
            </a:r>
            <a:r>
              <a:rPr lang="en-US" sz="1800" b="1" i="1" u="sng" dirty="0">
                <a:solidFill>
                  <a:srgbClr val="FF0000"/>
                </a:solidFill>
                <a:latin typeface="Cambria" panose="02040503050406030204" pitchFamily="18" charset="0"/>
                <a:ea typeface="Cambria" panose="02040503050406030204" pitchFamily="18" charset="0"/>
              </a:rPr>
              <a:t>the relative mobility (µ</a:t>
            </a:r>
            <a:r>
              <a:rPr lang="en-US" sz="1800" b="1" i="1" u="sng" baseline="-25000" dirty="0">
                <a:solidFill>
                  <a:srgbClr val="FF0000"/>
                </a:solidFill>
                <a:latin typeface="Cambria" panose="02040503050406030204" pitchFamily="18" charset="0"/>
                <a:ea typeface="Cambria" panose="02040503050406030204" pitchFamily="18" charset="0"/>
              </a:rPr>
              <a:t>n</a:t>
            </a:r>
            <a:r>
              <a:rPr lang="en-US" sz="1800" b="1" i="1" u="sng" dirty="0">
                <a:solidFill>
                  <a:srgbClr val="FF0000"/>
                </a:solidFill>
                <a:latin typeface="Cambria" panose="02040503050406030204" pitchFamily="18" charset="0"/>
                <a:ea typeface="Cambria" panose="02040503050406030204" pitchFamily="18" charset="0"/>
              </a:rPr>
              <a:t>)</a:t>
            </a:r>
            <a:r>
              <a:rPr lang="en-US" sz="1800" b="1" u="sng" dirty="0">
                <a:solidFill>
                  <a:srgbClr val="FF0000"/>
                </a:solidFill>
                <a:latin typeface="Cambria" panose="02040503050406030204" pitchFamily="18" charset="0"/>
                <a:ea typeface="Cambria" panose="02040503050406030204" pitchFamily="18" charset="0"/>
              </a:rPr>
              <a:t> </a:t>
            </a:r>
            <a:r>
              <a:rPr lang="en-US" sz="1800" b="1" dirty="0">
                <a:latin typeface="Cambria" panose="02040503050406030204" pitchFamily="18" charset="0"/>
                <a:ea typeface="Cambria" panose="02040503050406030204" pitchFamily="18" charset="0"/>
              </a:rPr>
              <a:t>of the free carriers in the material, that is, </a:t>
            </a:r>
            <a:r>
              <a:rPr lang="en-US" sz="1800" b="1" i="1" u="sng" dirty="0">
                <a:solidFill>
                  <a:srgbClr val="FF0000"/>
                </a:solidFill>
                <a:latin typeface="Cambria" panose="02040503050406030204" pitchFamily="18" charset="0"/>
                <a:ea typeface="Cambria" panose="02040503050406030204" pitchFamily="18" charset="0"/>
              </a:rPr>
              <a:t>the ability of the free carriers to move throughout the material</a:t>
            </a:r>
            <a:r>
              <a:rPr lang="en-US" sz="1800" b="1" i="1" u="sng" dirty="0">
                <a:latin typeface="Cambria" panose="02040503050406030204" pitchFamily="18" charset="0"/>
                <a:ea typeface="Cambria" panose="02040503050406030204" pitchFamily="18" charset="0"/>
              </a:rPr>
              <a:t>. </a:t>
            </a:r>
          </a:p>
          <a:p>
            <a:pPr algn="just">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Table 1.2 clearly reveals that the free carriers in </a:t>
            </a:r>
            <a:r>
              <a:rPr lang="en-US" sz="1800" b="1" dirty="0">
                <a:solidFill>
                  <a:srgbClr val="FF0000"/>
                </a:solidFill>
                <a:latin typeface="Cambria" panose="02040503050406030204" pitchFamily="18" charset="0"/>
                <a:ea typeface="Cambria" panose="02040503050406030204" pitchFamily="18" charset="0"/>
              </a:rPr>
              <a:t>GaAs have </a:t>
            </a:r>
            <a:r>
              <a:rPr lang="en-US" sz="1800" b="1" i="1" u="sng" dirty="0">
                <a:solidFill>
                  <a:srgbClr val="FF0000"/>
                </a:solidFill>
                <a:latin typeface="Cambria" panose="02040503050406030204" pitchFamily="18" charset="0"/>
                <a:ea typeface="Cambria" panose="02040503050406030204" pitchFamily="18" charset="0"/>
              </a:rPr>
              <a:t>more than five times the mobility</a:t>
            </a:r>
            <a:r>
              <a:rPr lang="en-US" sz="1800" b="1" dirty="0">
                <a:solidFill>
                  <a:srgbClr val="FF0000"/>
                </a:solidFill>
                <a:latin typeface="Cambria" panose="02040503050406030204" pitchFamily="18" charset="0"/>
                <a:ea typeface="Cambria" panose="02040503050406030204" pitchFamily="18" charset="0"/>
              </a:rPr>
              <a:t> </a:t>
            </a:r>
            <a:r>
              <a:rPr lang="en-US" sz="1800" b="1" dirty="0">
                <a:latin typeface="Cambria" panose="02040503050406030204" pitchFamily="18" charset="0"/>
                <a:ea typeface="Cambria" panose="02040503050406030204" pitchFamily="18" charset="0"/>
              </a:rPr>
              <a:t>of free carriers in Si, a factor that results in response times using GaAs electronic devices that can be up to five times those of the same devices made from Si. </a:t>
            </a:r>
          </a:p>
          <a:p>
            <a:pPr algn="just">
              <a:buFont typeface="Wingdings" panose="05000000000000000000" pitchFamily="2" charset="2"/>
              <a:buChar char="Ø"/>
            </a:pPr>
            <a:r>
              <a:rPr lang="en-US" sz="1800" b="1" dirty="0">
                <a:latin typeface="Cambria" panose="02040503050406030204" pitchFamily="18" charset="0"/>
                <a:ea typeface="Cambria" panose="02040503050406030204" pitchFamily="18" charset="0"/>
              </a:rPr>
              <a:t>Note also that free carriers in Ge </a:t>
            </a:r>
            <a:r>
              <a:rPr lang="en-US" sz="1800" b="1" dirty="0">
                <a:solidFill>
                  <a:srgbClr val="FF0000"/>
                </a:solidFill>
                <a:latin typeface="Cambria" panose="02040503050406030204" pitchFamily="18" charset="0"/>
                <a:ea typeface="Cambria" panose="02040503050406030204" pitchFamily="18" charset="0"/>
              </a:rPr>
              <a:t>have </a:t>
            </a:r>
            <a:r>
              <a:rPr lang="en-US" sz="1800" b="1" i="1" u="sng" dirty="0">
                <a:solidFill>
                  <a:srgbClr val="FF0000"/>
                </a:solidFill>
                <a:latin typeface="Cambria" panose="02040503050406030204" pitchFamily="18" charset="0"/>
                <a:ea typeface="Cambria" panose="02040503050406030204" pitchFamily="18" charset="0"/>
              </a:rPr>
              <a:t>more than twice the mobility of electrons</a:t>
            </a:r>
            <a:r>
              <a:rPr lang="en-US" sz="1800" b="1" dirty="0">
                <a:solidFill>
                  <a:srgbClr val="FF0000"/>
                </a:solidFill>
                <a:latin typeface="Cambria" panose="02040503050406030204" pitchFamily="18" charset="0"/>
                <a:ea typeface="Cambria" panose="02040503050406030204" pitchFamily="18" charset="0"/>
              </a:rPr>
              <a:t> in Si</a:t>
            </a:r>
            <a:r>
              <a:rPr lang="en-US" sz="1800" b="1" dirty="0">
                <a:latin typeface="Cambria" panose="02040503050406030204" pitchFamily="18" charset="0"/>
                <a:ea typeface="Cambria" panose="02040503050406030204" pitchFamily="18" charset="0"/>
              </a:rPr>
              <a:t>, a factor that results in the continued use of Ge in high-speed radio frequency applications</a:t>
            </a:r>
            <a:r>
              <a:rPr lang="en-US" sz="1600" dirty="0">
                <a:latin typeface="Arial Narrow" panose="020B0606020202030204" pitchFamily="34" charset="0"/>
              </a:rPr>
              <a:t>.</a:t>
            </a:r>
          </a:p>
        </p:txBody>
      </p:sp>
      <p:sp>
        <p:nvSpPr>
          <p:cNvPr id="4" name="Text Box 4">
            <a:extLst>
              <a:ext uri="{FF2B5EF4-FFF2-40B4-BE49-F238E27FC236}">
                <a16:creationId xmlns:a16="http://schemas.microsoft.com/office/drawing/2014/main" id="{59B064A9-FB4A-AE48-B528-CBFCC2615336}"/>
              </a:ext>
            </a:extLst>
          </p:cNvPr>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390181564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Righ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Righ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Righ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Righ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Righ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strips(downRight)">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1460" y="1583993"/>
            <a:ext cx="7615451" cy="4084911"/>
          </a:xfrm>
        </p:spPr>
        <p:txBody>
          <a:bodyPr>
            <a:noAutofit/>
          </a:bodyPr>
          <a:lstStyle/>
          <a:p>
            <a:pPr algn="just"/>
            <a:r>
              <a:rPr lang="en-US" sz="1800" dirty="0">
                <a:latin typeface="Times New Roman" panose="02020603050405020304" pitchFamily="18" charset="0"/>
                <a:cs typeface="Times New Roman" panose="02020603050405020304" pitchFamily="18" charset="0"/>
              </a:rPr>
              <a:t> If temperature increases, emitter current increases.</a:t>
            </a:r>
            <a:endParaRPr lang="en-US" sz="1800" baseline="-250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However, a larger I</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increases the emitter voltage V</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=I</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R</a:t>
            </a:r>
            <a:r>
              <a:rPr lang="en-US" sz="1800" baseline="-25000" dirty="0">
                <a:latin typeface="Times New Roman" panose="02020603050405020304" pitchFamily="18" charset="0"/>
                <a:cs typeface="Times New Roman" panose="02020603050405020304" pitchFamily="18" charset="0"/>
              </a:rPr>
              <a:t>E</a:t>
            </a:r>
            <a:r>
              <a:rPr lang="en-US" sz="1800" dirty="0">
                <a:latin typeface="Times New Roman" panose="02020603050405020304" pitchFamily="18" charset="0"/>
                <a:cs typeface="Times New Roman" panose="02020603050405020304" pitchFamily="18" charset="0"/>
              </a:rPr>
              <a:t>, which in turn reduces the voltage V</a:t>
            </a:r>
            <a:r>
              <a:rPr lang="en-US" sz="1800" baseline="-25000" dirty="0">
                <a:latin typeface="Times New Roman" panose="02020603050405020304" pitchFamily="18" charset="0"/>
                <a:cs typeface="Times New Roman" panose="02020603050405020304" pitchFamily="18" charset="0"/>
              </a:rPr>
              <a:t>RB</a:t>
            </a:r>
            <a:r>
              <a:rPr lang="en-US" sz="1800" dirty="0">
                <a:latin typeface="Times New Roman" panose="02020603050405020304" pitchFamily="18" charset="0"/>
                <a:cs typeface="Times New Roman" panose="02020603050405020304" pitchFamily="18" charset="0"/>
              </a:rPr>
              <a:t> across the base resistor. </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A lower base-resistor voltage drop reduces the base current, which results in less collector current because I</a:t>
            </a:r>
            <a:r>
              <a:rPr lang="en-US" sz="1800" baseline="-25000" dirty="0">
                <a:latin typeface="Times New Roman" panose="02020603050405020304" pitchFamily="18" charset="0"/>
                <a:cs typeface="Times New Roman" panose="02020603050405020304" pitchFamily="18" charset="0"/>
              </a:rPr>
              <a:t>C</a:t>
            </a:r>
            <a:r>
              <a:rPr lang="en-US" sz="1800" dirty="0">
                <a:latin typeface="Times New Roman" panose="02020603050405020304" pitchFamily="18" charset="0"/>
                <a:cs typeface="Times New Roman" panose="02020603050405020304" pitchFamily="18" charset="0"/>
              </a:rPr>
              <a:t> = </a:t>
            </a:r>
            <a:r>
              <a:rPr lang="el-GR" sz="1800" dirty="0">
                <a:latin typeface="Times New Roman" panose="02020603050405020304" pitchFamily="18" charset="0"/>
                <a:cs typeface="Times New Roman" panose="02020603050405020304" pitchFamily="18" charset="0"/>
              </a:rPr>
              <a:t>β</a:t>
            </a:r>
            <a:r>
              <a:rPr lang="en-US" sz="1800" dirty="0">
                <a:latin typeface="Times New Roman" panose="02020603050405020304" pitchFamily="18" charset="0"/>
                <a:cs typeface="Times New Roman" panose="02020603050405020304" pitchFamily="18" charset="0"/>
              </a:rPr>
              <a:t>I</a:t>
            </a:r>
            <a:r>
              <a:rPr lang="en-US" sz="1800" baseline="-25000"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a:t>
            </a:r>
          </a:p>
        </p:txBody>
      </p:sp>
      <p:sp>
        <p:nvSpPr>
          <p:cNvPr id="7" name="Title 1">
            <a:extLst>
              <a:ext uri="{FF2B5EF4-FFF2-40B4-BE49-F238E27FC236}">
                <a16:creationId xmlns:a16="http://schemas.microsoft.com/office/drawing/2014/main" id="{14707F88-3183-144F-933E-CE2204C23BD4}"/>
              </a:ext>
            </a:extLst>
          </p:cNvPr>
          <p:cNvSpPr txBox="1">
            <a:spLocks/>
          </p:cNvSpPr>
          <p:nvPr/>
        </p:nvSpPr>
        <p:spPr bwMode="auto">
          <a:xfrm>
            <a:off x="2594029" y="327143"/>
            <a:ext cx="3955942"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a:latin typeface="Cambria" panose="02040503050406030204" pitchFamily="18" charset="0"/>
              </a:rPr>
              <a:t>BIAS STABILITY</a:t>
            </a:r>
            <a:endParaRPr lang="en-US" sz="2400" b="1" dirty="0">
              <a:latin typeface="Cambria" panose="02040503050406030204" pitchFamily="18" charset="0"/>
            </a:endParaRPr>
          </a:p>
        </p:txBody>
      </p:sp>
    </p:spTree>
    <p:extLst>
      <p:ext uri="{BB962C8B-B14F-4D97-AF65-F5344CB8AC3E}">
        <p14:creationId xmlns:p14="http://schemas.microsoft.com/office/powerpoint/2010/main" val="38640920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0229" y="350291"/>
            <a:ext cx="494354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BASE–EMITTER LOOP</a:t>
            </a:r>
          </a:p>
        </p:txBody>
      </p:sp>
      <p:pic>
        <p:nvPicPr>
          <p:cNvPr id="4" name="Picture 3">
            <a:extLst>
              <a:ext uri="{FF2B5EF4-FFF2-40B4-BE49-F238E27FC236}">
                <a16:creationId xmlns:a16="http://schemas.microsoft.com/office/drawing/2014/main" id="{0E8B92A1-BE6D-DAB6-17E4-76BB67F5F0C4}"/>
              </a:ext>
            </a:extLst>
          </p:cNvPr>
          <p:cNvPicPr>
            <a:picLocks noChangeAspect="1"/>
          </p:cNvPicPr>
          <p:nvPr/>
        </p:nvPicPr>
        <p:blipFill>
          <a:blip r:embed="rId2"/>
          <a:stretch>
            <a:fillRect/>
          </a:stretch>
        </p:blipFill>
        <p:spPr>
          <a:xfrm>
            <a:off x="1347787" y="1543050"/>
            <a:ext cx="6448425" cy="3771900"/>
          </a:xfrm>
          <a:prstGeom prst="rect">
            <a:avLst/>
          </a:prstGeom>
        </p:spPr>
      </p:pic>
    </p:spTree>
    <p:extLst>
      <p:ext uri="{BB962C8B-B14F-4D97-AF65-F5344CB8AC3E}">
        <p14:creationId xmlns:p14="http://schemas.microsoft.com/office/powerpoint/2010/main" val="336915487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9A923B7-4F61-2846-8CDC-679B15734BDE}"/>
              </a:ext>
            </a:extLst>
          </p:cNvPr>
          <p:cNvSpPr txBox="1">
            <a:spLocks/>
          </p:cNvSpPr>
          <p:nvPr/>
        </p:nvSpPr>
        <p:spPr bwMode="auto">
          <a:xfrm>
            <a:off x="2100229" y="350291"/>
            <a:ext cx="4943542" cy="421270"/>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2400" b="1">
                <a:latin typeface="Cambria" panose="02040503050406030204" pitchFamily="18" charset="0"/>
              </a:rPr>
              <a:t>BASE–EMITTER LOOP</a:t>
            </a:r>
            <a:endParaRPr lang="en-US" sz="2400" b="1" dirty="0">
              <a:latin typeface="Cambria" panose="02040503050406030204" pitchFamily="18" charset="0"/>
            </a:endParaRPr>
          </a:p>
        </p:txBody>
      </p:sp>
      <p:pic>
        <p:nvPicPr>
          <p:cNvPr id="3" name="Picture 2">
            <a:extLst>
              <a:ext uri="{FF2B5EF4-FFF2-40B4-BE49-F238E27FC236}">
                <a16:creationId xmlns:a16="http://schemas.microsoft.com/office/drawing/2014/main" id="{1E08C151-55E1-81C3-7ECF-5E7BEBC2B54F}"/>
              </a:ext>
            </a:extLst>
          </p:cNvPr>
          <p:cNvPicPr>
            <a:picLocks noChangeAspect="1"/>
          </p:cNvPicPr>
          <p:nvPr/>
        </p:nvPicPr>
        <p:blipFill>
          <a:blip r:embed="rId2"/>
          <a:stretch>
            <a:fillRect/>
          </a:stretch>
        </p:blipFill>
        <p:spPr>
          <a:xfrm>
            <a:off x="733425" y="1309687"/>
            <a:ext cx="7677150" cy="4238625"/>
          </a:xfrm>
          <a:prstGeom prst="rect">
            <a:avLst/>
          </a:prstGeom>
        </p:spPr>
      </p:pic>
    </p:spTree>
    <p:extLst>
      <p:ext uri="{BB962C8B-B14F-4D97-AF65-F5344CB8AC3E}">
        <p14:creationId xmlns:p14="http://schemas.microsoft.com/office/powerpoint/2010/main" val="242399530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9470" y="346310"/>
            <a:ext cx="4836526"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COLLECTOR–EMITTER LOOP </a:t>
            </a:r>
          </a:p>
        </p:txBody>
      </p:sp>
      <p:pic>
        <p:nvPicPr>
          <p:cNvPr id="4" name="Picture 3">
            <a:extLst>
              <a:ext uri="{FF2B5EF4-FFF2-40B4-BE49-F238E27FC236}">
                <a16:creationId xmlns:a16="http://schemas.microsoft.com/office/drawing/2014/main" id="{1E8C2C5D-CD6D-AD24-8014-4D1B0B689185}"/>
              </a:ext>
            </a:extLst>
          </p:cNvPr>
          <p:cNvPicPr>
            <a:picLocks noChangeAspect="1"/>
          </p:cNvPicPr>
          <p:nvPr/>
        </p:nvPicPr>
        <p:blipFill>
          <a:blip r:embed="rId2"/>
          <a:stretch>
            <a:fillRect/>
          </a:stretch>
        </p:blipFill>
        <p:spPr>
          <a:xfrm>
            <a:off x="804862" y="1524000"/>
            <a:ext cx="7534275" cy="3810000"/>
          </a:xfrm>
          <a:prstGeom prst="rect">
            <a:avLst/>
          </a:prstGeom>
        </p:spPr>
      </p:pic>
    </p:spTree>
    <p:extLst>
      <p:ext uri="{BB962C8B-B14F-4D97-AF65-F5344CB8AC3E}">
        <p14:creationId xmlns:p14="http://schemas.microsoft.com/office/powerpoint/2010/main" val="34649524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51" y="269301"/>
            <a:ext cx="3793897"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EXAMPLE</a:t>
            </a:r>
          </a:p>
        </p:txBody>
      </p:sp>
      <p:pic>
        <p:nvPicPr>
          <p:cNvPr id="4" name="Picture 3">
            <a:extLst>
              <a:ext uri="{FF2B5EF4-FFF2-40B4-BE49-F238E27FC236}">
                <a16:creationId xmlns:a16="http://schemas.microsoft.com/office/drawing/2014/main" id="{1E120AC8-1AAA-EF3D-3C46-CF7829E5836F}"/>
              </a:ext>
            </a:extLst>
          </p:cNvPr>
          <p:cNvPicPr>
            <a:picLocks noChangeAspect="1"/>
          </p:cNvPicPr>
          <p:nvPr/>
        </p:nvPicPr>
        <p:blipFill>
          <a:blip r:embed="rId2"/>
          <a:stretch>
            <a:fillRect/>
          </a:stretch>
        </p:blipFill>
        <p:spPr>
          <a:xfrm>
            <a:off x="561975" y="1100137"/>
            <a:ext cx="8020050" cy="4657725"/>
          </a:xfrm>
          <a:prstGeom prst="rect">
            <a:avLst/>
          </a:prstGeom>
        </p:spPr>
      </p:pic>
    </p:spTree>
    <p:extLst>
      <p:ext uri="{BB962C8B-B14F-4D97-AF65-F5344CB8AC3E}">
        <p14:creationId xmlns:p14="http://schemas.microsoft.com/office/powerpoint/2010/main" val="392987991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5154632" y="1347825"/>
            <a:ext cx="3760880" cy="3681237"/>
          </a:xfrm>
          <a:prstGeom prst="rect">
            <a:avLst/>
          </a:prstGeom>
        </p:spPr>
      </p:pic>
      <p:sp>
        <p:nvSpPr>
          <p:cNvPr id="10" name="Title 1">
            <a:extLst>
              <a:ext uri="{FF2B5EF4-FFF2-40B4-BE49-F238E27FC236}">
                <a16:creationId xmlns:a16="http://schemas.microsoft.com/office/drawing/2014/main" id="{4CCF9CBD-424A-364C-B427-ED1E1CDCE9FE}"/>
              </a:ext>
            </a:extLst>
          </p:cNvPr>
          <p:cNvSpPr>
            <a:spLocks noGrp="1"/>
          </p:cNvSpPr>
          <p:nvPr>
            <p:ph type="title"/>
          </p:nvPr>
        </p:nvSpPr>
        <p:spPr>
          <a:xfrm>
            <a:off x="2675051" y="269301"/>
            <a:ext cx="3793897"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EXAMPLE</a:t>
            </a:r>
          </a:p>
        </p:txBody>
      </p:sp>
      <p:pic>
        <p:nvPicPr>
          <p:cNvPr id="3" name="Picture 2">
            <a:extLst>
              <a:ext uri="{FF2B5EF4-FFF2-40B4-BE49-F238E27FC236}">
                <a16:creationId xmlns:a16="http://schemas.microsoft.com/office/drawing/2014/main" id="{41F28FFA-74BF-BA53-51C2-D1E7EDE2E68C}"/>
              </a:ext>
            </a:extLst>
          </p:cNvPr>
          <p:cNvPicPr>
            <a:picLocks noChangeAspect="1"/>
          </p:cNvPicPr>
          <p:nvPr/>
        </p:nvPicPr>
        <p:blipFill rotWithShape="1">
          <a:blip r:embed="rId4"/>
          <a:srcRect b="81280"/>
          <a:stretch/>
        </p:blipFill>
        <p:spPr>
          <a:xfrm>
            <a:off x="101748" y="811184"/>
            <a:ext cx="5670133" cy="1028126"/>
          </a:xfrm>
          <a:prstGeom prst="rect">
            <a:avLst/>
          </a:prstGeom>
        </p:spPr>
      </p:pic>
      <p:pic>
        <p:nvPicPr>
          <p:cNvPr id="5" name="Picture 4">
            <a:extLst>
              <a:ext uri="{FF2B5EF4-FFF2-40B4-BE49-F238E27FC236}">
                <a16:creationId xmlns:a16="http://schemas.microsoft.com/office/drawing/2014/main" id="{EE140CD2-D302-0E01-5DF3-7C377A68A5FB}"/>
              </a:ext>
            </a:extLst>
          </p:cNvPr>
          <p:cNvPicPr>
            <a:picLocks noChangeAspect="1"/>
          </p:cNvPicPr>
          <p:nvPr/>
        </p:nvPicPr>
        <p:blipFill rotWithShape="1">
          <a:blip r:embed="rId4"/>
          <a:srcRect t="19196" r="26453" b="64836"/>
          <a:stretch/>
        </p:blipFill>
        <p:spPr>
          <a:xfrm>
            <a:off x="101747" y="1829413"/>
            <a:ext cx="4445135" cy="934808"/>
          </a:xfrm>
          <a:prstGeom prst="rect">
            <a:avLst/>
          </a:prstGeom>
        </p:spPr>
      </p:pic>
      <p:pic>
        <p:nvPicPr>
          <p:cNvPr id="9" name="Picture 8">
            <a:extLst>
              <a:ext uri="{FF2B5EF4-FFF2-40B4-BE49-F238E27FC236}">
                <a16:creationId xmlns:a16="http://schemas.microsoft.com/office/drawing/2014/main" id="{69077229-5E82-4897-B216-902DA827B5EE}"/>
              </a:ext>
            </a:extLst>
          </p:cNvPr>
          <p:cNvPicPr>
            <a:picLocks noChangeAspect="1"/>
          </p:cNvPicPr>
          <p:nvPr/>
        </p:nvPicPr>
        <p:blipFill rotWithShape="1">
          <a:blip r:embed="rId4"/>
          <a:srcRect t="34927" r="56233" b="34925"/>
          <a:stretch/>
        </p:blipFill>
        <p:spPr>
          <a:xfrm>
            <a:off x="228487" y="2857539"/>
            <a:ext cx="2446563" cy="1632386"/>
          </a:xfrm>
          <a:prstGeom prst="rect">
            <a:avLst/>
          </a:prstGeom>
        </p:spPr>
      </p:pic>
      <p:pic>
        <p:nvPicPr>
          <p:cNvPr id="16" name="Picture 15">
            <a:extLst>
              <a:ext uri="{FF2B5EF4-FFF2-40B4-BE49-F238E27FC236}">
                <a16:creationId xmlns:a16="http://schemas.microsoft.com/office/drawing/2014/main" id="{413F7449-0A20-2469-22C9-FC997C7661F4}"/>
              </a:ext>
            </a:extLst>
          </p:cNvPr>
          <p:cNvPicPr>
            <a:picLocks noChangeAspect="1"/>
          </p:cNvPicPr>
          <p:nvPr/>
        </p:nvPicPr>
        <p:blipFill rotWithShape="1">
          <a:blip r:embed="rId4"/>
          <a:srcRect t="65074" r="31302"/>
          <a:stretch/>
        </p:blipFill>
        <p:spPr>
          <a:xfrm>
            <a:off x="2611070" y="3951891"/>
            <a:ext cx="3921859" cy="1931276"/>
          </a:xfrm>
          <a:prstGeom prst="rect">
            <a:avLst/>
          </a:prstGeom>
        </p:spPr>
      </p:pic>
    </p:spTree>
    <p:extLst>
      <p:ext uri="{BB962C8B-B14F-4D97-AF65-F5344CB8AC3E}">
        <p14:creationId xmlns:p14="http://schemas.microsoft.com/office/powerpoint/2010/main" val="268228240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9596" y="386925"/>
            <a:ext cx="7429499" cy="61087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VOLTAGE-DIVIDER BIAS CONFIGURATION</a:t>
            </a:r>
          </a:p>
        </p:txBody>
      </p:sp>
      <p:pic>
        <p:nvPicPr>
          <p:cNvPr id="6" name="Content Placeholder 5"/>
          <p:cNvPicPr>
            <a:picLocks noGrp="1" noChangeAspect="1"/>
          </p:cNvPicPr>
          <p:nvPr>
            <p:ph idx="1"/>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111471" y="3309761"/>
            <a:ext cx="2888753" cy="2701520"/>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6579792" y="3245459"/>
            <a:ext cx="1619480" cy="2696816"/>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0DDD3D4-2C8A-B84A-9330-0434D92AC8FE}"/>
                  </a:ext>
                </a:extLst>
              </p:cNvPr>
              <p:cNvSpPr/>
              <p:nvPr/>
            </p:nvSpPr>
            <p:spPr>
              <a:xfrm>
                <a:off x="620637" y="1070790"/>
                <a:ext cx="7087801" cy="2358210"/>
              </a:xfrm>
              <a:prstGeom prst="rect">
                <a:avLst/>
              </a:prstGeom>
            </p:spPr>
            <p:txBody>
              <a:bodyPr wrap="square">
                <a:spAutoFit/>
              </a:bodyPr>
              <a:lstStyle/>
              <a:p>
                <a:pPr marL="214313" indent="-214313">
                  <a:buFont typeface="Arial" panose="020B0604020202020204" pitchFamily="34" charset="0"/>
                  <a:buChar char="•"/>
                </a:pPr>
                <a:r>
                  <a:rPr lang="en-US" dirty="0">
                    <a:latin typeface="Times" pitchFamily="2" charset="0"/>
                  </a:rPr>
                  <a:t>The bias current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𝐼</m:t>
                        </m:r>
                      </m:e>
                      <m:sub>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m:t>
                            </m:r>
                          </m:e>
                          <m:sub>
                            <m:r>
                              <a:rPr lang="en-US" b="0" i="1" smtClean="0">
                                <a:latin typeface="Cambria Math" panose="02040503050406030204" pitchFamily="18" charset="0"/>
                                <a:cs typeface="Times New Roman" panose="02020603050405020304" pitchFamily="18" charset="0"/>
                              </a:rPr>
                              <m:t>𝑄</m:t>
                            </m:r>
                          </m:sub>
                        </m:sSub>
                      </m:sub>
                    </m:sSub>
                  </m:oMath>
                </a14:m>
                <a:r>
                  <a:rPr lang="en-US" dirty="0">
                    <a:latin typeface="Times New Roman" panose="02020603050405020304" pitchFamily="18" charset="0"/>
                    <a:cs typeface="Times New Roman" panose="02020603050405020304" pitchFamily="18" charset="0"/>
                  </a:rPr>
                  <a:t> </a:t>
                </a:r>
                <a:r>
                  <a:rPr lang="en-US" dirty="0">
                    <a:latin typeface="Times" pitchFamily="2" charset="0"/>
                  </a:rPr>
                  <a:t>and voltage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𝑉</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𝐶𝐸</m:t>
                            </m:r>
                          </m:e>
                          <m:sub>
                            <m:r>
                              <a:rPr lang="en-US" b="0" i="1" smtClean="0">
                                <a:latin typeface="Cambria Math" panose="02040503050406030204" pitchFamily="18" charset="0"/>
                                <a:cs typeface="Times New Roman" panose="02020603050405020304" pitchFamily="18" charset="0"/>
                              </a:rPr>
                              <m:t>𝑄</m:t>
                            </m:r>
                          </m:sub>
                        </m:sSub>
                      </m:sub>
                    </m:sSub>
                  </m:oMath>
                </a14:m>
                <a:r>
                  <a:rPr lang="en-US" dirty="0">
                    <a:latin typeface="Times" pitchFamily="2" charset="0"/>
                  </a:rPr>
                  <a:t>is a function of the current gain </a:t>
                </a:r>
                <a:r>
                  <a:rPr lang="en-US" b="1" dirty="0">
                    <a:latin typeface="PearsonMATH01"/>
                  </a:rPr>
                  <a:t>β</a:t>
                </a:r>
                <a:r>
                  <a:rPr lang="en-US" dirty="0">
                    <a:latin typeface="PearsonMATH01"/>
                  </a:rPr>
                  <a:t> </a:t>
                </a:r>
                <a:r>
                  <a:rPr lang="en-US" dirty="0">
                    <a:latin typeface="Times" pitchFamily="2" charset="0"/>
                  </a:rPr>
                  <a:t>of the transistor</a:t>
                </a:r>
              </a:p>
              <a:p>
                <a:pPr marL="214313" indent="-214313">
                  <a:buFont typeface="Arial" panose="020B0604020202020204" pitchFamily="34" charset="0"/>
                  <a:buChar char="•"/>
                </a:pPr>
                <a:r>
                  <a:rPr lang="en-US" dirty="0">
                    <a:latin typeface="Times" pitchFamily="2" charset="0"/>
                  </a:rPr>
                  <a:t>Since </a:t>
                </a:r>
                <a:r>
                  <a:rPr lang="en-US" b="1" dirty="0">
                    <a:latin typeface="PearsonMATH01"/>
                  </a:rPr>
                  <a:t>β</a:t>
                </a:r>
                <a:r>
                  <a:rPr lang="en-US" dirty="0">
                    <a:latin typeface="Times" pitchFamily="2" charset="0"/>
                  </a:rPr>
                  <a:t> is temperature sensitive, especially for silicon transistors, it would be desirable to develop a bias circuit that is independent of, the transistor </a:t>
                </a:r>
                <a:r>
                  <a:rPr lang="en-US" b="1" dirty="0">
                    <a:latin typeface="PearsonMATH01"/>
                  </a:rPr>
                  <a:t>β</a:t>
                </a:r>
                <a:r>
                  <a:rPr lang="en-US" dirty="0">
                    <a:latin typeface="Times" pitchFamily="2" charset="0"/>
                  </a:rPr>
                  <a:t>. </a:t>
                </a:r>
              </a:p>
              <a:p>
                <a:endParaRPr lang="en-US" dirty="0">
                  <a:latin typeface="Times" pitchFamily="2" charset="0"/>
                </a:endParaRPr>
              </a:p>
              <a:p>
                <a:r>
                  <a:rPr lang="en-US" dirty="0">
                    <a:latin typeface="Times" pitchFamily="2" charset="0"/>
                  </a:rPr>
                  <a:t> The voltage-divider bias configuration is such a network. </a:t>
                </a:r>
              </a:p>
              <a:p>
                <a:endParaRPr lang="en-US" dirty="0"/>
              </a:p>
            </p:txBody>
          </p:sp>
        </mc:Choice>
        <mc:Fallback xmlns="">
          <p:sp>
            <p:nvSpPr>
              <p:cNvPr id="4" name="Rectangle 3">
                <a:extLst>
                  <a:ext uri="{FF2B5EF4-FFF2-40B4-BE49-F238E27FC236}">
                    <a16:creationId xmlns:a16="http://schemas.microsoft.com/office/drawing/2014/main" id="{80DDD3D4-2C8A-B84A-9330-0434D92AC8FE}"/>
                  </a:ext>
                </a:extLst>
              </p:cNvPr>
              <p:cNvSpPr>
                <a:spLocks noRot="1" noChangeAspect="1" noMove="1" noResize="1" noEditPoints="1" noAdjustHandles="1" noChangeArrowheads="1" noChangeShapeType="1" noTextEdit="1"/>
              </p:cNvSpPr>
              <p:nvPr/>
            </p:nvSpPr>
            <p:spPr>
              <a:xfrm>
                <a:off x="620637" y="1070790"/>
                <a:ext cx="7087801" cy="2358210"/>
              </a:xfrm>
              <a:prstGeom prst="rect">
                <a:avLst/>
              </a:prstGeom>
              <a:blipFill>
                <a:blip r:embed="rId6"/>
                <a:stretch>
                  <a:fillRect l="-537" t="-1075"/>
                </a:stretch>
              </a:blipFill>
            </p:spPr>
            <p:txBody>
              <a:bodyPr/>
              <a:lstStyle/>
              <a:p>
                <a:r>
                  <a:rPr lang="en-US">
                    <a:noFill/>
                  </a:rPr>
                  <a:t> </a:t>
                </a:r>
              </a:p>
            </p:txBody>
          </p:sp>
        </mc:Fallback>
      </mc:AlternateContent>
    </p:spTree>
    <p:extLst>
      <p:ext uri="{BB962C8B-B14F-4D97-AF65-F5344CB8AC3E}">
        <p14:creationId xmlns:p14="http://schemas.microsoft.com/office/powerpoint/2010/main" val="209557880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linds(horizont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linds(horizont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2641" y="289693"/>
            <a:ext cx="3714750"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EXACT ANALYSIS</a:t>
            </a:r>
          </a:p>
        </p:txBody>
      </p:sp>
      <p:pic>
        <p:nvPicPr>
          <p:cNvPr id="12" name="Picture 11">
            <a:extLst>
              <a:ext uri="{FF2B5EF4-FFF2-40B4-BE49-F238E27FC236}">
                <a16:creationId xmlns:a16="http://schemas.microsoft.com/office/drawing/2014/main" id="{535721DC-F83A-0D9F-B700-EB580C978B96}"/>
              </a:ext>
            </a:extLst>
          </p:cNvPr>
          <p:cNvPicPr>
            <a:picLocks noChangeAspect="1"/>
          </p:cNvPicPr>
          <p:nvPr/>
        </p:nvPicPr>
        <p:blipFill>
          <a:blip r:embed="rId2"/>
          <a:stretch>
            <a:fillRect/>
          </a:stretch>
        </p:blipFill>
        <p:spPr>
          <a:xfrm>
            <a:off x="861848" y="951255"/>
            <a:ext cx="7526884" cy="4620870"/>
          </a:xfrm>
          <a:prstGeom prst="rect">
            <a:avLst/>
          </a:prstGeom>
        </p:spPr>
      </p:pic>
    </p:spTree>
    <p:extLst>
      <p:ext uri="{BB962C8B-B14F-4D97-AF65-F5344CB8AC3E}">
        <p14:creationId xmlns:p14="http://schemas.microsoft.com/office/powerpoint/2010/main" val="223328595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0798" y="217264"/>
            <a:ext cx="3562403"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EXAMPLE</a:t>
            </a:r>
          </a:p>
        </p:txBody>
      </p:sp>
      <p:pic>
        <p:nvPicPr>
          <p:cNvPr id="4" name="Picture 3">
            <a:extLst>
              <a:ext uri="{FF2B5EF4-FFF2-40B4-BE49-F238E27FC236}">
                <a16:creationId xmlns:a16="http://schemas.microsoft.com/office/drawing/2014/main" id="{F9B1D1BF-7316-0A38-881A-B7505D1645EB}"/>
              </a:ext>
            </a:extLst>
          </p:cNvPr>
          <p:cNvPicPr>
            <a:picLocks noChangeAspect="1"/>
          </p:cNvPicPr>
          <p:nvPr/>
        </p:nvPicPr>
        <p:blipFill>
          <a:blip r:embed="rId2"/>
          <a:stretch>
            <a:fillRect/>
          </a:stretch>
        </p:blipFill>
        <p:spPr>
          <a:xfrm>
            <a:off x="914400" y="1300162"/>
            <a:ext cx="7315200" cy="4257675"/>
          </a:xfrm>
          <a:prstGeom prst="rect">
            <a:avLst/>
          </a:prstGeom>
        </p:spPr>
      </p:pic>
    </p:spTree>
    <p:extLst>
      <p:ext uri="{BB962C8B-B14F-4D97-AF65-F5344CB8AC3E}">
        <p14:creationId xmlns:p14="http://schemas.microsoft.com/office/powerpoint/2010/main" val="185575608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3477" y="129527"/>
            <a:ext cx="3817046"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EXAMPLE CONTD.</a:t>
            </a:r>
          </a:p>
        </p:txBody>
      </p:sp>
      <p:pic>
        <p:nvPicPr>
          <p:cNvPr id="5" name="Picture 4">
            <a:extLst>
              <a:ext uri="{FF2B5EF4-FFF2-40B4-BE49-F238E27FC236}">
                <a16:creationId xmlns:a16="http://schemas.microsoft.com/office/drawing/2014/main" id="{AC013F85-BD85-28F1-50C6-1D12BDA61F00}"/>
              </a:ext>
            </a:extLst>
          </p:cNvPr>
          <p:cNvPicPr>
            <a:picLocks noChangeAspect="1"/>
          </p:cNvPicPr>
          <p:nvPr/>
        </p:nvPicPr>
        <p:blipFill>
          <a:blip r:embed="rId2"/>
          <a:stretch>
            <a:fillRect/>
          </a:stretch>
        </p:blipFill>
        <p:spPr>
          <a:xfrm>
            <a:off x="409904" y="1087498"/>
            <a:ext cx="8005434" cy="4503677"/>
          </a:xfrm>
          <a:prstGeom prst="rect">
            <a:avLst/>
          </a:prstGeom>
        </p:spPr>
      </p:pic>
    </p:spTree>
    <p:extLst>
      <p:ext uri="{BB962C8B-B14F-4D97-AF65-F5344CB8AC3E}">
        <p14:creationId xmlns:p14="http://schemas.microsoft.com/office/powerpoint/2010/main" val="64381771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0A191C-4D35-1A44-A2DB-DE900939A6AE}"/>
              </a:ext>
            </a:extLst>
          </p:cNvPr>
          <p:cNvSpPr>
            <a:spLocks noGrp="1"/>
          </p:cNvSpPr>
          <p:nvPr>
            <p:ph type="sldNum" sz="quarter" idx="12"/>
          </p:nvPr>
        </p:nvSpPr>
        <p:spPr/>
        <p:txBody>
          <a:bodyPr/>
          <a:lstStyle/>
          <a:p>
            <a:pPr>
              <a:defRPr/>
            </a:pPr>
            <a:fld id="{47F6B988-E08C-4CCC-98F2-2921209802BF}" type="slidenum">
              <a:rPr lang="ja-JP" altLang="en-US" smtClean="0"/>
              <a:pPr>
                <a:defRPr/>
              </a:pPr>
              <a:t>2</a:t>
            </a:fld>
            <a:endParaRPr lang="ja-JP" altLang="en-US"/>
          </a:p>
        </p:txBody>
      </p:sp>
      <p:sp>
        <p:nvSpPr>
          <p:cNvPr id="7" name="Text Box 4"/>
          <p:cNvSpPr txBox="1">
            <a:spLocks noChangeArrowheads="1"/>
          </p:cNvSpPr>
          <p:nvPr/>
        </p:nvSpPr>
        <p:spPr bwMode="auto">
          <a:xfrm>
            <a:off x="3203848" y="28983"/>
            <a:ext cx="3181187"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Introduction</a:t>
            </a:r>
            <a:endParaRPr lang="en-US" sz="3400" b="1" dirty="0">
              <a:solidFill>
                <a:srgbClr val="C00000"/>
              </a:solidFill>
              <a:latin typeface="Cambria" panose="02040503050406030204" pitchFamily="18" charset="0"/>
              <a:ea typeface="Cambria" panose="02040503050406030204" pitchFamily="18" charset="0"/>
              <a:cs typeface="Times New Roman" pitchFamily="18" charset="0"/>
            </a:endParaRPr>
          </a:p>
        </p:txBody>
      </p:sp>
      <p:sp>
        <p:nvSpPr>
          <p:cNvPr id="6" name="Rectangle 5"/>
          <p:cNvSpPr/>
          <p:nvPr/>
        </p:nvSpPr>
        <p:spPr>
          <a:xfrm>
            <a:off x="112061" y="809417"/>
            <a:ext cx="8905081" cy="1323439"/>
          </a:xfrm>
          <a:prstGeom prst="rect">
            <a:avLst/>
          </a:prstGeom>
          <a:solidFill>
            <a:schemeClr val="bg1">
              <a:lumMod val="95000"/>
            </a:schemeClr>
          </a:solidFill>
        </p:spPr>
        <p:txBody>
          <a:bodyPr wrap="square">
            <a:spAutoFit/>
          </a:bodyPr>
          <a:lstStyle/>
          <a:p>
            <a:pPr algn="just"/>
            <a:r>
              <a:rPr lang="en-US" sz="2000" b="1" dirty="0">
                <a:latin typeface="Cambria" panose="02040503050406030204" pitchFamily="18" charset="0"/>
                <a:ea typeface="Cambria" panose="02040503050406030204" pitchFamily="18" charset="0"/>
              </a:rPr>
              <a:t>The technology advancing so fast and so the fundamental principles. Systems are incredibly smaller, current speeds of operation are truly remarkable, and new gadgets surface every day, leaving us to wonder where technology is taking us.</a:t>
            </a:r>
          </a:p>
        </p:txBody>
      </p:sp>
      <p:pic>
        <p:nvPicPr>
          <p:cNvPr id="1030" name="Picture 6" descr="When Was the First Computer Invented?">
            <a:extLst>
              <a:ext uri="{FF2B5EF4-FFF2-40B4-BE49-F238E27FC236}">
                <a16:creationId xmlns:a16="http://schemas.microsoft.com/office/drawing/2014/main" id="{68531052-08EE-7134-5435-9C56DEFA7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7" y="2349127"/>
            <a:ext cx="3478505" cy="273605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6 best Samsung phones of 2022 | ZDNET">
            <a:extLst>
              <a:ext uri="{FF2B5EF4-FFF2-40B4-BE49-F238E27FC236}">
                <a16:creationId xmlns:a16="http://schemas.microsoft.com/office/drawing/2014/main" id="{64F5A9CD-DD1C-9913-9D3A-0D6664BB03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63" r="23928"/>
          <a:stretch/>
        </p:blipFill>
        <p:spPr bwMode="auto">
          <a:xfrm>
            <a:off x="6649897" y="2952239"/>
            <a:ext cx="2458607" cy="29523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704,405 Laptop Desk Stock Photos, Pictures &amp; Royalty-Free Images - iStock">
            <a:extLst>
              <a:ext uri="{FF2B5EF4-FFF2-40B4-BE49-F238E27FC236}">
                <a16:creationId xmlns:a16="http://schemas.microsoft.com/office/drawing/2014/main" id="{A46E7665-24B5-DCA9-A5A5-27C104DBC7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01" t="11379" r="7381"/>
          <a:stretch/>
        </p:blipFill>
        <p:spPr bwMode="auto">
          <a:xfrm>
            <a:off x="3779912" y="2367919"/>
            <a:ext cx="2880320" cy="230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29634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36"/>
                                        </p:tgtEl>
                                        <p:attrNameLst>
                                          <p:attrName>style.visibility</p:attrName>
                                        </p:attrNameLst>
                                      </p:cBhvr>
                                      <p:to>
                                        <p:strVal val="visible"/>
                                      </p:to>
                                    </p:set>
                                    <p:anim calcmode="lin" valueType="num">
                                      <p:cBhvr additive="base">
                                        <p:cTn id="12" dur="500" fill="hold"/>
                                        <p:tgtEl>
                                          <p:spTgt spid="1036"/>
                                        </p:tgtEl>
                                        <p:attrNameLst>
                                          <p:attrName>ppt_x</p:attrName>
                                        </p:attrNameLst>
                                      </p:cBhvr>
                                      <p:tavLst>
                                        <p:tav tm="0">
                                          <p:val>
                                            <p:strVal val="#ppt_x"/>
                                          </p:val>
                                        </p:tav>
                                        <p:tav tm="100000">
                                          <p:val>
                                            <p:strVal val="#ppt_x"/>
                                          </p:val>
                                        </p:tav>
                                      </p:tavLst>
                                    </p:anim>
                                    <p:anim calcmode="lin" valueType="num">
                                      <p:cBhvr additive="base">
                                        <p:cTn id="13" dur="500" fill="hold"/>
                                        <p:tgtEl>
                                          <p:spTgt spid="103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034"/>
                                        </p:tgtEl>
                                        <p:attrNameLst>
                                          <p:attrName>style.visibility</p:attrName>
                                        </p:attrNameLst>
                                      </p:cBhvr>
                                      <p:to>
                                        <p:strVal val="visible"/>
                                      </p:to>
                                    </p:set>
                                    <p:anim calcmode="lin" valueType="num">
                                      <p:cBhvr additive="base">
                                        <p:cTn id="17" dur="500" fill="hold"/>
                                        <p:tgtEl>
                                          <p:spTgt spid="1034"/>
                                        </p:tgtEl>
                                        <p:attrNameLst>
                                          <p:attrName>ppt_x</p:attrName>
                                        </p:attrNameLst>
                                      </p:cBhvr>
                                      <p:tavLst>
                                        <p:tav tm="0">
                                          <p:val>
                                            <p:strVal val="#ppt_x"/>
                                          </p:val>
                                        </p:tav>
                                        <p:tav tm="100000">
                                          <p:val>
                                            <p:strVal val="#ppt_x"/>
                                          </p:val>
                                        </p:tav>
                                      </p:tavLst>
                                    </p:anim>
                                    <p:anim calcmode="lin" valueType="num">
                                      <p:cBhvr additive="base">
                                        <p:cTn id="1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149040"/>
            <a:ext cx="8784976" cy="4084911"/>
          </a:xfrm>
        </p:spPr>
        <p:txBody>
          <a:bodyPr>
            <a:noAutofit/>
          </a:bodyPr>
          <a:lstStyle/>
          <a:p>
            <a:pPr algn="just">
              <a:buFont typeface="Wingdings" panose="05000000000000000000" pitchFamily="2" charset="2"/>
              <a:buChar char="v"/>
            </a:pPr>
            <a:r>
              <a:rPr lang="en-US" sz="2100" b="1" dirty="0">
                <a:latin typeface="Cambria" panose="02040503050406030204" pitchFamily="18" charset="0"/>
                <a:ea typeface="Cambria" panose="02040503050406030204" pitchFamily="18" charset="0"/>
              </a:rPr>
              <a:t>Extremely high levels of purity are necessary because the addition of one part of impurity (of the proper type) per million in a wafer of silicon material can </a:t>
            </a:r>
            <a:r>
              <a:rPr lang="en-US" sz="2100" b="1" i="1" u="sng" dirty="0">
                <a:solidFill>
                  <a:srgbClr val="FF0000"/>
                </a:solidFill>
                <a:latin typeface="Cambria" panose="02040503050406030204" pitchFamily="18" charset="0"/>
                <a:ea typeface="Cambria" panose="02040503050406030204" pitchFamily="18" charset="0"/>
              </a:rPr>
              <a:t>change that material from a relatively poor conductor to a good conductor of electricity</a:t>
            </a:r>
            <a:r>
              <a:rPr lang="en-US" sz="2100" b="1" i="1" u="sng" dirty="0">
                <a:latin typeface="Cambria" panose="02040503050406030204" pitchFamily="18" charset="0"/>
                <a:ea typeface="Cambria" panose="02040503050406030204" pitchFamily="18" charset="0"/>
              </a:rPr>
              <a:t>.</a:t>
            </a:r>
          </a:p>
          <a:p>
            <a:pPr algn="just">
              <a:buFont typeface="Wingdings" panose="05000000000000000000" pitchFamily="2" charset="2"/>
              <a:buChar char="v"/>
            </a:pPr>
            <a:endParaRPr lang="en-US" sz="2100" b="1" i="1" u="sng" dirty="0">
              <a:latin typeface="Cambria" panose="02040503050406030204" pitchFamily="18" charset="0"/>
              <a:ea typeface="Cambria" panose="02040503050406030204" pitchFamily="18" charset="0"/>
            </a:endParaRPr>
          </a:p>
          <a:p>
            <a:pPr algn="just">
              <a:buClr>
                <a:schemeClr val="tx1"/>
              </a:buClr>
              <a:buFont typeface="Wingdings" panose="05000000000000000000" pitchFamily="2" charset="2"/>
              <a:buChar char="v"/>
            </a:pPr>
            <a:r>
              <a:rPr lang="en-US" sz="2100" b="1" i="1" u="sng" dirty="0">
                <a:solidFill>
                  <a:srgbClr val="FF0000"/>
                </a:solidFill>
                <a:latin typeface="Cambria" panose="02040503050406030204" pitchFamily="18" charset="0"/>
                <a:ea typeface="Cambria" panose="02040503050406030204" pitchFamily="18" charset="0"/>
              </a:rPr>
              <a:t>The ability to change the characteristics of a material through this process is called doping</a:t>
            </a:r>
            <a:r>
              <a:rPr lang="en-US" sz="2100" b="1" dirty="0">
                <a:latin typeface="Cambria" panose="02040503050406030204" pitchFamily="18" charset="0"/>
                <a:ea typeface="Cambria" panose="02040503050406030204" pitchFamily="18" charset="0"/>
              </a:rPr>
              <a:t>, something that germanium, silicon, and gallium arsenide readily and easily accept. </a:t>
            </a:r>
          </a:p>
          <a:p>
            <a:pPr algn="just">
              <a:buFont typeface="Wingdings" panose="05000000000000000000" pitchFamily="2" charset="2"/>
              <a:buChar char="v"/>
            </a:pPr>
            <a:endParaRPr lang="en-US" sz="21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100" b="1" dirty="0">
                <a:latin typeface="Cambria" panose="02040503050406030204" pitchFamily="18" charset="0"/>
                <a:ea typeface="Cambria" panose="02040503050406030204" pitchFamily="18" charset="0"/>
              </a:rPr>
              <a:t>One important and interesting </a:t>
            </a:r>
            <a:r>
              <a:rPr lang="en-US" sz="2100" b="1" i="1" u="sng" dirty="0">
                <a:solidFill>
                  <a:srgbClr val="FF0000"/>
                </a:solidFill>
                <a:latin typeface="Cambria" panose="02040503050406030204" pitchFamily="18" charset="0"/>
                <a:ea typeface="Cambria" panose="02040503050406030204" pitchFamily="18" charset="0"/>
              </a:rPr>
              <a:t>difference between semiconductors and conductors</a:t>
            </a:r>
            <a:r>
              <a:rPr lang="en-US" sz="2100" b="1" dirty="0">
                <a:latin typeface="Cambria" panose="02040503050406030204" pitchFamily="18" charset="0"/>
                <a:ea typeface="Cambria" panose="02040503050406030204" pitchFamily="18" charset="0"/>
              </a:rPr>
              <a:t> is their reaction to </a:t>
            </a:r>
            <a:r>
              <a:rPr lang="en-US" sz="2100" b="1" i="1" u="sng" dirty="0">
                <a:solidFill>
                  <a:srgbClr val="FF0000"/>
                </a:solidFill>
                <a:latin typeface="Cambria" panose="02040503050406030204" pitchFamily="18" charset="0"/>
                <a:ea typeface="Cambria" panose="02040503050406030204" pitchFamily="18" charset="0"/>
              </a:rPr>
              <a:t>the application of heat</a:t>
            </a:r>
            <a:r>
              <a:rPr lang="en-US" sz="2100" b="1" i="1" u="sng" dirty="0">
                <a:latin typeface="Cambria" panose="02040503050406030204" pitchFamily="18" charset="0"/>
                <a:ea typeface="Cambria" panose="02040503050406030204" pitchFamily="18" charset="0"/>
              </a:rPr>
              <a:t>. </a:t>
            </a:r>
          </a:p>
        </p:txBody>
      </p:sp>
      <p:sp>
        <p:nvSpPr>
          <p:cNvPr id="4" name="Text Box 4">
            <a:extLst>
              <a:ext uri="{FF2B5EF4-FFF2-40B4-BE49-F238E27FC236}">
                <a16:creationId xmlns:a16="http://schemas.microsoft.com/office/drawing/2014/main" id="{CEC79413-CF3B-5141-9348-4838955093E4}"/>
              </a:ext>
            </a:extLst>
          </p:cNvPr>
          <p:cNvSpPr txBox="1">
            <a:spLocks noChangeArrowheads="1"/>
          </p:cNvSpPr>
          <p:nvPr/>
        </p:nvSpPr>
        <p:spPr bwMode="auto">
          <a:xfrm>
            <a:off x="179512" y="107921"/>
            <a:ext cx="885698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Covalent Bonding &amp; Intrinsic Materials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198730063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6147" y="338717"/>
            <a:ext cx="5067112"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Approximate Analysis</a:t>
            </a:r>
          </a:p>
        </p:txBody>
      </p:sp>
      <p:pic>
        <p:nvPicPr>
          <p:cNvPr id="4" name="Picture 3">
            <a:extLst>
              <a:ext uri="{FF2B5EF4-FFF2-40B4-BE49-F238E27FC236}">
                <a16:creationId xmlns:a16="http://schemas.microsoft.com/office/drawing/2014/main" id="{C3431D3E-66E7-F24E-20E0-7DABCFC7137E}"/>
              </a:ext>
            </a:extLst>
          </p:cNvPr>
          <p:cNvPicPr>
            <a:picLocks noChangeAspect="1"/>
          </p:cNvPicPr>
          <p:nvPr/>
        </p:nvPicPr>
        <p:blipFill>
          <a:blip r:embed="rId2"/>
          <a:stretch>
            <a:fillRect/>
          </a:stretch>
        </p:blipFill>
        <p:spPr>
          <a:xfrm>
            <a:off x="557212" y="1138237"/>
            <a:ext cx="8029575" cy="4581525"/>
          </a:xfrm>
          <a:prstGeom prst="rect">
            <a:avLst/>
          </a:prstGeom>
        </p:spPr>
      </p:pic>
    </p:spTree>
    <p:extLst>
      <p:ext uri="{BB962C8B-B14F-4D97-AF65-F5344CB8AC3E}">
        <p14:creationId xmlns:p14="http://schemas.microsoft.com/office/powerpoint/2010/main" val="286235017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0798" y="219138"/>
            <a:ext cx="3562403"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EXAMPLE</a:t>
            </a:r>
          </a:p>
        </p:txBody>
      </p:sp>
      <p:pic>
        <p:nvPicPr>
          <p:cNvPr id="5" name="Picture 4">
            <a:extLst>
              <a:ext uri="{FF2B5EF4-FFF2-40B4-BE49-F238E27FC236}">
                <a16:creationId xmlns:a16="http://schemas.microsoft.com/office/drawing/2014/main" id="{DC3B9F18-7C2F-EFD2-0F0F-B3E0C54EAC94}"/>
              </a:ext>
            </a:extLst>
          </p:cNvPr>
          <p:cNvPicPr>
            <a:picLocks noChangeAspect="1"/>
          </p:cNvPicPr>
          <p:nvPr/>
        </p:nvPicPr>
        <p:blipFill>
          <a:blip r:embed="rId2"/>
          <a:stretch>
            <a:fillRect/>
          </a:stretch>
        </p:blipFill>
        <p:spPr>
          <a:xfrm>
            <a:off x="609600" y="1014412"/>
            <a:ext cx="7924800" cy="4829175"/>
          </a:xfrm>
          <a:prstGeom prst="rect">
            <a:avLst/>
          </a:prstGeom>
        </p:spPr>
      </p:pic>
    </p:spTree>
    <p:extLst>
      <p:ext uri="{BB962C8B-B14F-4D97-AF65-F5344CB8AC3E}">
        <p14:creationId xmlns:p14="http://schemas.microsoft.com/office/powerpoint/2010/main" val="363214398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026" y="268148"/>
            <a:ext cx="6513947"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COLLECTOR FEEDBACK CONFIGURATION </a:t>
            </a:r>
          </a:p>
        </p:txBody>
      </p:sp>
      <p:grpSp>
        <p:nvGrpSpPr>
          <p:cNvPr id="12" name="Group 11">
            <a:extLst>
              <a:ext uri="{FF2B5EF4-FFF2-40B4-BE49-F238E27FC236}">
                <a16:creationId xmlns:a16="http://schemas.microsoft.com/office/drawing/2014/main" id="{69864A7F-FC84-7F46-8D9F-7EF37CB26BAB}"/>
              </a:ext>
            </a:extLst>
          </p:cNvPr>
          <p:cNvGrpSpPr/>
          <p:nvPr/>
        </p:nvGrpSpPr>
        <p:grpSpPr>
          <a:xfrm>
            <a:off x="5309991" y="3135663"/>
            <a:ext cx="3362898" cy="2449547"/>
            <a:chOff x="1255923" y="1057619"/>
            <a:chExt cx="4979705" cy="4023118"/>
          </a:xfrm>
        </p:grpSpPr>
        <p:pic>
          <p:nvPicPr>
            <p:cNvPr id="10" name="Picture 9">
              <a:extLst>
                <a:ext uri="{FF2B5EF4-FFF2-40B4-BE49-F238E27FC236}">
                  <a16:creationId xmlns:a16="http://schemas.microsoft.com/office/drawing/2014/main" id="{1939ED4F-5B3C-EE4C-9AD1-96A61CCF51A6}"/>
                </a:ext>
              </a:extLst>
            </p:cNvPr>
            <p:cNvPicPr>
              <a:picLocks/>
            </p:cNvPicPr>
            <p:nvPr/>
          </p:nvPicPr>
          <p:blipFill>
            <a:blip r:embed="rId2" cstate="email">
              <a:extLst>
                <a:ext uri="{28A0092B-C50C-407E-A947-70E740481C1C}">
                  <a14:useLocalDpi xmlns:a14="http://schemas.microsoft.com/office/drawing/2010/main"/>
                </a:ext>
              </a:extLst>
            </a:blip>
            <a:stretch>
              <a:fillRect/>
            </a:stretch>
          </p:blipFill>
          <p:spPr>
            <a:xfrm>
              <a:off x="1346128" y="1181837"/>
              <a:ext cx="4889500" cy="3898900"/>
            </a:xfrm>
            <a:prstGeom prst="rect">
              <a:avLst/>
            </a:prstGeom>
          </p:spPr>
        </p:pic>
        <p:sp>
          <p:nvSpPr>
            <p:cNvPr id="11" name="Rectangle 10">
              <a:extLst>
                <a:ext uri="{FF2B5EF4-FFF2-40B4-BE49-F238E27FC236}">
                  <a16:creationId xmlns:a16="http://schemas.microsoft.com/office/drawing/2014/main" id="{93D0A4CC-A9E6-FA45-B03E-1D4D061671E0}"/>
                </a:ext>
              </a:extLst>
            </p:cNvPr>
            <p:cNvSpPr>
              <a:spLocks/>
            </p:cNvSpPr>
            <p:nvPr/>
          </p:nvSpPr>
          <p:spPr>
            <a:xfrm>
              <a:off x="1255923" y="1057619"/>
              <a:ext cx="661012" cy="361082"/>
            </a:xfrm>
            <a:prstGeom prst="rect">
              <a:avLst/>
            </a:prstGeom>
            <a:solidFill>
              <a:schemeClr val="bg1"/>
            </a:solidFill>
            <a:ln w="3175">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EA754F01-022C-6A49-827D-8B05780F9755}"/>
              </a:ext>
            </a:extLst>
          </p:cNvPr>
          <p:cNvSpPr/>
          <p:nvPr/>
        </p:nvSpPr>
        <p:spPr>
          <a:xfrm>
            <a:off x="343788" y="796561"/>
            <a:ext cx="8429821" cy="2339102"/>
          </a:xfrm>
          <a:prstGeom prst="rect">
            <a:avLst/>
          </a:prstGeom>
        </p:spPr>
        <p:txBody>
          <a:bodyPr wrap="square">
            <a:spAutoFit/>
          </a:bodyPr>
          <a:lstStyle/>
          <a:p>
            <a:pPr marL="214313" indent="-214313" algn="just">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An improved level of stability can also be obtained by introducing a feedback path from collector to base</a:t>
            </a:r>
          </a:p>
          <a:p>
            <a:pPr marL="214313" indent="-214313" algn="just">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Although the </a:t>
            </a:r>
            <a:r>
              <a:rPr lang="en-US" i="1" dirty="0">
                <a:latin typeface="Times New Roman" panose="02020603050405020304" pitchFamily="18" charset="0"/>
                <a:cs typeface="Times New Roman" panose="02020603050405020304" pitchFamily="18" charset="0"/>
              </a:rPr>
              <a:t>Q</a:t>
            </a:r>
            <a:r>
              <a:rPr lang="en-US" dirty="0">
                <a:latin typeface="Times New Roman" panose="02020603050405020304" pitchFamily="18" charset="0"/>
                <a:cs typeface="Times New Roman" panose="02020603050405020304" pitchFamily="18" charset="0"/>
              </a:rPr>
              <a:t>-point is not totally independent of beta (even under approximate conditions), the sensitivity to changes in beta or temperature variations is normally less than encountered for the fixed-bias or emitter-biased configurations. </a:t>
            </a:r>
          </a:p>
          <a:p>
            <a:pPr marL="214313" indent="-214313" algn="just">
              <a:spcBef>
                <a:spcPts val="600"/>
              </a:spcBef>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analysis will again be performed by first analyzing the base–emitter loop, with the results then applied to the collector–emitter loop </a:t>
            </a:r>
          </a:p>
        </p:txBody>
      </p:sp>
    </p:spTree>
    <p:extLst>
      <p:ext uri="{BB962C8B-B14F-4D97-AF65-F5344CB8AC3E}">
        <p14:creationId xmlns:p14="http://schemas.microsoft.com/office/powerpoint/2010/main" val="99506569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blinds(horizontal)">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blinds(horizontal)">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animEffect transition="in" filter="blinds(horizontal)">
                                      <p:cBhvr>
                                        <p:cTn id="27"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416" y="267499"/>
            <a:ext cx="4743021"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BASE–EMITTER LOOP</a:t>
            </a:r>
          </a:p>
        </p:txBody>
      </p:sp>
      <p:pic>
        <p:nvPicPr>
          <p:cNvPr id="5" name="Picture 4">
            <a:extLst>
              <a:ext uri="{FF2B5EF4-FFF2-40B4-BE49-F238E27FC236}">
                <a16:creationId xmlns:a16="http://schemas.microsoft.com/office/drawing/2014/main" id="{B3B47559-953D-44E0-2A94-141FEE932DBE}"/>
              </a:ext>
            </a:extLst>
          </p:cNvPr>
          <p:cNvPicPr>
            <a:picLocks noChangeAspect="1"/>
          </p:cNvPicPr>
          <p:nvPr/>
        </p:nvPicPr>
        <p:blipFill>
          <a:blip r:embed="rId2"/>
          <a:stretch>
            <a:fillRect/>
          </a:stretch>
        </p:blipFill>
        <p:spPr>
          <a:xfrm>
            <a:off x="545508" y="1072056"/>
            <a:ext cx="8052984" cy="4428632"/>
          </a:xfrm>
          <a:prstGeom prst="rect">
            <a:avLst/>
          </a:prstGeom>
        </p:spPr>
      </p:pic>
    </p:spTree>
    <p:extLst>
      <p:ext uri="{BB962C8B-B14F-4D97-AF65-F5344CB8AC3E}">
        <p14:creationId xmlns:p14="http://schemas.microsoft.com/office/powerpoint/2010/main" val="199564678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4743" y="354187"/>
            <a:ext cx="4974514" cy="421270"/>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51435" tIns="25718" rIns="51435" bIns="25718" numCol="1" anchor="ctr" anchorCtr="0" compatLnSpc="1">
            <a:prstTxWarp prst="textNoShape">
              <a:avLst/>
            </a:prstTxWarp>
            <a:spAutoFit/>
          </a:bodyPr>
          <a:lstStyle/>
          <a:p>
            <a:pPr algn="ctr" eaLnBrk="0" hangingPunct="0"/>
            <a:r>
              <a:rPr lang="en-US" sz="2400" b="1" dirty="0">
                <a:solidFill>
                  <a:schemeClr val="dk1"/>
                </a:solidFill>
                <a:latin typeface="Cambria" panose="02040503050406030204" pitchFamily="18" charset="0"/>
                <a:ea typeface="+mn-ea"/>
                <a:cs typeface="+mn-cs"/>
              </a:rPr>
              <a:t>COLLECTOR–EMITTER LOOP </a:t>
            </a:r>
          </a:p>
        </p:txBody>
      </p:sp>
      <p:pic>
        <p:nvPicPr>
          <p:cNvPr id="4" name="Picture 3">
            <a:extLst>
              <a:ext uri="{FF2B5EF4-FFF2-40B4-BE49-F238E27FC236}">
                <a16:creationId xmlns:a16="http://schemas.microsoft.com/office/drawing/2014/main" id="{EC283D77-72BF-E8FB-4BB8-FE14630B8E26}"/>
              </a:ext>
            </a:extLst>
          </p:cNvPr>
          <p:cNvPicPr>
            <a:picLocks noChangeAspect="1"/>
          </p:cNvPicPr>
          <p:nvPr/>
        </p:nvPicPr>
        <p:blipFill>
          <a:blip r:embed="rId2"/>
          <a:stretch>
            <a:fillRect/>
          </a:stretch>
        </p:blipFill>
        <p:spPr>
          <a:xfrm>
            <a:off x="952500" y="1400175"/>
            <a:ext cx="7239000" cy="4057650"/>
          </a:xfrm>
          <a:prstGeom prst="rect">
            <a:avLst/>
          </a:prstGeom>
        </p:spPr>
      </p:pic>
    </p:spTree>
    <p:extLst>
      <p:ext uri="{BB962C8B-B14F-4D97-AF65-F5344CB8AC3E}">
        <p14:creationId xmlns:p14="http://schemas.microsoft.com/office/powerpoint/2010/main" val="63898288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363613181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out)">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709" y="1196752"/>
            <a:ext cx="4378295" cy="4745996"/>
          </a:xfrm>
        </p:spPr>
        <p:txBody>
          <a:bodyPr>
            <a:noAutofit/>
          </a:bodyPr>
          <a:lstStyle/>
          <a:p>
            <a:pPr algn="just"/>
            <a:r>
              <a:rPr lang="en-US" sz="1800" b="1" dirty="0">
                <a:latin typeface="Cambria" panose="02040503050406030204" pitchFamily="18" charset="0"/>
                <a:ea typeface="Cambria" panose="02040503050406030204" pitchFamily="18" charset="0"/>
              </a:rPr>
              <a:t>Within the atomic structure of each and every isolated atom there are specific energy levels associated with each shell and orbiting electron, as shown in Fig. 1.6. </a:t>
            </a:r>
          </a:p>
          <a:p>
            <a:pPr algn="just"/>
            <a:endParaRPr lang="en-US" sz="1800" b="1" dirty="0">
              <a:latin typeface="Cambria" panose="02040503050406030204" pitchFamily="18" charset="0"/>
              <a:ea typeface="Cambria" panose="02040503050406030204" pitchFamily="18" charset="0"/>
            </a:endParaRPr>
          </a:p>
          <a:p>
            <a:pPr algn="just"/>
            <a:r>
              <a:rPr lang="en-US" sz="1800" b="1" dirty="0">
                <a:latin typeface="Cambria" panose="02040503050406030204" pitchFamily="18" charset="0"/>
                <a:ea typeface="Cambria" panose="02040503050406030204" pitchFamily="18" charset="0"/>
              </a:rPr>
              <a:t>The energy levels associated with each shell will be different for every element.</a:t>
            </a:r>
          </a:p>
          <a:p>
            <a:pPr algn="just"/>
            <a:endParaRPr lang="en-US" sz="1800" b="1" dirty="0">
              <a:latin typeface="Cambria" panose="02040503050406030204" pitchFamily="18" charset="0"/>
              <a:ea typeface="Cambria" panose="02040503050406030204" pitchFamily="18" charset="0"/>
            </a:endParaRPr>
          </a:p>
          <a:p>
            <a:pPr algn="just"/>
            <a:r>
              <a:rPr lang="en-US" sz="1800" b="1" dirty="0">
                <a:latin typeface="Cambria" panose="02040503050406030204" pitchFamily="18" charset="0"/>
                <a:ea typeface="Cambria" panose="02040503050406030204" pitchFamily="18" charset="0"/>
              </a:rPr>
              <a:t>The farther an electron is from the nucleus, the higher is the energy state, and any electron that has left its parent atom has a higher energy state than any electron in the atomic structure.</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32040" y="2060848"/>
            <a:ext cx="3981093" cy="2932931"/>
          </a:xfrm>
          <a:prstGeom prst="rect">
            <a:avLst/>
          </a:prstGeom>
        </p:spPr>
      </p:pic>
      <p:sp>
        <p:nvSpPr>
          <p:cNvPr id="7" name="Text Box 4"/>
          <p:cNvSpPr txBox="1">
            <a:spLocks noChangeArrowheads="1"/>
          </p:cNvSpPr>
          <p:nvPr/>
        </p:nvSpPr>
        <p:spPr bwMode="auto">
          <a:xfrm>
            <a:off x="2699792" y="116632"/>
            <a:ext cx="3600400"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Energy Levels</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326470421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blinds(horizontal)">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534023" y="1124744"/>
            <a:ext cx="7931938" cy="4438974"/>
          </a:xfrm>
          <a:prstGeom prst="rect">
            <a:avLst/>
          </a:prstGeom>
        </p:spPr>
      </p:pic>
      <p:sp>
        <p:nvSpPr>
          <p:cNvPr id="7" name="Text Box 4"/>
          <p:cNvSpPr txBox="1">
            <a:spLocks noChangeArrowheads="1"/>
          </p:cNvSpPr>
          <p:nvPr/>
        </p:nvSpPr>
        <p:spPr bwMode="auto">
          <a:xfrm>
            <a:off x="2483768" y="116632"/>
            <a:ext cx="446449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Energy Levels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131000721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916376"/>
            <a:ext cx="8640960" cy="4752528"/>
          </a:xfrm>
        </p:spPr>
        <p:txBody>
          <a:bodyPr>
            <a:normAutofit/>
          </a:bodyPr>
          <a:lstStyle/>
          <a:p>
            <a:pPr algn="just">
              <a:buFont typeface="Wingdings" panose="05000000000000000000" pitchFamily="2" charset="2"/>
              <a:buChar char="v"/>
            </a:pPr>
            <a:r>
              <a:rPr lang="en-US" sz="2100" b="1" dirty="0">
                <a:latin typeface="Cambria" panose="02040503050406030204" pitchFamily="18" charset="0"/>
                <a:ea typeface="Cambria" panose="02040503050406030204" pitchFamily="18" charset="0"/>
              </a:rPr>
              <a:t>The </a:t>
            </a:r>
            <a:r>
              <a:rPr lang="en-US" sz="2100" b="1" i="1" u="sng" dirty="0">
                <a:solidFill>
                  <a:srgbClr val="FF0000"/>
                </a:solidFill>
                <a:latin typeface="Cambria" panose="02040503050406030204" pitchFamily="18" charset="0"/>
                <a:ea typeface="Cambria" panose="02040503050406030204" pitchFamily="18" charset="0"/>
              </a:rPr>
              <a:t>characteristics of a semiconductor material can be altered</a:t>
            </a:r>
            <a:r>
              <a:rPr lang="en-US" sz="2100" b="1" dirty="0">
                <a:solidFill>
                  <a:srgbClr val="FF0000"/>
                </a:solidFill>
                <a:latin typeface="Cambria" panose="02040503050406030204" pitchFamily="18" charset="0"/>
                <a:ea typeface="Cambria" panose="02040503050406030204" pitchFamily="18" charset="0"/>
              </a:rPr>
              <a:t> </a:t>
            </a:r>
            <a:r>
              <a:rPr lang="en-US" sz="2100" b="1" dirty="0">
                <a:latin typeface="Cambria" panose="02040503050406030204" pitchFamily="18" charset="0"/>
                <a:ea typeface="Cambria" panose="02040503050406030204" pitchFamily="18" charset="0"/>
              </a:rPr>
              <a:t>significantly by the </a:t>
            </a:r>
            <a:r>
              <a:rPr lang="en-US" sz="2100" b="1" i="1" u="sng" dirty="0">
                <a:solidFill>
                  <a:srgbClr val="FF0000"/>
                </a:solidFill>
                <a:latin typeface="Cambria" panose="02040503050406030204" pitchFamily="18" charset="0"/>
                <a:ea typeface="Cambria" panose="02040503050406030204" pitchFamily="18" charset="0"/>
              </a:rPr>
              <a:t>addition of specific impurity atoms</a:t>
            </a:r>
            <a:r>
              <a:rPr lang="en-US" sz="2100" b="1" dirty="0">
                <a:solidFill>
                  <a:srgbClr val="FF0000"/>
                </a:solidFill>
                <a:latin typeface="Cambria" panose="02040503050406030204" pitchFamily="18" charset="0"/>
                <a:ea typeface="Cambria" panose="02040503050406030204" pitchFamily="18" charset="0"/>
              </a:rPr>
              <a:t> </a:t>
            </a:r>
            <a:r>
              <a:rPr lang="en-US" sz="2100" b="1" dirty="0">
                <a:latin typeface="Cambria" panose="02040503050406030204" pitchFamily="18" charset="0"/>
                <a:ea typeface="Cambria" panose="02040503050406030204" pitchFamily="18" charset="0"/>
              </a:rPr>
              <a:t>to the relatively pure semiconductor material. </a:t>
            </a:r>
          </a:p>
          <a:p>
            <a:pPr algn="just"/>
            <a:endParaRPr lang="en-US" sz="21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100" b="1" dirty="0">
                <a:latin typeface="Cambria" panose="02040503050406030204" pitchFamily="18" charset="0"/>
                <a:ea typeface="Cambria" panose="02040503050406030204" pitchFamily="18" charset="0"/>
              </a:rPr>
              <a:t>These impurities, although only </a:t>
            </a:r>
            <a:r>
              <a:rPr lang="en-US" sz="2100" b="1" i="1" u="sng" dirty="0">
                <a:solidFill>
                  <a:srgbClr val="FF0000"/>
                </a:solidFill>
                <a:latin typeface="Cambria" panose="02040503050406030204" pitchFamily="18" charset="0"/>
                <a:ea typeface="Cambria" panose="02040503050406030204" pitchFamily="18" charset="0"/>
              </a:rPr>
              <a:t>added at 1 part in 10 million</a:t>
            </a:r>
            <a:r>
              <a:rPr lang="en-US" sz="2100" b="1" dirty="0">
                <a:latin typeface="Cambria" panose="02040503050406030204" pitchFamily="18" charset="0"/>
                <a:ea typeface="Cambria" panose="02040503050406030204" pitchFamily="18" charset="0"/>
              </a:rPr>
              <a:t>, can </a:t>
            </a:r>
            <a:r>
              <a:rPr lang="en-US" sz="2100" b="1" i="1" u="sng" dirty="0">
                <a:solidFill>
                  <a:srgbClr val="FF0000"/>
                </a:solidFill>
                <a:latin typeface="Cambria" panose="02040503050406030204" pitchFamily="18" charset="0"/>
                <a:ea typeface="Cambria" panose="02040503050406030204" pitchFamily="18" charset="0"/>
              </a:rPr>
              <a:t>alter the band structure sufficiently</a:t>
            </a:r>
            <a:r>
              <a:rPr lang="en-US" sz="2100" b="1" dirty="0">
                <a:solidFill>
                  <a:srgbClr val="FF0000"/>
                </a:solidFill>
                <a:latin typeface="Cambria" panose="02040503050406030204" pitchFamily="18" charset="0"/>
                <a:ea typeface="Cambria" panose="02040503050406030204" pitchFamily="18" charset="0"/>
              </a:rPr>
              <a:t> </a:t>
            </a:r>
            <a:r>
              <a:rPr lang="en-US" sz="2100" b="1" dirty="0">
                <a:latin typeface="Cambria" panose="02040503050406030204" pitchFamily="18" charset="0"/>
                <a:ea typeface="Cambria" panose="02040503050406030204" pitchFamily="18" charset="0"/>
              </a:rPr>
              <a:t>to totally change the electrical properties of the material.</a:t>
            </a:r>
          </a:p>
          <a:p>
            <a:pPr algn="just"/>
            <a:endParaRPr lang="en-US" sz="21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100" b="1" dirty="0">
                <a:latin typeface="Cambria" panose="02040503050406030204" pitchFamily="18" charset="0"/>
                <a:ea typeface="Cambria" panose="02040503050406030204" pitchFamily="18" charset="0"/>
              </a:rPr>
              <a:t>A semiconductor material that has been </a:t>
            </a:r>
            <a:r>
              <a:rPr lang="en-US" sz="2100" b="1" i="1" u="sng" dirty="0">
                <a:solidFill>
                  <a:srgbClr val="FF0000"/>
                </a:solidFill>
                <a:latin typeface="Cambria" panose="02040503050406030204" pitchFamily="18" charset="0"/>
                <a:ea typeface="Cambria" panose="02040503050406030204" pitchFamily="18" charset="0"/>
              </a:rPr>
              <a:t>subjected to the doping process</a:t>
            </a:r>
            <a:r>
              <a:rPr lang="en-US" sz="2100" b="1" dirty="0">
                <a:latin typeface="Cambria" panose="02040503050406030204" pitchFamily="18" charset="0"/>
                <a:ea typeface="Cambria" panose="02040503050406030204" pitchFamily="18" charset="0"/>
              </a:rPr>
              <a:t> is called an </a:t>
            </a:r>
            <a:r>
              <a:rPr lang="en-US" sz="2100" b="1" i="1" u="sng" dirty="0">
                <a:solidFill>
                  <a:srgbClr val="FF0000"/>
                </a:solidFill>
                <a:latin typeface="Cambria" panose="02040503050406030204" pitchFamily="18" charset="0"/>
                <a:ea typeface="Cambria" panose="02040503050406030204" pitchFamily="18" charset="0"/>
              </a:rPr>
              <a:t>extrinsic material</a:t>
            </a:r>
            <a:r>
              <a:rPr lang="en-US" sz="2100" b="1" i="1" u="sng" dirty="0">
                <a:latin typeface="Cambria" panose="02040503050406030204" pitchFamily="18" charset="0"/>
                <a:ea typeface="Cambria" panose="02040503050406030204" pitchFamily="18" charset="0"/>
              </a:rPr>
              <a:t>.</a:t>
            </a:r>
            <a:endParaRPr lang="en-US" sz="2100" b="1" dirty="0">
              <a:latin typeface="Cambria" panose="02040503050406030204" pitchFamily="18" charset="0"/>
              <a:ea typeface="Cambria" panose="02040503050406030204" pitchFamily="18" charset="0"/>
            </a:endParaRPr>
          </a:p>
          <a:p>
            <a:pPr algn="just"/>
            <a:endParaRPr lang="en-US" sz="2100" b="1" i="1" u="sng"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100" b="1" dirty="0">
                <a:latin typeface="Cambria" panose="02040503050406030204" pitchFamily="18" charset="0"/>
                <a:ea typeface="Cambria" panose="02040503050406030204" pitchFamily="18" charset="0"/>
              </a:rPr>
              <a:t>There are two extrinsic materials of massive importance to semiconductor device fabrication</a:t>
            </a:r>
            <a:r>
              <a:rPr lang="en-US" sz="2100" b="1" dirty="0">
                <a:solidFill>
                  <a:srgbClr val="FF0000"/>
                </a:solidFill>
                <a:latin typeface="Cambria" panose="02040503050406030204" pitchFamily="18" charset="0"/>
                <a:ea typeface="Cambria" panose="02040503050406030204" pitchFamily="18" charset="0"/>
              </a:rPr>
              <a:t>: </a:t>
            </a:r>
            <a:r>
              <a:rPr lang="en-US" sz="2100" b="1" i="1" u="sng" dirty="0">
                <a:solidFill>
                  <a:srgbClr val="FF0000"/>
                </a:solidFill>
                <a:latin typeface="Cambria" panose="02040503050406030204" pitchFamily="18" charset="0"/>
                <a:ea typeface="Cambria" panose="02040503050406030204" pitchFamily="18" charset="0"/>
              </a:rPr>
              <a:t>n -type and p -type materials</a:t>
            </a:r>
            <a:r>
              <a:rPr lang="en-US" sz="2100" b="1" i="1" u="sng" dirty="0">
                <a:latin typeface="Cambria" panose="02040503050406030204" pitchFamily="18" charset="0"/>
                <a:ea typeface="Cambria" panose="02040503050406030204" pitchFamily="18" charset="0"/>
              </a:rPr>
              <a:t>. </a:t>
            </a:r>
          </a:p>
          <a:p>
            <a:pPr algn="just"/>
            <a:endParaRPr lang="en-US" sz="1800" dirty="0">
              <a:latin typeface="Arial Narrow" panose="020B0606020202030204" pitchFamily="34" charset="0"/>
            </a:endParaRPr>
          </a:p>
        </p:txBody>
      </p:sp>
      <p:sp>
        <p:nvSpPr>
          <p:cNvPr id="6" name="Text Box 4"/>
          <p:cNvSpPr txBox="1">
            <a:spLocks noChangeArrowheads="1"/>
          </p:cNvSpPr>
          <p:nvPr/>
        </p:nvSpPr>
        <p:spPr bwMode="auto">
          <a:xfrm>
            <a:off x="2267744" y="116632"/>
            <a:ext cx="5328592"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n-Type &amp; p-Type Materials</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297476311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764704"/>
            <a:ext cx="4604081" cy="5178044"/>
          </a:xfrm>
        </p:spPr>
        <p:txBody>
          <a:bodyPr>
            <a:noAutofit/>
          </a:bodyPr>
          <a:lstStyle/>
          <a:p>
            <a:pPr algn="just"/>
            <a:endParaRPr lang="en-US" sz="20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An n -type material is created by introducing impurity elements that have </a:t>
            </a:r>
            <a:r>
              <a:rPr lang="en-US" sz="2000" b="1" u="sng" dirty="0">
                <a:solidFill>
                  <a:srgbClr val="FF0000"/>
                </a:solidFill>
                <a:latin typeface="Cambria" panose="02040503050406030204" pitchFamily="18" charset="0"/>
                <a:ea typeface="Cambria" panose="02040503050406030204" pitchFamily="18" charset="0"/>
              </a:rPr>
              <a:t>five valence electrons (pentavalent</a:t>
            </a:r>
            <a:r>
              <a:rPr lang="en-US" sz="2000" b="1" dirty="0">
                <a:solidFill>
                  <a:srgbClr val="FF0000"/>
                </a:solidFill>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such as antimony, arsenic, and phosphorus. (Group V elements in Periodic Table)</a:t>
            </a:r>
          </a:p>
          <a:p>
            <a:pPr algn="just"/>
            <a:endParaRPr lang="en-US" sz="20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The effect of such impurity elements is indicated in Fig. 1.7 (using antimony as the impurity in a silicon base). </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508104" y="1268760"/>
            <a:ext cx="3312368" cy="4049542"/>
          </a:xfrm>
          <a:prstGeom prst="rect">
            <a:avLst/>
          </a:prstGeom>
        </p:spPr>
      </p:pic>
      <p:sp>
        <p:nvSpPr>
          <p:cNvPr id="7" name="Text Box 4"/>
          <p:cNvSpPr txBox="1">
            <a:spLocks noChangeArrowheads="1"/>
          </p:cNvSpPr>
          <p:nvPr/>
        </p:nvSpPr>
        <p:spPr bwMode="auto">
          <a:xfrm>
            <a:off x="3104166" y="59376"/>
            <a:ext cx="3240360"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n-Type Material</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76399268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219369"/>
          </a:xfrm>
        </p:spPr>
        <p:txBody>
          <a:bodyPr>
            <a:noAutofit/>
          </a:bodyPr>
          <a:lstStyle/>
          <a:p>
            <a:pPr algn="just">
              <a:buFont typeface="Wingdings" panose="05000000000000000000" pitchFamily="2" charset="2"/>
              <a:buChar char="ü"/>
            </a:pPr>
            <a:r>
              <a:rPr lang="en-US" sz="2000" b="1" dirty="0">
                <a:latin typeface="Cambria" panose="02040503050406030204" pitchFamily="18" charset="0"/>
                <a:ea typeface="Cambria" panose="02040503050406030204" pitchFamily="18" charset="0"/>
              </a:rPr>
              <a:t>Note that the four covalent bonds are still present. There is, however, </a:t>
            </a:r>
            <a:r>
              <a:rPr lang="en-US" sz="2000" b="1" i="1" u="sng" dirty="0">
                <a:solidFill>
                  <a:srgbClr val="FF0000"/>
                </a:solidFill>
                <a:latin typeface="Cambria" panose="02040503050406030204" pitchFamily="18" charset="0"/>
                <a:ea typeface="Cambria" panose="02040503050406030204" pitchFamily="18" charset="0"/>
              </a:rPr>
              <a:t>an additional fifth electron due to the impurity atom</a:t>
            </a:r>
            <a:r>
              <a:rPr lang="en-US" sz="2000" b="1" dirty="0">
                <a:latin typeface="Cambria" panose="02040503050406030204" pitchFamily="18" charset="0"/>
                <a:ea typeface="Cambria" panose="02040503050406030204" pitchFamily="18" charset="0"/>
              </a:rPr>
              <a:t>, which is unassociated with any particular covalent bond. </a:t>
            </a:r>
          </a:p>
          <a:p>
            <a:pPr algn="just"/>
            <a:endParaRPr lang="en-US" sz="2000" b="1" dirty="0">
              <a:latin typeface="Cambria" panose="02040503050406030204" pitchFamily="18" charset="0"/>
              <a:ea typeface="Cambria" panose="02040503050406030204" pitchFamily="18" charset="0"/>
            </a:endParaRPr>
          </a:p>
          <a:p>
            <a:pPr algn="just">
              <a:buFont typeface="Wingdings" panose="05000000000000000000" pitchFamily="2" charset="2"/>
              <a:buChar char="ü"/>
            </a:pPr>
            <a:r>
              <a:rPr lang="en-US" sz="2000" b="1" dirty="0">
                <a:latin typeface="Cambria" panose="02040503050406030204" pitchFamily="18" charset="0"/>
                <a:ea typeface="Cambria" panose="02040503050406030204" pitchFamily="18" charset="0"/>
              </a:rPr>
              <a:t>This remaining electron, loosely bound to its parent (antimony) atom, is relatively free to move within the newly formed n -type material.</a:t>
            </a:r>
          </a:p>
          <a:p>
            <a:pPr algn="just"/>
            <a:endParaRPr lang="en-US" sz="2000" b="1" dirty="0">
              <a:latin typeface="Cambria" panose="02040503050406030204" pitchFamily="18" charset="0"/>
              <a:ea typeface="Cambria" panose="02040503050406030204" pitchFamily="18" charset="0"/>
            </a:endParaRPr>
          </a:p>
          <a:p>
            <a:pPr algn="just">
              <a:buFont typeface="Wingdings" panose="05000000000000000000" pitchFamily="2" charset="2"/>
              <a:buChar char="ü"/>
            </a:pPr>
            <a:r>
              <a:rPr lang="en-US" sz="2000" b="1" dirty="0">
                <a:latin typeface="Cambria" panose="02040503050406030204" pitchFamily="18" charset="0"/>
                <a:ea typeface="Cambria" panose="02040503050406030204" pitchFamily="18" charset="0"/>
              </a:rPr>
              <a:t>Diffused impurities with five valence electrons are called </a:t>
            </a:r>
            <a:r>
              <a:rPr lang="en-US" sz="2000" b="1" i="1" u="sng" dirty="0">
                <a:solidFill>
                  <a:srgbClr val="FF0000"/>
                </a:solidFill>
                <a:latin typeface="Cambria" panose="02040503050406030204" pitchFamily="18" charset="0"/>
                <a:ea typeface="Cambria" panose="02040503050406030204" pitchFamily="18" charset="0"/>
              </a:rPr>
              <a:t>donor atoms.</a:t>
            </a:r>
          </a:p>
          <a:p>
            <a:pPr algn="just"/>
            <a:endParaRPr lang="en-US" sz="2000" b="1" i="1" u="sng" dirty="0">
              <a:latin typeface="Cambria" panose="02040503050406030204" pitchFamily="18" charset="0"/>
              <a:ea typeface="Cambria" panose="02040503050406030204" pitchFamily="18" charset="0"/>
            </a:endParaRPr>
          </a:p>
          <a:p>
            <a:pPr algn="just">
              <a:buFont typeface="Wingdings" panose="05000000000000000000" pitchFamily="2" charset="2"/>
              <a:buChar char="ü"/>
            </a:pPr>
            <a:r>
              <a:rPr lang="en-US" sz="2000" b="1" dirty="0">
                <a:latin typeface="Cambria" panose="02040503050406030204" pitchFamily="18" charset="0"/>
                <a:ea typeface="Cambria" panose="02040503050406030204" pitchFamily="18" charset="0"/>
              </a:rPr>
              <a:t>It is important to realize that even though a </a:t>
            </a:r>
            <a:r>
              <a:rPr lang="en-US" sz="2000" b="1" i="1" u="sng" dirty="0">
                <a:solidFill>
                  <a:srgbClr val="FF0000"/>
                </a:solidFill>
                <a:latin typeface="Cambria" panose="02040503050406030204" pitchFamily="18" charset="0"/>
                <a:ea typeface="Cambria" panose="02040503050406030204" pitchFamily="18" charset="0"/>
              </a:rPr>
              <a:t>large number of free carriers</a:t>
            </a:r>
            <a:r>
              <a:rPr lang="en-US" sz="2000" b="1" dirty="0">
                <a:latin typeface="Cambria" panose="02040503050406030204" pitchFamily="18" charset="0"/>
                <a:ea typeface="Cambria" panose="02040503050406030204" pitchFamily="18" charset="0"/>
              </a:rPr>
              <a:t> have been established in the n -type material, it is </a:t>
            </a:r>
            <a:r>
              <a:rPr lang="en-US" sz="2000" b="1" i="1" u="sng" dirty="0">
                <a:solidFill>
                  <a:srgbClr val="FF0000"/>
                </a:solidFill>
                <a:latin typeface="Cambria" panose="02040503050406030204" pitchFamily="18" charset="0"/>
                <a:ea typeface="Cambria" panose="02040503050406030204" pitchFamily="18" charset="0"/>
              </a:rPr>
              <a:t>still electrically Positive or negative? </a:t>
            </a:r>
          </a:p>
          <a:p>
            <a:pPr algn="just">
              <a:buFont typeface="Wingdings" panose="05000000000000000000" pitchFamily="2" charset="2"/>
              <a:buChar char="ü"/>
            </a:pPr>
            <a:r>
              <a:rPr lang="en-US" sz="2000" b="1" i="1" u="sng" dirty="0">
                <a:solidFill>
                  <a:srgbClr val="FF0000"/>
                </a:solidFill>
                <a:latin typeface="Cambria" panose="02040503050406030204" pitchFamily="18" charset="0"/>
                <a:ea typeface="Cambria" panose="02040503050406030204" pitchFamily="18" charset="0"/>
              </a:rPr>
              <a:t>neutral</a:t>
            </a:r>
            <a:r>
              <a:rPr lang="en-US" sz="2000" b="1" dirty="0">
                <a:latin typeface="Cambria" panose="02040503050406030204" pitchFamily="18" charset="0"/>
                <a:ea typeface="Cambria" panose="02040503050406030204" pitchFamily="18" charset="0"/>
              </a:rPr>
              <a:t> since ideally the </a:t>
            </a:r>
            <a:r>
              <a:rPr lang="en-US" sz="2000" b="1" i="1" u="sng" dirty="0">
                <a:solidFill>
                  <a:srgbClr val="FF0000"/>
                </a:solidFill>
                <a:latin typeface="Cambria" panose="02040503050406030204" pitchFamily="18" charset="0"/>
                <a:ea typeface="Cambria" panose="02040503050406030204" pitchFamily="18" charset="0"/>
              </a:rPr>
              <a:t>number of positively charged protons in the nuclei is still equal to the number of free and orbiting negatively charged electrons</a:t>
            </a:r>
            <a:r>
              <a:rPr lang="en-US" sz="2000" b="1" dirty="0">
                <a:latin typeface="Cambria" panose="02040503050406030204" pitchFamily="18" charset="0"/>
                <a:ea typeface="Cambria" panose="02040503050406030204" pitchFamily="18" charset="0"/>
              </a:rPr>
              <a:t> in the structure.</a:t>
            </a:r>
          </a:p>
        </p:txBody>
      </p:sp>
      <p:sp>
        <p:nvSpPr>
          <p:cNvPr id="6" name="Text Box 4"/>
          <p:cNvSpPr txBox="1">
            <a:spLocks noChangeArrowheads="1"/>
          </p:cNvSpPr>
          <p:nvPr/>
        </p:nvSpPr>
        <p:spPr bwMode="auto">
          <a:xfrm>
            <a:off x="2483768" y="59376"/>
            <a:ext cx="463618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n-Type Material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
        <p:nvSpPr>
          <p:cNvPr id="2" name="Rectangle 1">
            <a:extLst>
              <a:ext uri="{FF2B5EF4-FFF2-40B4-BE49-F238E27FC236}">
                <a16:creationId xmlns:a16="http://schemas.microsoft.com/office/drawing/2014/main" id="{DF78728D-4223-159C-22E6-27647B81F69F}"/>
              </a:ext>
            </a:extLst>
          </p:cNvPr>
          <p:cNvSpPr/>
          <p:nvPr/>
        </p:nvSpPr>
        <p:spPr>
          <a:xfrm>
            <a:off x="661401" y="5157192"/>
            <a:ext cx="8280920" cy="1091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22948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64" y="657903"/>
            <a:ext cx="4139952" cy="5400600"/>
          </a:xfrm>
        </p:spPr>
        <p:txBody>
          <a:bodyPr>
            <a:noAutofit/>
          </a:bodyPr>
          <a:lstStyle/>
          <a:p>
            <a:pPr algn="just">
              <a:buFont typeface="Wingdings" panose="05000000000000000000" pitchFamily="2" charset="2"/>
              <a:buChar char="v"/>
            </a:pPr>
            <a:r>
              <a:rPr lang="en-US" sz="2100" b="1" dirty="0">
                <a:solidFill>
                  <a:srgbClr val="FF0000"/>
                </a:solidFill>
                <a:latin typeface="Cambria" panose="02040503050406030204" pitchFamily="18" charset="0"/>
                <a:ea typeface="Cambria" panose="02040503050406030204" pitchFamily="18" charset="0"/>
              </a:rPr>
              <a:t>Those </a:t>
            </a:r>
            <a:r>
              <a:rPr lang="en-US" sz="2100" b="1" i="1" u="sng" dirty="0">
                <a:solidFill>
                  <a:srgbClr val="FF0000"/>
                </a:solidFill>
                <a:latin typeface="Cambria" panose="02040503050406030204" pitchFamily="18" charset="0"/>
                <a:ea typeface="Cambria" panose="02040503050406030204" pitchFamily="18" charset="0"/>
              </a:rPr>
              <a:t>free electrons due to the added impurity sit at this energy level</a:t>
            </a:r>
            <a:r>
              <a:rPr lang="en-US" sz="2100" b="1" dirty="0">
                <a:latin typeface="Cambria" panose="02040503050406030204" pitchFamily="18" charset="0"/>
                <a:ea typeface="Cambria" panose="02040503050406030204" pitchFamily="18" charset="0"/>
              </a:rPr>
              <a:t> and have less difficulty absorbing a sufficient measure of thermal energy to move into the conduction band at room temperature.</a:t>
            </a:r>
          </a:p>
          <a:p>
            <a:pPr algn="just"/>
            <a:endParaRPr lang="en-US" sz="2100" b="1" dirty="0">
              <a:latin typeface="Cambria" panose="02040503050406030204" pitchFamily="18" charset="0"/>
              <a:ea typeface="Cambria" panose="02040503050406030204" pitchFamily="18" charset="0"/>
            </a:endParaRPr>
          </a:p>
        </p:txBody>
      </p:sp>
      <p:sp>
        <p:nvSpPr>
          <p:cNvPr id="7" name="Text Box 4"/>
          <p:cNvSpPr txBox="1">
            <a:spLocks noChangeArrowheads="1"/>
          </p:cNvSpPr>
          <p:nvPr/>
        </p:nvSpPr>
        <p:spPr bwMode="auto">
          <a:xfrm>
            <a:off x="2600110" y="59376"/>
            <a:ext cx="4492170"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n-Type Material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198885" y="692696"/>
            <a:ext cx="4836537" cy="2917535"/>
          </a:xfrm>
          <a:prstGeom prst="rect">
            <a:avLst/>
          </a:prstGeom>
        </p:spPr>
      </p:pic>
      <p:sp>
        <p:nvSpPr>
          <p:cNvPr id="4" name="TextBox 3">
            <a:extLst>
              <a:ext uri="{FF2B5EF4-FFF2-40B4-BE49-F238E27FC236}">
                <a16:creationId xmlns:a16="http://schemas.microsoft.com/office/drawing/2014/main" id="{5DB382D1-FA19-87F8-A729-FA77EFF3D816}"/>
              </a:ext>
            </a:extLst>
          </p:cNvPr>
          <p:cNvSpPr txBox="1"/>
          <p:nvPr/>
        </p:nvSpPr>
        <p:spPr>
          <a:xfrm>
            <a:off x="380638" y="3717032"/>
            <a:ext cx="3818247" cy="646331"/>
          </a:xfrm>
          <a:prstGeom prst="rect">
            <a:avLst/>
          </a:prstGeom>
          <a:noFill/>
        </p:spPr>
        <p:txBody>
          <a:bodyPr wrap="square">
            <a:spAutoFit/>
          </a:bodyPr>
          <a:lstStyle/>
          <a:p>
            <a:pPr algn="just"/>
            <a:r>
              <a:rPr lang="en-US" sz="1800" b="1" dirty="0">
                <a:solidFill>
                  <a:srgbClr val="FF0000"/>
                </a:solidFill>
                <a:latin typeface="Cambria" panose="02040503050406030204" pitchFamily="18" charset="0"/>
                <a:ea typeface="Cambria" panose="02040503050406030204" pitchFamily="18" charset="0"/>
              </a:rPr>
              <a:t>Conductivity of the material will increase or decrease?</a:t>
            </a:r>
            <a:r>
              <a:rPr lang="en-US" sz="1800" b="1" dirty="0">
                <a:latin typeface="Cambria" panose="02040503050406030204" pitchFamily="18" charset="0"/>
                <a:ea typeface="Cambria" panose="02040503050406030204" pitchFamily="18" charset="0"/>
              </a:rPr>
              <a:t> </a:t>
            </a:r>
          </a:p>
        </p:txBody>
      </p:sp>
      <p:sp>
        <p:nvSpPr>
          <p:cNvPr id="6" name="TextBox 5">
            <a:extLst>
              <a:ext uri="{FF2B5EF4-FFF2-40B4-BE49-F238E27FC236}">
                <a16:creationId xmlns:a16="http://schemas.microsoft.com/office/drawing/2014/main" id="{89509200-EAE3-0114-E74D-13FC03395EEF}"/>
              </a:ext>
            </a:extLst>
          </p:cNvPr>
          <p:cNvSpPr txBox="1"/>
          <p:nvPr/>
        </p:nvSpPr>
        <p:spPr>
          <a:xfrm>
            <a:off x="4293939" y="3645024"/>
            <a:ext cx="4646428" cy="1477328"/>
          </a:xfrm>
          <a:prstGeom prst="rect">
            <a:avLst/>
          </a:prstGeom>
          <a:noFill/>
        </p:spPr>
        <p:txBody>
          <a:bodyPr wrap="square">
            <a:spAutoFit/>
          </a:bodyPr>
          <a:lstStyle/>
          <a:p>
            <a:pPr algn="just">
              <a:buFont typeface="Wingdings" panose="05000000000000000000" pitchFamily="2" charset="2"/>
              <a:buChar char="v"/>
            </a:pPr>
            <a:r>
              <a:rPr lang="en-US" sz="1800" b="1" dirty="0">
                <a:latin typeface="Cambria" panose="02040503050406030204" pitchFamily="18" charset="0"/>
                <a:ea typeface="Cambria" panose="02040503050406030204" pitchFamily="18" charset="0"/>
              </a:rPr>
              <a:t> The result is that at room temperature, there are a large number of carriers (electrons) in the conduction level, and the conductivity of the material increases significantly. </a:t>
            </a:r>
          </a:p>
        </p:txBody>
      </p:sp>
      <p:sp>
        <p:nvSpPr>
          <p:cNvPr id="9" name="TextBox 8">
            <a:extLst>
              <a:ext uri="{FF2B5EF4-FFF2-40B4-BE49-F238E27FC236}">
                <a16:creationId xmlns:a16="http://schemas.microsoft.com/office/drawing/2014/main" id="{5D681073-CFD4-27D1-B4C4-38F18248397A}"/>
              </a:ext>
            </a:extLst>
          </p:cNvPr>
          <p:cNvSpPr txBox="1"/>
          <p:nvPr/>
        </p:nvSpPr>
        <p:spPr>
          <a:xfrm>
            <a:off x="380638" y="5301208"/>
            <a:ext cx="3818247" cy="646331"/>
          </a:xfrm>
          <a:prstGeom prst="rect">
            <a:avLst/>
          </a:prstGeom>
          <a:noFill/>
        </p:spPr>
        <p:txBody>
          <a:bodyPr wrap="square">
            <a:spAutoFit/>
          </a:bodyPr>
          <a:lstStyle/>
          <a:p>
            <a:pPr algn="just"/>
            <a:r>
              <a:rPr lang="en-US" b="1" dirty="0">
                <a:solidFill>
                  <a:srgbClr val="FF0000"/>
                </a:solidFill>
                <a:latin typeface="Cambria" panose="02040503050406030204" pitchFamily="18" charset="0"/>
                <a:ea typeface="Cambria" panose="02040503050406030204" pitchFamily="18" charset="0"/>
              </a:rPr>
              <a:t>In which application this process is crucial?</a:t>
            </a:r>
            <a:endParaRPr lang="en-US" sz="1800" b="1"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7B4FC3F9-50A4-2CFB-143F-8E9E060D6889}"/>
              </a:ext>
            </a:extLst>
          </p:cNvPr>
          <p:cNvSpPr txBox="1"/>
          <p:nvPr/>
        </p:nvSpPr>
        <p:spPr>
          <a:xfrm>
            <a:off x="4261527" y="5301208"/>
            <a:ext cx="4646428" cy="369332"/>
          </a:xfrm>
          <a:prstGeom prst="rect">
            <a:avLst/>
          </a:prstGeom>
          <a:noFill/>
        </p:spPr>
        <p:txBody>
          <a:bodyPr wrap="square">
            <a:spAutoFit/>
          </a:bodyPr>
          <a:lstStyle/>
          <a:p>
            <a:pPr algn="just">
              <a:buFont typeface="Wingdings" panose="05000000000000000000" pitchFamily="2" charset="2"/>
              <a:buChar char="v"/>
            </a:pPr>
            <a:r>
              <a:rPr lang="en-US" sz="1800" b="1" dirty="0">
                <a:latin typeface="Cambria" panose="02040503050406030204" pitchFamily="18" charset="0"/>
                <a:ea typeface="Cambria" panose="02040503050406030204" pitchFamily="18" charset="0"/>
              </a:rPr>
              <a:t>Photo electric effect – Solar cell</a:t>
            </a:r>
          </a:p>
        </p:txBody>
      </p:sp>
    </p:spTree>
    <p:extLst>
      <p:ext uri="{BB962C8B-B14F-4D97-AF65-F5344CB8AC3E}">
        <p14:creationId xmlns:p14="http://schemas.microsoft.com/office/powerpoint/2010/main" val="178900742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836712"/>
            <a:ext cx="5282304" cy="5085367"/>
          </a:xfrm>
        </p:spPr>
        <p:txBody>
          <a:bodyPr>
            <a:normAutofit fontScale="92500"/>
          </a:bodyPr>
          <a:lstStyle/>
          <a:p>
            <a:pPr algn="just">
              <a:buFont typeface="Wingdings" panose="05000000000000000000" pitchFamily="2" charset="2"/>
              <a:buChar char="v"/>
            </a:pPr>
            <a:r>
              <a:rPr lang="en-US" sz="2400" b="1" dirty="0">
                <a:latin typeface="Cambria" panose="02040503050406030204" pitchFamily="18" charset="0"/>
                <a:ea typeface="Cambria" panose="02040503050406030204" pitchFamily="18" charset="0"/>
              </a:rPr>
              <a:t>The p -type material is formed by </a:t>
            </a:r>
            <a:r>
              <a:rPr lang="en-US" sz="2400" b="1" i="1" u="sng" dirty="0">
                <a:solidFill>
                  <a:srgbClr val="FF0000"/>
                </a:solidFill>
                <a:latin typeface="Cambria" panose="02040503050406030204" pitchFamily="18" charset="0"/>
                <a:ea typeface="Cambria" panose="02040503050406030204" pitchFamily="18" charset="0"/>
              </a:rPr>
              <a:t>doping a pure germanium or silicon crystal with impurity atoms having three valence electrons</a:t>
            </a:r>
            <a:r>
              <a:rPr lang="en-US" sz="2400" b="1" i="1" u="sng" dirty="0">
                <a:latin typeface="Cambria" panose="02040503050406030204" pitchFamily="18" charset="0"/>
                <a:ea typeface="Cambria" panose="02040503050406030204" pitchFamily="18" charset="0"/>
              </a:rPr>
              <a:t>. </a:t>
            </a:r>
          </a:p>
          <a:p>
            <a:pPr algn="just"/>
            <a:endParaRPr lang="en-US" sz="2400" b="1" i="1" u="sng"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400" b="1" dirty="0">
                <a:latin typeface="Cambria" panose="02040503050406030204" pitchFamily="18" charset="0"/>
                <a:ea typeface="Cambria" panose="02040503050406030204" pitchFamily="18" charset="0"/>
              </a:rPr>
              <a:t>The elements most frequently used for this purpose are boron, gallium, and indium. (Group III elements in Periodic Table) </a:t>
            </a:r>
          </a:p>
          <a:p>
            <a:pPr algn="just"/>
            <a:endParaRPr lang="en-US" sz="24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400" b="1" dirty="0">
                <a:latin typeface="Cambria" panose="02040503050406030204" pitchFamily="18" charset="0"/>
                <a:ea typeface="Cambria" panose="02040503050406030204" pitchFamily="18" charset="0"/>
              </a:rPr>
              <a:t>Note that there is now </a:t>
            </a:r>
            <a:r>
              <a:rPr lang="en-US" sz="2400" b="1" dirty="0">
                <a:solidFill>
                  <a:srgbClr val="FF0000"/>
                </a:solidFill>
                <a:latin typeface="Cambria" panose="02040503050406030204" pitchFamily="18" charset="0"/>
                <a:ea typeface="Cambria" panose="02040503050406030204" pitchFamily="18" charset="0"/>
              </a:rPr>
              <a:t>an </a:t>
            </a:r>
            <a:r>
              <a:rPr lang="en-US" sz="2400" b="1" i="1" u="sng" dirty="0">
                <a:solidFill>
                  <a:srgbClr val="FF0000"/>
                </a:solidFill>
                <a:latin typeface="Cambria" panose="02040503050406030204" pitchFamily="18" charset="0"/>
                <a:ea typeface="Cambria" panose="02040503050406030204" pitchFamily="18" charset="0"/>
              </a:rPr>
              <a:t>insufficient number of electrons to complete the covalent bonds</a:t>
            </a:r>
            <a:r>
              <a:rPr lang="en-US" sz="2400" b="1" dirty="0">
                <a:latin typeface="Cambria" panose="02040503050406030204" pitchFamily="18" charset="0"/>
                <a:ea typeface="Cambria" panose="02040503050406030204" pitchFamily="18" charset="0"/>
              </a:rPr>
              <a:t> of the newly formed lattice. </a:t>
            </a:r>
            <a:endParaRPr lang="en-US" sz="2400" b="1" i="1" u="sng" dirty="0">
              <a:latin typeface="Cambria" panose="02040503050406030204" pitchFamily="18" charset="0"/>
              <a:ea typeface="Cambria" panose="02040503050406030204" pitchFamily="18" charset="0"/>
            </a:endParaRPr>
          </a:p>
          <a:p>
            <a:pPr algn="just"/>
            <a:endParaRPr lang="en-US" sz="1800" b="1" i="1" u="sng" dirty="0">
              <a:latin typeface="Arial Narrow" panose="020B0606020202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652120" y="1556792"/>
            <a:ext cx="3322480" cy="4060809"/>
          </a:xfrm>
          <a:prstGeom prst="rect">
            <a:avLst/>
          </a:prstGeom>
        </p:spPr>
      </p:pic>
      <p:sp>
        <p:nvSpPr>
          <p:cNvPr id="7" name="Text Box 4"/>
          <p:cNvSpPr txBox="1">
            <a:spLocks noChangeArrowheads="1"/>
          </p:cNvSpPr>
          <p:nvPr/>
        </p:nvSpPr>
        <p:spPr bwMode="auto">
          <a:xfrm>
            <a:off x="3131840" y="116632"/>
            <a:ext cx="3312368"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p-Type Material</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151973289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060392"/>
            <a:ext cx="8784976" cy="4608512"/>
          </a:xfrm>
        </p:spPr>
        <p:txBody>
          <a:bodyPr>
            <a:noAutofit/>
          </a:bodyPr>
          <a:lstStyle/>
          <a:p>
            <a:pPr algn="just">
              <a:buFont typeface="Wingdings" panose="05000000000000000000" pitchFamily="2" charset="2"/>
              <a:buChar char="q"/>
            </a:pPr>
            <a:r>
              <a:rPr lang="en-US" sz="2300" b="1" dirty="0">
                <a:latin typeface="Cambria" panose="02040503050406030204" pitchFamily="18" charset="0"/>
                <a:ea typeface="Cambria" panose="02040503050406030204" pitchFamily="18" charset="0"/>
              </a:rPr>
              <a:t>The resulting vacancy is called a hole and is represented by a small circle or a plus sign, indicating the absence of a negative charge.</a:t>
            </a:r>
          </a:p>
          <a:p>
            <a:pPr algn="just"/>
            <a:endParaRPr lang="en-US" sz="2300" b="1" dirty="0">
              <a:latin typeface="Cambria" panose="02040503050406030204" pitchFamily="18" charset="0"/>
              <a:ea typeface="Cambria" panose="02040503050406030204" pitchFamily="18" charset="0"/>
            </a:endParaRPr>
          </a:p>
          <a:p>
            <a:pPr algn="just">
              <a:buFont typeface="Wingdings" panose="05000000000000000000" pitchFamily="2" charset="2"/>
              <a:buChar char="q"/>
            </a:pPr>
            <a:r>
              <a:rPr lang="en-US" sz="2300" b="1" dirty="0">
                <a:latin typeface="Cambria" panose="02040503050406030204" pitchFamily="18" charset="0"/>
                <a:ea typeface="Cambria" panose="02040503050406030204" pitchFamily="18" charset="0"/>
              </a:rPr>
              <a:t>Since the resulting vacancy will readily accept a free electron:</a:t>
            </a:r>
          </a:p>
          <a:p>
            <a:pPr marL="0" indent="0" algn="just">
              <a:buNone/>
            </a:pPr>
            <a:endParaRPr lang="en-US" sz="2300" b="1" dirty="0">
              <a:latin typeface="Cambria" panose="02040503050406030204" pitchFamily="18" charset="0"/>
              <a:ea typeface="Cambria" panose="02040503050406030204" pitchFamily="18" charset="0"/>
            </a:endParaRPr>
          </a:p>
          <a:p>
            <a:pPr marL="0" indent="0" algn="just">
              <a:buNone/>
            </a:pPr>
            <a:r>
              <a:rPr lang="en-US" sz="2300" b="1" dirty="0">
                <a:solidFill>
                  <a:srgbClr val="0000FF"/>
                </a:solidFill>
                <a:latin typeface="Cambria" panose="02040503050406030204" pitchFamily="18" charset="0"/>
                <a:ea typeface="Cambria" panose="02040503050406030204" pitchFamily="18" charset="0"/>
              </a:rPr>
              <a:t>The added impurities with three valence electrons are called </a:t>
            </a:r>
            <a:r>
              <a:rPr lang="en-US" sz="2300" b="1" i="1" u="sng" dirty="0">
                <a:solidFill>
                  <a:srgbClr val="FF0000"/>
                </a:solidFill>
                <a:latin typeface="Cambria" panose="02040503050406030204" pitchFamily="18" charset="0"/>
                <a:ea typeface="Cambria" panose="02040503050406030204" pitchFamily="18" charset="0"/>
              </a:rPr>
              <a:t>acceptor atoms.</a:t>
            </a:r>
          </a:p>
          <a:p>
            <a:pPr marL="0" indent="0" algn="just">
              <a:buNone/>
            </a:pPr>
            <a:endParaRPr lang="en-US" sz="2300" b="1" i="1" u="sng" dirty="0">
              <a:latin typeface="Cambria" panose="02040503050406030204" pitchFamily="18" charset="0"/>
              <a:ea typeface="Cambria" panose="02040503050406030204" pitchFamily="18" charset="0"/>
            </a:endParaRPr>
          </a:p>
          <a:p>
            <a:pPr algn="just">
              <a:buFont typeface="Wingdings" panose="05000000000000000000" pitchFamily="2" charset="2"/>
              <a:buChar char="q"/>
            </a:pPr>
            <a:r>
              <a:rPr lang="en-US" sz="2300" b="1" dirty="0">
                <a:latin typeface="Cambria" panose="02040503050406030204" pitchFamily="18" charset="0"/>
                <a:ea typeface="Cambria" panose="02040503050406030204" pitchFamily="18" charset="0"/>
              </a:rPr>
              <a:t>The resulting p -type material is </a:t>
            </a:r>
            <a:r>
              <a:rPr lang="en-US" sz="2300" b="1" i="1" u="sng" dirty="0">
                <a:solidFill>
                  <a:srgbClr val="FF0000"/>
                </a:solidFill>
                <a:latin typeface="Cambria" panose="02040503050406030204" pitchFamily="18" charset="0"/>
                <a:ea typeface="Cambria" panose="02040503050406030204" pitchFamily="18" charset="0"/>
              </a:rPr>
              <a:t>electrically - +?</a:t>
            </a:r>
          </a:p>
          <a:p>
            <a:pPr marL="0" indent="0" algn="just">
              <a:buNone/>
            </a:pPr>
            <a:r>
              <a:rPr lang="en-US" sz="2300" b="1" i="1" u="sng" dirty="0">
                <a:solidFill>
                  <a:srgbClr val="FF0000"/>
                </a:solidFill>
                <a:latin typeface="Cambria" panose="02040503050406030204" pitchFamily="18" charset="0"/>
                <a:ea typeface="Cambria" panose="02040503050406030204" pitchFamily="18" charset="0"/>
              </a:rPr>
              <a:t>neutral</a:t>
            </a:r>
            <a:r>
              <a:rPr lang="en-US" sz="2300" b="1" dirty="0">
                <a:latin typeface="Cambria" panose="02040503050406030204" pitchFamily="18" charset="0"/>
                <a:ea typeface="Cambria" panose="02040503050406030204" pitchFamily="18" charset="0"/>
              </a:rPr>
              <a:t>, for the same reasons described for the n -type material.</a:t>
            </a:r>
          </a:p>
        </p:txBody>
      </p:sp>
      <p:sp>
        <p:nvSpPr>
          <p:cNvPr id="6" name="Text Box 4"/>
          <p:cNvSpPr txBox="1">
            <a:spLocks noChangeArrowheads="1"/>
          </p:cNvSpPr>
          <p:nvPr/>
        </p:nvSpPr>
        <p:spPr bwMode="auto">
          <a:xfrm>
            <a:off x="2123728" y="59376"/>
            <a:ext cx="5400600"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p-Type Material Contd.</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359044559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1196752"/>
            <a:ext cx="8496944" cy="1343445"/>
          </a:xfrm>
          <a:solidFill>
            <a:schemeClr val="accent3">
              <a:lumMod val="20000"/>
              <a:lumOff val="80000"/>
            </a:schemeClr>
          </a:solidFill>
        </p:spPr>
        <p:txBody>
          <a:bodyPr>
            <a:normAutofit/>
          </a:bodyPr>
          <a:lstStyle/>
          <a:p>
            <a:pPr marL="0" indent="0" algn="just">
              <a:buNone/>
            </a:pPr>
            <a:r>
              <a:rPr lang="en-US" sz="2000" b="1" dirty="0">
                <a:latin typeface="Cambria" panose="02040503050406030204" pitchFamily="18" charset="0"/>
                <a:ea typeface="Cambria" panose="02040503050406030204" pitchFamily="18" charset="0"/>
              </a:rPr>
              <a:t>The effect of the hole on conduction is shown in Fig. If a valence electron </a:t>
            </a:r>
            <a:r>
              <a:rPr lang="en-US" sz="2000" b="1" i="1" u="sng" dirty="0">
                <a:solidFill>
                  <a:srgbClr val="FF0000"/>
                </a:solidFill>
                <a:latin typeface="Cambria" panose="02040503050406030204" pitchFamily="18" charset="0"/>
                <a:ea typeface="Cambria" panose="02040503050406030204" pitchFamily="18" charset="0"/>
              </a:rPr>
              <a:t>acquires sufficient kinetic energy to break its covalent bond</a:t>
            </a:r>
            <a:r>
              <a:rPr lang="en-US" sz="2000" b="1" dirty="0">
                <a:latin typeface="Cambria" panose="02040503050406030204" pitchFamily="18" charset="0"/>
                <a:ea typeface="Cambria" panose="02040503050406030204" pitchFamily="18" charset="0"/>
              </a:rPr>
              <a:t> and </a:t>
            </a:r>
            <a:r>
              <a:rPr lang="en-US" sz="2000" b="1" i="1" u="sng" dirty="0">
                <a:solidFill>
                  <a:srgbClr val="FF0000"/>
                </a:solidFill>
                <a:latin typeface="Cambria" panose="02040503050406030204" pitchFamily="18" charset="0"/>
                <a:ea typeface="Cambria" panose="02040503050406030204" pitchFamily="18" charset="0"/>
              </a:rPr>
              <a:t>fills the void created by a hole</a:t>
            </a:r>
            <a:r>
              <a:rPr lang="en-US" sz="2000" b="1" dirty="0">
                <a:latin typeface="Cambria" panose="02040503050406030204" pitchFamily="18" charset="0"/>
                <a:ea typeface="Cambria" panose="02040503050406030204" pitchFamily="18" charset="0"/>
              </a:rPr>
              <a:t>, then a vacancy, or hole, will be created in the covalent bond that released the electron.</a:t>
            </a:r>
          </a:p>
        </p:txBody>
      </p:sp>
      <p:sp>
        <p:nvSpPr>
          <p:cNvPr id="7" name="Text Box 4"/>
          <p:cNvSpPr txBox="1">
            <a:spLocks noChangeArrowheads="1"/>
          </p:cNvSpPr>
          <p:nvPr/>
        </p:nvSpPr>
        <p:spPr bwMode="auto">
          <a:xfrm>
            <a:off x="2312078" y="98582"/>
            <a:ext cx="4924218"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Electron vs Hole Flow</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7544" y="2636912"/>
            <a:ext cx="2736304" cy="1944216"/>
          </a:xfrm>
          <a:prstGeom prst="rect">
            <a:avLst/>
          </a:prstGeom>
        </p:spPr>
      </p:pic>
      <p:pic>
        <p:nvPicPr>
          <p:cNvPr id="6" name="Picture 5">
            <a:extLst>
              <a:ext uri="{FF2B5EF4-FFF2-40B4-BE49-F238E27FC236}">
                <a16:creationId xmlns:a16="http://schemas.microsoft.com/office/drawing/2014/main" id="{DB359770-EC49-D34B-8099-9C8F6671D7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275856" y="2758972"/>
            <a:ext cx="2880320" cy="2470227"/>
          </a:xfrm>
          <a:prstGeom prst="rect">
            <a:avLst/>
          </a:prstGeom>
        </p:spPr>
      </p:pic>
      <p:pic>
        <p:nvPicPr>
          <p:cNvPr id="9" name="Picture 8">
            <a:extLst>
              <a:ext uri="{FF2B5EF4-FFF2-40B4-BE49-F238E27FC236}">
                <a16:creationId xmlns:a16="http://schemas.microsoft.com/office/drawing/2014/main" id="{CCB5D90E-45A4-5242-8E6B-9CCD05888C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156176" y="2758973"/>
            <a:ext cx="2664296" cy="1966172"/>
          </a:xfrm>
          <a:prstGeom prst="rect">
            <a:avLst/>
          </a:prstGeom>
        </p:spPr>
      </p:pic>
    </p:spTree>
    <p:extLst>
      <p:ext uri="{BB962C8B-B14F-4D97-AF65-F5344CB8AC3E}">
        <p14:creationId xmlns:p14="http://schemas.microsoft.com/office/powerpoint/2010/main" val="584473265"/>
      </p:ext>
    </p:extLst>
  </p:cSld>
  <p:clrMapOvr>
    <a:masterClrMapping/>
  </p:clrMapOvr>
  <p:transition spd="med">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062" y="5347054"/>
            <a:ext cx="8852426" cy="746242"/>
          </a:xfrm>
          <a:solidFill>
            <a:srgbClr val="92D050"/>
          </a:solidFill>
        </p:spPr>
        <p:txBody>
          <a:bodyPr>
            <a:noAutofit/>
          </a:bodyPr>
          <a:lstStyle/>
          <a:p>
            <a:pPr algn="just"/>
            <a:r>
              <a:rPr lang="en-US" sz="2000" b="1" dirty="0">
                <a:latin typeface="Cambria" panose="02040503050406030204" pitchFamily="18" charset="0"/>
                <a:ea typeface="Cambria" panose="02040503050406030204" pitchFamily="18" charset="0"/>
              </a:rPr>
              <a:t>Complete systems now appear on wafers thousands of times smaller than the single element of earlier networks. </a:t>
            </a:r>
          </a:p>
        </p:txBody>
      </p:sp>
      <p:sp>
        <p:nvSpPr>
          <p:cNvPr id="2" name="Slide Number Placeholder 1">
            <a:extLst>
              <a:ext uri="{FF2B5EF4-FFF2-40B4-BE49-F238E27FC236}">
                <a16:creationId xmlns:a16="http://schemas.microsoft.com/office/drawing/2014/main" id="{530A191C-4D35-1A44-A2DB-DE900939A6AE}"/>
              </a:ext>
            </a:extLst>
          </p:cNvPr>
          <p:cNvSpPr>
            <a:spLocks noGrp="1"/>
          </p:cNvSpPr>
          <p:nvPr>
            <p:ph type="sldNum" sz="quarter" idx="12"/>
          </p:nvPr>
        </p:nvSpPr>
        <p:spPr/>
        <p:txBody>
          <a:bodyPr/>
          <a:lstStyle/>
          <a:p>
            <a:pPr>
              <a:defRPr/>
            </a:pPr>
            <a:fld id="{47F6B988-E08C-4CCC-98F2-2921209802BF}" type="slidenum">
              <a:rPr lang="ja-JP" altLang="en-US" smtClean="0"/>
              <a:pPr>
                <a:defRPr/>
              </a:pPr>
              <a:t>3</a:t>
            </a:fld>
            <a:endParaRPr lang="ja-JP" altLang="en-US"/>
          </a:p>
        </p:txBody>
      </p:sp>
      <p:pic>
        <p:nvPicPr>
          <p:cNvPr id="10" name="Picture 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38845" y="1500117"/>
            <a:ext cx="1893094" cy="2371725"/>
          </a:xfrm>
          <a:prstGeom prst="rect">
            <a:avLst/>
          </a:prstGeom>
        </p:spPr>
      </p:pic>
      <p:sp>
        <p:nvSpPr>
          <p:cNvPr id="11" name="TextBox 10"/>
          <p:cNvSpPr txBox="1"/>
          <p:nvPr/>
        </p:nvSpPr>
        <p:spPr>
          <a:xfrm>
            <a:off x="5457391" y="3994112"/>
            <a:ext cx="3686609" cy="954107"/>
          </a:xfrm>
          <a:prstGeom prst="rect">
            <a:avLst/>
          </a:prstGeom>
          <a:noFill/>
        </p:spPr>
        <p:txBody>
          <a:bodyPr wrap="square" rtlCol="0">
            <a:spAutoFit/>
          </a:bodyPr>
          <a:lstStyle/>
          <a:p>
            <a:pPr algn="just"/>
            <a:r>
              <a:rPr lang="en-US" sz="1400" b="1" dirty="0">
                <a:latin typeface="Cambria" panose="02040503050406030204" pitchFamily="18" charset="0"/>
                <a:ea typeface="Cambria" panose="02040503050406030204" pitchFamily="18" charset="0"/>
              </a:rPr>
              <a:t>Figure 1.1: Jack St. Clair Kilby, inventor (1958) of the integrated circuit and co-inventor of the electronic handheld calculator. (Texas Instruments.)</a:t>
            </a:r>
          </a:p>
        </p:txBody>
      </p:sp>
      <p:sp>
        <p:nvSpPr>
          <p:cNvPr id="7" name="Text Box 4"/>
          <p:cNvSpPr txBox="1">
            <a:spLocks noChangeArrowheads="1"/>
          </p:cNvSpPr>
          <p:nvPr/>
        </p:nvSpPr>
        <p:spPr bwMode="auto">
          <a:xfrm>
            <a:off x="1691680" y="28983"/>
            <a:ext cx="5904656"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Introduction Contd.</a:t>
            </a:r>
            <a:endParaRPr lang="en-US" sz="3400" b="1" dirty="0">
              <a:solidFill>
                <a:srgbClr val="C00000"/>
              </a:solidFill>
              <a:latin typeface="Cambria" panose="02040503050406030204" pitchFamily="18" charset="0"/>
              <a:ea typeface="Cambria" panose="02040503050406030204" pitchFamily="18" charset="0"/>
              <a:cs typeface="Times New Roman" pitchFamily="18" charset="0"/>
            </a:endParaRPr>
          </a:p>
        </p:txBody>
      </p:sp>
      <p:pic>
        <p:nvPicPr>
          <p:cNvPr id="2050" name="Picture 2" descr="Wonders of our World #5: The TSMC - by Connor Tabarrok">
            <a:extLst>
              <a:ext uri="{FF2B5EF4-FFF2-40B4-BE49-F238E27FC236}">
                <a16:creationId xmlns:a16="http://schemas.microsoft.com/office/drawing/2014/main" id="{8B18F67F-BE32-BC35-2646-A5C6BCE2893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1651" b="11151"/>
          <a:stretch/>
        </p:blipFill>
        <p:spPr bwMode="auto">
          <a:xfrm>
            <a:off x="2049138" y="2956061"/>
            <a:ext cx="2282813" cy="214744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86A66EE-8DEB-AAF2-7EDC-4B8BDBA15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61" y="827955"/>
            <a:ext cx="2647015" cy="23717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57B966C-CD6C-27AB-035E-ACEFD10A1453}"/>
              </a:ext>
            </a:extLst>
          </p:cNvPr>
          <p:cNvPicPr>
            <a:picLocks noChangeAspect="1"/>
          </p:cNvPicPr>
          <p:nvPr/>
        </p:nvPicPr>
        <p:blipFill rotWithShape="1">
          <a:blip r:embed="rId5"/>
          <a:srcRect b="642"/>
          <a:stretch/>
        </p:blipFill>
        <p:spPr>
          <a:xfrm>
            <a:off x="3851920" y="908720"/>
            <a:ext cx="2423989" cy="2387059"/>
          </a:xfrm>
          <a:prstGeom prst="rect">
            <a:avLst/>
          </a:prstGeom>
        </p:spPr>
      </p:pic>
    </p:spTree>
    <p:extLst>
      <p:ext uri="{BB962C8B-B14F-4D97-AF65-F5344CB8AC3E}">
        <p14:creationId xmlns:p14="http://schemas.microsoft.com/office/powerpoint/2010/main" val="292807702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bg/>
                                          </p:spTgt>
                                        </p:tgtEl>
                                        <p:attrNameLst>
                                          <p:attrName>style.visibility</p:attrName>
                                        </p:attrNameLst>
                                      </p:cBhvr>
                                      <p:to>
                                        <p:strVal val="visible"/>
                                      </p:to>
                                    </p:set>
                                    <p:anim calcmode="lin" valueType="num">
                                      <p:cBhvr additive="base">
                                        <p:cTn id="25" dur="500" fill="hold"/>
                                        <p:tgtEl>
                                          <p:spTgt spid="3">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3">
                                            <p:bg/>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 calcmode="lin" valueType="num">
                                      <p:cBhvr additive="base">
                                        <p:cTn id="2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483" y="872568"/>
            <a:ext cx="8208912" cy="1463228"/>
          </a:xfrm>
          <a:solidFill>
            <a:schemeClr val="accent3">
              <a:lumMod val="20000"/>
              <a:lumOff val="80000"/>
            </a:schemeClr>
          </a:solidFill>
        </p:spPr>
        <p:txBody>
          <a:bodyPr>
            <a:normAutofit/>
          </a:bodyPr>
          <a:lstStyle/>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In an n-type material ( Fig. a ) the electron is called the majority carrier and the hole the minority carrier.</a:t>
            </a: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In a p-type material the hole is the majority carrier and the electron is the minority carrier.</a:t>
            </a:r>
          </a:p>
        </p:txBody>
      </p:sp>
      <p:sp>
        <p:nvSpPr>
          <p:cNvPr id="6" name="Text Box 4"/>
          <p:cNvSpPr txBox="1">
            <a:spLocks noChangeArrowheads="1"/>
          </p:cNvSpPr>
          <p:nvPr/>
        </p:nvSpPr>
        <p:spPr bwMode="auto">
          <a:xfrm>
            <a:off x="1835696" y="65619"/>
            <a:ext cx="573048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Majority &amp; Minority Carriers</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87624" y="2420889"/>
            <a:ext cx="3456384" cy="2736304"/>
          </a:xfrm>
          <a:prstGeom prst="rect">
            <a:avLst/>
          </a:prstGeom>
        </p:spPr>
      </p:pic>
      <p:pic>
        <p:nvPicPr>
          <p:cNvPr id="5" name="Picture 4">
            <a:extLst>
              <a:ext uri="{FF2B5EF4-FFF2-40B4-BE49-F238E27FC236}">
                <a16:creationId xmlns:a16="http://schemas.microsoft.com/office/drawing/2014/main" id="{608DA096-6FF7-D34C-9D31-E47BC907C0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88024" y="2418704"/>
            <a:ext cx="3456384" cy="2666480"/>
          </a:xfrm>
          <a:prstGeom prst="rect">
            <a:avLst/>
          </a:prstGeom>
        </p:spPr>
      </p:pic>
    </p:spTree>
    <p:extLst>
      <p:ext uri="{BB962C8B-B14F-4D97-AF65-F5344CB8AC3E}">
        <p14:creationId xmlns:p14="http://schemas.microsoft.com/office/powerpoint/2010/main" val="2543386899"/>
      </p:ext>
    </p:extLst>
  </p:cSld>
  <p:clrMapOvr>
    <a:masterClrMapping/>
  </p:clrMapOvr>
  <p:transition spd="med">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483" y="872568"/>
            <a:ext cx="8208912" cy="4140608"/>
          </a:xfrm>
          <a:solidFill>
            <a:schemeClr val="accent3">
              <a:lumMod val="20000"/>
              <a:lumOff val="80000"/>
            </a:schemeClr>
          </a:solidFill>
        </p:spPr>
        <p:txBody>
          <a:bodyPr>
            <a:normAutofit lnSpcReduction="10000"/>
          </a:bodyPr>
          <a:lstStyle/>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Knowledge</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Basic of semiconductor</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Doping principles</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Crystal Structure</a:t>
            </a:r>
          </a:p>
          <a:p>
            <a:pPr lvl="1" algn="just">
              <a:buFont typeface="Wingdings" panose="05000000000000000000" pitchFamily="2" charset="2"/>
              <a:buChar char="v"/>
            </a:pPr>
            <a:endParaRPr lang="en-US" sz="16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Importance and principles of Semiconductor</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Control electronics</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Semiconductor materials have a negative temperature coefficient.</a:t>
            </a:r>
          </a:p>
          <a:p>
            <a:pPr marL="457200" lvl="1" indent="0" algn="just">
              <a:buNone/>
            </a:pPr>
            <a:endParaRPr lang="en-US" sz="16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Practical applications</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Logic Circuit</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CPU</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Diode</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Solar cell</a:t>
            </a:r>
          </a:p>
          <a:p>
            <a:pPr lvl="1" algn="just">
              <a:buFont typeface="Wingdings" panose="05000000000000000000" pitchFamily="2" charset="2"/>
              <a:buChar char="v"/>
            </a:pPr>
            <a:endParaRPr lang="en-US" sz="1200" b="1" dirty="0">
              <a:latin typeface="Cambria" panose="02040503050406030204" pitchFamily="18" charset="0"/>
              <a:ea typeface="Cambria" panose="02040503050406030204" pitchFamily="18" charset="0"/>
            </a:endParaRPr>
          </a:p>
          <a:p>
            <a:pPr lvl="1" algn="just">
              <a:buFont typeface="Wingdings" panose="05000000000000000000" pitchFamily="2" charset="2"/>
              <a:buChar char="v"/>
            </a:pPr>
            <a:endParaRPr lang="en-US" sz="1600" b="1" dirty="0">
              <a:latin typeface="Cambria" panose="02040503050406030204" pitchFamily="18" charset="0"/>
              <a:ea typeface="Cambria" panose="02040503050406030204" pitchFamily="18" charset="0"/>
            </a:endParaRPr>
          </a:p>
        </p:txBody>
      </p:sp>
      <p:sp>
        <p:nvSpPr>
          <p:cNvPr id="6" name="Text Box 4"/>
          <p:cNvSpPr txBox="1">
            <a:spLocks noChangeArrowheads="1"/>
          </p:cNvSpPr>
          <p:nvPr/>
        </p:nvSpPr>
        <p:spPr bwMode="auto">
          <a:xfrm>
            <a:off x="1835696" y="65619"/>
            <a:ext cx="573048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solidFill>
                  <a:srgbClr val="0000FF"/>
                </a:solidFill>
                <a:latin typeface="Cambria" panose="02040503050406030204" pitchFamily="18" charset="0"/>
                <a:ea typeface="Cambria" panose="02040503050406030204" pitchFamily="18" charset="0"/>
                <a:cs typeface="Times New Roman" pitchFamily="18" charset="0"/>
              </a:rPr>
              <a:t>Outcome</a:t>
            </a:r>
          </a:p>
        </p:txBody>
      </p:sp>
    </p:spTree>
    <p:extLst>
      <p:ext uri="{BB962C8B-B14F-4D97-AF65-F5344CB8AC3E}">
        <p14:creationId xmlns:p14="http://schemas.microsoft.com/office/powerpoint/2010/main" val="3446367412"/>
      </p:ext>
    </p:extLst>
  </p:cSld>
  <p:clrMapOvr>
    <a:masterClrMapping/>
  </p:clrMapOvr>
  <p:transition spd="med">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1957568" y="599304"/>
            <a:ext cx="5228860" cy="878351"/>
          </a:xfrm>
          <a:prstGeom prst="rect">
            <a:avLst/>
          </a:prstGeom>
        </p:spPr>
        <p:txBody>
          <a:bodyPr vert="horz" lIns="68580" tIns="34290" rIns="68580" bIns="3429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5400" b="1" dirty="0">
                <a:solidFill>
                  <a:srgbClr val="FF0000"/>
                </a:solidFill>
                <a:latin typeface="Times New Roman" panose="02020603050405020304" pitchFamily="18" charset="0"/>
                <a:cs typeface="Times New Roman" panose="02020603050405020304" pitchFamily="18" charset="0"/>
              </a:rPr>
              <a:t>Electronic Devices</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2497103" y="5313601"/>
            <a:ext cx="4149793" cy="696988"/>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350"/>
              </a:spcBef>
            </a:pPr>
            <a:r>
              <a:rPr kumimoji="0" lang="en-US" altLang="en-US" sz="1100" u="sng" dirty="0">
                <a:solidFill>
                  <a:schemeClr val="accent1">
                    <a:lumMod val="75000"/>
                  </a:schemeClr>
                </a:solidFill>
                <a:latin typeface="TimesNewRomanPS"/>
              </a:rPr>
              <a:t>Reference book</a:t>
            </a:r>
            <a:r>
              <a:rPr kumimoji="0" lang="en-US" altLang="en-US" sz="1100" dirty="0">
                <a:solidFill>
                  <a:schemeClr val="accent1">
                    <a:lumMod val="75000"/>
                  </a:schemeClr>
                </a:solidFill>
                <a:latin typeface="TimesNewRomanPS"/>
              </a:rPr>
              <a:t>:</a:t>
            </a:r>
            <a:endParaRPr lang="en-US" sz="1100"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350"/>
              </a:spcBef>
            </a:pPr>
            <a:r>
              <a:rPr kumimoji="0" lang="en-US" altLang="en-US" sz="1400" b="1" dirty="0">
                <a:solidFill>
                  <a:schemeClr val="accent1">
                    <a:lumMod val="75000"/>
                  </a:schemeClr>
                </a:solidFill>
                <a:latin typeface="TimesNewRomanPS"/>
              </a:rPr>
              <a:t>Electronic Devices and Circuit Theory (Chapter-1)</a:t>
            </a:r>
            <a:r>
              <a:rPr kumimoji="0" lang="en-US" altLang="en-US" sz="1400" dirty="0">
                <a:solidFill>
                  <a:schemeClr val="accent1">
                    <a:lumMod val="75000"/>
                  </a:schemeClr>
                </a:solidFill>
                <a:latin typeface="TimesNewRomanPS"/>
              </a:rPr>
              <a:t> </a:t>
            </a:r>
          </a:p>
          <a:p>
            <a:pPr algn="ctr">
              <a:lnSpc>
                <a:spcPct val="100000"/>
              </a:lnSpc>
              <a:spcBef>
                <a:spcPts val="350"/>
              </a:spcBef>
            </a:pPr>
            <a:r>
              <a:rPr lang="en-US" sz="1100" dirty="0">
                <a:solidFill>
                  <a:schemeClr val="accent1">
                    <a:lumMod val="75000"/>
                  </a:schemeClr>
                </a:solidFill>
                <a:latin typeface="TimesNewRomanPS"/>
              </a:rPr>
              <a:t>Robert L. </a:t>
            </a:r>
            <a:r>
              <a:rPr lang="en-US" sz="1100" dirty="0" err="1">
                <a:solidFill>
                  <a:schemeClr val="accent1">
                    <a:lumMod val="75000"/>
                  </a:schemeClr>
                </a:solidFill>
                <a:latin typeface="TimesNewRomanPS"/>
              </a:rPr>
              <a:t>Boylestad</a:t>
            </a:r>
            <a:r>
              <a:rPr lang="en-US" sz="1100" dirty="0">
                <a:solidFill>
                  <a:schemeClr val="accent1">
                    <a:lumMod val="75000"/>
                  </a:schemeClr>
                </a:solidFill>
                <a:latin typeface="TimesNewRomanPS"/>
              </a:rPr>
              <a:t> and L. </a:t>
            </a:r>
            <a:r>
              <a:rPr lang="en-US" sz="1100" dirty="0" err="1">
                <a:solidFill>
                  <a:schemeClr val="accent1">
                    <a:lumMod val="75000"/>
                  </a:schemeClr>
                </a:solidFill>
                <a:latin typeface="TimesNewRomanPS"/>
              </a:rPr>
              <a:t>Nashelsky</a:t>
            </a:r>
            <a:r>
              <a:rPr lang="en-US" sz="1100" dirty="0">
                <a:solidFill>
                  <a:schemeClr val="accent1">
                    <a:lumMod val="75000"/>
                  </a:schemeClr>
                </a:solidFill>
                <a:latin typeface="TimesNewRomanPS"/>
              </a:rPr>
              <a:t> , (11</a:t>
            </a:r>
            <a:r>
              <a:rPr lang="en-US" sz="1100" baseline="30000" dirty="0">
                <a:solidFill>
                  <a:schemeClr val="accent1">
                    <a:lumMod val="75000"/>
                  </a:schemeClr>
                </a:solidFill>
                <a:latin typeface="TimesNewRomanPS"/>
              </a:rPr>
              <a:t>th</a:t>
            </a:r>
            <a:r>
              <a:rPr lang="en-US" sz="1100" dirty="0">
                <a:solidFill>
                  <a:schemeClr val="accent1">
                    <a:lumMod val="75000"/>
                  </a:schemeClr>
                </a:solidFill>
                <a:latin typeface="TimesNewRomanPS"/>
              </a:rPr>
              <a:t> Edition)</a:t>
            </a:r>
            <a:endParaRPr lang="en-US" sz="1100"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264972" y="1916831"/>
            <a:ext cx="2614052" cy="878351"/>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400" b="1" dirty="0">
                <a:solidFill>
                  <a:srgbClr val="0000FF"/>
                </a:solidFill>
                <a:latin typeface="Times New Roman" panose="02020603050405020304" pitchFamily="18" charset="0"/>
                <a:cs typeface="Times New Roman" panose="02020603050405020304" pitchFamily="18" charset="0"/>
              </a:rPr>
              <a:t>Mid Term</a:t>
            </a:r>
            <a:br>
              <a:rPr lang="en-US" sz="2400" b="1" dirty="0">
                <a:solidFill>
                  <a:srgbClr val="0000FF"/>
                </a:solidFill>
                <a:latin typeface="Times New Roman" panose="02020603050405020304" pitchFamily="18" charset="0"/>
                <a:cs typeface="Times New Roman" panose="02020603050405020304" pitchFamily="18" charset="0"/>
              </a:rPr>
            </a:br>
            <a:r>
              <a:rPr lang="en-US" sz="2400" b="1" dirty="0">
                <a:solidFill>
                  <a:srgbClr val="0000FF"/>
                </a:solidFill>
                <a:latin typeface="Times New Roman" panose="02020603050405020304" pitchFamily="18" charset="0"/>
                <a:cs typeface="Times New Roman" panose="02020603050405020304" pitchFamily="18" charset="0"/>
              </a:rPr>
              <a:t>Lecture </a:t>
            </a:r>
            <a:r>
              <a:rPr lang="en-US" sz="2400" b="1">
                <a:solidFill>
                  <a:srgbClr val="0000FF"/>
                </a:solidFill>
                <a:latin typeface="Times New Roman" panose="02020603050405020304" pitchFamily="18" charset="0"/>
                <a:cs typeface="Times New Roman" panose="02020603050405020304" pitchFamily="18" charset="0"/>
              </a:rPr>
              <a:t>- 02</a:t>
            </a:r>
            <a:endParaRPr lang="en-US" sz="2400" b="1" dirty="0">
              <a:solidFill>
                <a:srgbClr val="0000FF"/>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698ACB7A-14F8-F546-90EC-904797C3969D}"/>
              </a:ext>
            </a:extLst>
          </p:cNvPr>
          <p:cNvSpPr txBox="1"/>
          <p:nvPr/>
        </p:nvSpPr>
        <p:spPr>
          <a:xfrm>
            <a:off x="2445454" y="3413368"/>
            <a:ext cx="4253088" cy="923330"/>
          </a:xfrm>
          <a:prstGeom prst="rect">
            <a:avLst/>
          </a:prstGeom>
          <a:noFill/>
        </p:spPr>
        <p:txBody>
          <a:bodyPr wrap="none" rtlCol="0">
            <a:spAutoFit/>
          </a:bodyPr>
          <a:lstStyle/>
          <a:p>
            <a:pPr algn="ctr"/>
            <a:r>
              <a:rPr lang="en-US"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1679979456"/>
      </p:ext>
    </p:extLst>
  </p:cSld>
  <p:clrMapOvr>
    <a:masterClrMapping/>
  </p:clrMapOvr>
  <p:transition spd="med">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80728"/>
            <a:ext cx="8640960" cy="4680520"/>
          </a:xfrm>
          <a:solidFill>
            <a:schemeClr val="bg1">
              <a:lumMod val="95000"/>
            </a:schemeClr>
          </a:solidFill>
        </p:spPr>
        <p:txBody>
          <a:bodyPr>
            <a:noAutofit/>
          </a:bodyPr>
          <a:lstStyle/>
          <a:p>
            <a:pPr algn="just">
              <a:spcAft>
                <a:spcPts val="300"/>
              </a:spcAft>
              <a:buClr>
                <a:srgbClr val="FF0000"/>
              </a:buClr>
              <a:buFont typeface="Wingdings" panose="05000000000000000000" pitchFamily="2" charset="2"/>
              <a:buChar char="Ø"/>
            </a:pPr>
            <a:r>
              <a:rPr lang="en-US" sz="2100" dirty="0">
                <a:latin typeface="Cambria" panose="02040503050406030204" pitchFamily="18" charset="0"/>
                <a:ea typeface="Cambria" panose="02040503050406030204" pitchFamily="18" charset="0"/>
              </a:rPr>
              <a:t>Develop a clear understanding of the </a:t>
            </a:r>
            <a:r>
              <a:rPr lang="en-US" sz="2100" b="1" dirty="0">
                <a:latin typeface="Cambria" panose="02040503050406030204" pitchFamily="18" charset="0"/>
                <a:ea typeface="Cambria" panose="02040503050406030204" pitchFamily="18" charset="0"/>
              </a:rPr>
              <a:t>basic operation </a:t>
            </a:r>
            <a:r>
              <a:rPr lang="en-US" sz="2100" dirty="0">
                <a:latin typeface="Cambria" panose="02040503050406030204" pitchFamily="18" charset="0"/>
                <a:ea typeface="Cambria" panose="02040503050406030204" pitchFamily="18" charset="0"/>
              </a:rPr>
              <a:t>and </a:t>
            </a:r>
            <a:r>
              <a:rPr lang="en-US" sz="2100" b="1" dirty="0">
                <a:latin typeface="Cambria" panose="02040503050406030204" pitchFamily="18" charset="0"/>
                <a:ea typeface="Cambria" panose="02040503050406030204" pitchFamily="18" charset="0"/>
              </a:rPr>
              <a:t>characteristics</a:t>
            </a:r>
            <a:r>
              <a:rPr lang="en-US" sz="2100" dirty="0">
                <a:latin typeface="Cambria" panose="02040503050406030204" pitchFamily="18" charset="0"/>
                <a:ea typeface="Cambria" panose="02040503050406030204" pitchFamily="18" charset="0"/>
              </a:rPr>
              <a:t> of a diode in the </a:t>
            </a:r>
            <a:r>
              <a:rPr lang="en-US" sz="2100" b="1" dirty="0">
                <a:latin typeface="Cambria" panose="02040503050406030204" pitchFamily="18" charset="0"/>
                <a:ea typeface="Cambria" panose="02040503050406030204" pitchFamily="18" charset="0"/>
              </a:rPr>
              <a:t>no-bias, forward-bias, and reverse-bias</a:t>
            </a:r>
            <a:r>
              <a:rPr lang="en-US" sz="2100" dirty="0">
                <a:latin typeface="Cambria" panose="02040503050406030204" pitchFamily="18" charset="0"/>
                <a:ea typeface="Cambria" panose="02040503050406030204" pitchFamily="18" charset="0"/>
              </a:rPr>
              <a:t> regions.</a:t>
            </a:r>
          </a:p>
          <a:p>
            <a:pPr algn="just">
              <a:spcAft>
                <a:spcPts val="300"/>
              </a:spcAft>
              <a:buClr>
                <a:srgbClr val="FF0000"/>
              </a:buClr>
              <a:buFont typeface="Wingdings" panose="05000000000000000000" pitchFamily="2" charset="2"/>
              <a:buChar char="Ø"/>
            </a:pPr>
            <a:endParaRPr lang="en-US" sz="2100" dirty="0">
              <a:latin typeface="Cambria" panose="02040503050406030204" pitchFamily="18" charset="0"/>
              <a:ea typeface="Cambria" panose="02040503050406030204" pitchFamily="18" charset="0"/>
            </a:endParaRPr>
          </a:p>
          <a:p>
            <a:pPr algn="just">
              <a:spcAft>
                <a:spcPts val="300"/>
              </a:spcAft>
              <a:buClr>
                <a:srgbClr val="FF0000"/>
              </a:buClr>
              <a:buFont typeface="Wingdings" panose="05000000000000000000" pitchFamily="2" charset="2"/>
              <a:buChar char="Ø"/>
            </a:pPr>
            <a:r>
              <a:rPr lang="en-US" sz="2100" dirty="0">
                <a:latin typeface="Cambria" panose="02040503050406030204" pitchFamily="18" charset="0"/>
                <a:ea typeface="Cambria" panose="02040503050406030204" pitchFamily="18" charset="0"/>
              </a:rPr>
              <a:t>Be able to </a:t>
            </a:r>
            <a:r>
              <a:rPr lang="en-US" sz="2100" b="1" dirty="0">
                <a:latin typeface="Cambria" panose="02040503050406030204" pitchFamily="18" charset="0"/>
                <a:ea typeface="Cambria" panose="02040503050406030204" pitchFamily="18" charset="0"/>
              </a:rPr>
              <a:t>calculate the dc, ac, and average ac resistance</a:t>
            </a:r>
            <a:r>
              <a:rPr lang="en-US" sz="2100" dirty="0">
                <a:latin typeface="Cambria" panose="02040503050406030204" pitchFamily="18" charset="0"/>
                <a:ea typeface="Cambria" panose="02040503050406030204" pitchFamily="18" charset="0"/>
              </a:rPr>
              <a:t> of a diode from the characteristics.</a:t>
            </a:r>
          </a:p>
          <a:p>
            <a:pPr algn="just">
              <a:spcAft>
                <a:spcPts val="300"/>
              </a:spcAft>
              <a:buClr>
                <a:srgbClr val="FF0000"/>
              </a:buClr>
              <a:buFont typeface="Wingdings" panose="05000000000000000000" pitchFamily="2" charset="2"/>
              <a:buChar char="Ø"/>
            </a:pPr>
            <a:endParaRPr lang="en-US" sz="2100" dirty="0">
              <a:latin typeface="Cambria" panose="02040503050406030204" pitchFamily="18" charset="0"/>
              <a:ea typeface="Cambria" panose="02040503050406030204" pitchFamily="18" charset="0"/>
            </a:endParaRPr>
          </a:p>
          <a:p>
            <a:pPr algn="just">
              <a:spcAft>
                <a:spcPts val="300"/>
              </a:spcAft>
              <a:buClr>
                <a:srgbClr val="FF0000"/>
              </a:buClr>
              <a:buFont typeface="Wingdings" panose="05000000000000000000" pitchFamily="2" charset="2"/>
              <a:buChar char="Ø"/>
            </a:pPr>
            <a:r>
              <a:rPr lang="en-US" sz="2100" dirty="0">
                <a:latin typeface="Cambria" panose="02040503050406030204" pitchFamily="18" charset="0"/>
                <a:ea typeface="Cambria" panose="02040503050406030204" pitchFamily="18" charset="0"/>
              </a:rPr>
              <a:t>Understand the </a:t>
            </a:r>
            <a:r>
              <a:rPr lang="en-US" sz="2100" b="1" dirty="0">
                <a:latin typeface="Cambria" panose="02040503050406030204" pitchFamily="18" charset="0"/>
                <a:ea typeface="Cambria" panose="02040503050406030204" pitchFamily="18" charset="0"/>
              </a:rPr>
              <a:t>impact of an equivalent circuit </a:t>
            </a:r>
            <a:r>
              <a:rPr lang="en-US" sz="2100" dirty="0">
                <a:latin typeface="Cambria" panose="02040503050406030204" pitchFamily="18" charset="0"/>
                <a:ea typeface="Cambria" panose="02040503050406030204" pitchFamily="18" charset="0"/>
              </a:rPr>
              <a:t>whether it is ideal or practical.</a:t>
            </a:r>
          </a:p>
          <a:p>
            <a:pPr algn="just">
              <a:buClr>
                <a:srgbClr val="FF0000"/>
              </a:buClr>
              <a:buFont typeface="Wingdings" panose="05000000000000000000" pitchFamily="2" charset="2"/>
              <a:buChar char="Ø"/>
            </a:pPr>
            <a:endParaRPr lang="en-US" sz="2100" dirty="0">
              <a:latin typeface="Cambria" panose="02040503050406030204" pitchFamily="18" charset="0"/>
              <a:ea typeface="Cambria" panose="02040503050406030204" pitchFamily="18" charset="0"/>
            </a:endParaRPr>
          </a:p>
          <a:p>
            <a:pPr algn="just">
              <a:buClr>
                <a:srgbClr val="FF0000"/>
              </a:buClr>
              <a:buFont typeface="Wingdings" panose="05000000000000000000" pitchFamily="2" charset="2"/>
              <a:buChar char="Ø"/>
            </a:pPr>
            <a:r>
              <a:rPr lang="en-US" sz="2100" dirty="0">
                <a:latin typeface="Cambria" panose="02040503050406030204" pitchFamily="18" charset="0"/>
                <a:ea typeface="Cambria" panose="02040503050406030204" pitchFamily="18" charset="0"/>
              </a:rPr>
              <a:t>Become familiar with the operation and characteristics of a </a:t>
            </a:r>
            <a:r>
              <a:rPr lang="en-US" sz="2100" b="1" dirty="0">
                <a:latin typeface="Cambria" panose="02040503050406030204" pitchFamily="18" charset="0"/>
                <a:ea typeface="Cambria" panose="02040503050406030204" pitchFamily="18" charset="0"/>
              </a:rPr>
              <a:t>Zener diode and light- emitting diode.</a:t>
            </a:r>
          </a:p>
        </p:txBody>
      </p:sp>
      <p:sp>
        <p:nvSpPr>
          <p:cNvPr id="6" name="Text Box 4"/>
          <p:cNvSpPr txBox="1">
            <a:spLocks noChangeArrowheads="1"/>
          </p:cNvSpPr>
          <p:nvPr/>
        </p:nvSpPr>
        <p:spPr bwMode="auto">
          <a:xfrm>
            <a:off x="3419872" y="155674"/>
            <a:ext cx="2664296"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Objectives</a:t>
            </a:r>
            <a:endParaRPr lang="en-US" sz="3400" b="1" dirty="0">
              <a:solidFill>
                <a:srgbClr val="C00000"/>
              </a:solidFill>
              <a:latin typeface="Cambria" panose="02040503050406030204" pitchFamily="18" charset="0"/>
              <a:ea typeface="Cambria" panose="02040503050406030204" pitchFamily="18" charset="0"/>
              <a:cs typeface="Times New Roman" pitchFamily="18" charset="0"/>
            </a:endParaRPr>
          </a:p>
        </p:txBody>
      </p:sp>
      <p:sp>
        <p:nvSpPr>
          <p:cNvPr id="9" name="Slide Number Placeholder 8">
            <a:extLst>
              <a:ext uri="{FF2B5EF4-FFF2-40B4-BE49-F238E27FC236}">
                <a16:creationId xmlns:a16="http://schemas.microsoft.com/office/drawing/2014/main" id="{CFA46EBF-6988-FD4E-A00E-EFEE0F633FD2}"/>
              </a:ext>
            </a:extLst>
          </p:cNvPr>
          <p:cNvSpPr>
            <a:spLocks noGrp="1"/>
          </p:cNvSpPr>
          <p:nvPr>
            <p:ph type="sldNum" sz="quarter" idx="12"/>
          </p:nvPr>
        </p:nvSpPr>
        <p:spPr/>
        <p:txBody>
          <a:bodyPr/>
          <a:lstStyle/>
          <a:p>
            <a:pPr>
              <a:defRPr/>
            </a:pPr>
            <a:fld id="{47F6B988-E08C-4CCC-98F2-2921209802BF}" type="slidenum">
              <a:rPr lang="ja-JP" altLang="en-US" smtClean="0"/>
              <a:pPr>
                <a:defRPr/>
              </a:pPr>
              <a:t>33</a:t>
            </a:fld>
            <a:endParaRPr lang="ja-JP" altLang="en-US"/>
          </a:p>
        </p:txBody>
      </p:sp>
    </p:spTree>
    <p:extLst>
      <p:ext uri="{BB962C8B-B14F-4D97-AF65-F5344CB8AC3E}">
        <p14:creationId xmlns:p14="http://schemas.microsoft.com/office/powerpoint/2010/main" val="406813841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018" y="1052736"/>
            <a:ext cx="8645963" cy="2952328"/>
          </a:xfrm>
          <a:solidFill>
            <a:schemeClr val="accent3">
              <a:lumMod val="20000"/>
              <a:lumOff val="80000"/>
            </a:schemeClr>
          </a:solidFill>
        </p:spPr>
        <p:txBody>
          <a:bodyPr>
            <a:normAutofit/>
          </a:bodyPr>
          <a:lstStyle/>
          <a:p>
            <a:pPr algn="just">
              <a:buFont typeface="Wingdings" panose="05000000000000000000" pitchFamily="2" charset="2"/>
              <a:buChar char="v"/>
            </a:pPr>
            <a:r>
              <a:rPr lang="en-US" sz="2200" b="1" dirty="0">
                <a:latin typeface="Cambria" panose="02040503050406030204" pitchFamily="18" charset="0"/>
                <a:ea typeface="Cambria" panose="02040503050406030204" pitchFamily="18" charset="0"/>
              </a:rPr>
              <a:t>Now that both n – and p -type materials are available, we can construct our first solid-state electronic device: The semiconductor diode, with applications too numerous to mention, is created by simply joining an n -type and a p -type material together.</a:t>
            </a:r>
          </a:p>
          <a:p>
            <a:pPr algn="just"/>
            <a:endParaRPr lang="en-US" sz="2200" b="1" dirty="0">
              <a:latin typeface="Cambria" panose="02040503050406030204" pitchFamily="18" charset="0"/>
              <a:ea typeface="Cambria" panose="02040503050406030204" pitchFamily="18" charset="0"/>
            </a:endParaRPr>
          </a:p>
          <a:p>
            <a:pPr algn="just">
              <a:buClr>
                <a:schemeClr val="tx1"/>
              </a:buClr>
              <a:buFont typeface="Wingdings" panose="05000000000000000000" pitchFamily="2" charset="2"/>
              <a:buChar char="v"/>
            </a:pPr>
            <a:r>
              <a:rPr lang="en-US" sz="2200" b="1" i="1" u="sng" dirty="0">
                <a:solidFill>
                  <a:srgbClr val="FF0000"/>
                </a:solidFill>
                <a:latin typeface="Cambria" panose="02040503050406030204" pitchFamily="18" charset="0"/>
                <a:ea typeface="Cambria" panose="02040503050406030204" pitchFamily="18" charset="0"/>
              </a:rPr>
              <a:t>In the absence of an applied bias</a:t>
            </a:r>
            <a:r>
              <a:rPr lang="en-US" sz="2200" b="1" dirty="0">
                <a:solidFill>
                  <a:srgbClr val="FF0000"/>
                </a:solidFill>
                <a:latin typeface="Cambria" panose="02040503050406030204" pitchFamily="18" charset="0"/>
                <a:ea typeface="Cambria" panose="02040503050406030204" pitchFamily="18" charset="0"/>
              </a:rPr>
              <a:t> </a:t>
            </a:r>
            <a:r>
              <a:rPr lang="en-US" sz="2200" b="1" dirty="0">
                <a:latin typeface="Cambria" panose="02040503050406030204" pitchFamily="18" charset="0"/>
                <a:ea typeface="Cambria" panose="02040503050406030204" pitchFamily="18" charset="0"/>
              </a:rPr>
              <a:t>across a semiconductor diode, </a:t>
            </a:r>
            <a:r>
              <a:rPr lang="en-US" sz="2200" b="1" i="1" u="sng" dirty="0">
                <a:solidFill>
                  <a:srgbClr val="FF0000"/>
                </a:solidFill>
                <a:latin typeface="Cambria" panose="02040503050406030204" pitchFamily="18" charset="0"/>
                <a:ea typeface="Cambria" panose="02040503050406030204" pitchFamily="18" charset="0"/>
              </a:rPr>
              <a:t>the net flow of charge in one direction is zero.</a:t>
            </a:r>
          </a:p>
        </p:txBody>
      </p:sp>
      <p:sp>
        <p:nvSpPr>
          <p:cNvPr id="6" name="Text Box 4"/>
          <p:cNvSpPr txBox="1">
            <a:spLocks noChangeArrowheads="1"/>
          </p:cNvSpPr>
          <p:nvPr/>
        </p:nvSpPr>
        <p:spPr bwMode="auto">
          <a:xfrm>
            <a:off x="251520" y="107921"/>
            <a:ext cx="8747864"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latin typeface="Cambria" panose="02040503050406030204" pitchFamily="18" charset="0"/>
                <a:ea typeface="Cambria" panose="02040503050406030204" pitchFamily="18" charset="0"/>
                <a:cs typeface="Times New Roman" pitchFamily="18" charset="0"/>
              </a:rPr>
              <a:t>Semiconductor Diode: </a:t>
            </a:r>
            <a:r>
              <a:rPr lang="en-US" sz="3100" b="1" dirty="0">
                <a:solidFill>
                  <a:srgbClr val="0000FF"/>
                </a:solidFill>
                <a:latin typeface="Cambria" panose="02040503050406030204" pitchFamily="18" charset="0"/>
                <a:ea typeface="Cambria" panose="02040503050406030204" pitchFamily="18" charset="0"/>
                <a:cs typeface="Times New Roman" pitchFamily="18" charset="0"/>
              </a:rPr>
              <a:t>No Applied Bias (V=0 V)</a:t>
            </a:r>
          </a:p>
        </p:txBody>
      </p:sp>
    </p:spTree>
    <p:extLst>
      <p:ext uri="{BB962C8B-B14F-4D97-AF65-F5344CB8AC3E}">
        <p14:creationId xmlns:p14="http://schemas.microsoft.com/office/powerpoint/2010/main" val="178169392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794204" y="74321"/>
            <a:ext cx="5688632"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No Applied Bias (V</a:t>
            </a:r>
            <a:r>
              <a:rPr lang="en-US" sz="2000" b="1" dirty="0">
                <a:solidFill>
                  <a:schemeClr val="tx1"/>
                </a:solidFill>
                <a:latin typeface="Cambria" panose="02040503050406030204" pitchFamily="18" charset="0"/>
                <a:ea typeface="Cambria" panose="02040503050406030204" pitchFamily="18" charset="0"/>
                <a:cs typeface="Times New Roman" pitchFamily="18" charset="0"/>
              </a:rPr>
              <a:t>D</a:t>
            </a:r>
            <a:r>
              <a:rPr lang="en-US" sz="3100" b="1" dirty="0">
                <a:solidFill>
                  <a:schemeClr val="tx1"/>
                </a:solidFill>
                <a:latin typeface="Cambria" panose="02040503050406030204" pitchFamily="18" charset="0"/>
                <a:ea typeface="Cambria" panose="02040503050406030204" pitchFamily="18" charset="0"/>
                <a:cs typeface="Times New Roman" pitchFamily="18" charset="0"/>
              </a:rPr>
              <a:t>=0 V)</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4999" y="845613"/>
            <a:ext cx="4043648" cy="2390640"/>
          </a:xfrm>
          <a:prstGeom prst="rect">
            <a:avLst/>
          </a:prstGeom>
        </p:spPr>
      </p:pic>
      <p:pic>
        <p:nvPicPr>
          <p:cNvPr id="13" name="Picture 1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43655" y="2934202"/>
            <a:ext cx="3589730" cy="2200015"/>
          </a:xfrm>
          <a:prstGeom prst="rect">
            <a:avLst/>
          </a:prstGeom>
        </p:spPr>
      </p:pic>
      <p:pic>
        <p:nvPicPr>
          <p:cNvPr id="14" name="Picture 1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84168" y="891920"/>
            <a:ext cx="1872208" cy="2016224"/>
          </a:xfrm>
          <a:prstGeom prst="rect">
            <a:avLst/>
          </a:prstGeom>
        </p:spPr>
      </p:pic>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794204" y="5134217"/>
            <a:ext cx="6079188" cy="874293"/>
          </a:xfrm>
          <a:prstGeom prst="rect">
            <a:avLst/>
          </a:prstGeom>
        </p:spPr>
      </p:pic>
    </p:spTree>
    <p:extLst>
      <p:ext uri="{BB962C8B-B14F-4D97-AF65-F5344CB8AC3E}">
        <p14:creationId xmlns:p14="http://schemas.microsoft.com/office/powerpoint/2010/main" val="86575626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908720"/>
            <a:ext cx="7615451" cy="648072"/>
          </a:xfrm>
          <a:solidFill>
            <a:schemeClr val="accent3">
              <a:lumMod val="20000"/>
              <a:lumOff val="80000"/>
            </a:schemeClr>
          </a:solidFill>
        </p:spPr>
        <p:txBody>
          <a:bodyPr>
            <a:noAutofit/>
          </a:bodyPr>
          <a:lstStyle/>
          <a:p>
            <a:pPr marL="0" indent="0" algn="just">
              <a:buNone/>
            </a:pPr>
            <a:r>
              <a:rPr lang="en-US" sz="2000" b="1" dirty="0">
                <a:latin typeface="Cambria" panose="02040503050406030204" pitchFamily="18" charset="0"/>
                <a:ea typeface="Cambria" panose="02040503050406030204" pitchFamily="18" charset="0"/>
              </a:rPr>
              <a:t>The current that exists under reverse-bias conditions is called the reverse saturation current and is represented by I</a:t>
            </a:r>
            <a:r>
              <a:rPr lang="en-US" sz="2000" b="1" baseline="-25000" dirty="0">
                <a:latin typeface="Cambria" panose="02040503050406030204" pitchFamily="18" charset="0"/>
                <a:ea typeface="Cambria" panose="02040503050406030204" pitchFamily="18" charset="0"/>
              </a:rPr>
              <a:t>s</a:t>
            </a:r>
            <a:r>
              <a:rPr lang="en-US" sz="2000" b="1" dirty="0">
                <a:latin typeface="Cambria" panose="02040503050406030204" pitchFamily="18" charset="0"/>
                <a:ea typeface="Cambria" panose="02040503050406030204" pitchFamily="18" charset="0"/>
              </a:rPr>
              <a:t> .</a:t>
            </a:r>
          </a:p>
        </p:txBody>
      </p:sp>
      <p:sp>
        <p:nvSpPr>
          <p:cNvPr id="7" name="Text Box 4"/>
          <p:cNvSpPr txBox="1">
            <a:spLocks noChangeArrowheads="1"/>
          </p:cNvSpPr>
          <p:nvPr/>
        </p:nvSpPr>
        <p:spPr bwMode="auto">
          <a:xfrm>
            <a:off x="1403648" y="74321"/>
            <a:ext cx="6644892"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Reverse-Bias Condition (V</a:t>
            </a:r>
            <a:r>
              <a:rPr lang="en-US" sz="2000" b="1" dirty="0">
                <a:solidFill>
                  <a:schemeClr val="tx1"/>
                </a:solidFill>
                <a:latin typeface="Cambria" panose="02040503050406030204" pitchFamily="18" charset="0"/>
                <a:ea typeface="Cambria" panose="02040503050406030204" pitchFamily="18" charset="0"/>
                <a:cs typeface="Times New Roman" pitchFamily="18" charset="0"/>
              </a:rPr>
              <a:t>D</a:t>
            </a:r>
            <a:r>
              <a:rPr lang="en-US" sz="3100" b="1" dirty="0">
                <a:solidFill>
                  <a:schemeClr val="tx1"/>
                </a:solidFill>
                <a:latin typeface="Cambria" panose="02040503050406030204" pitchFamily="18" charset="0"/>
                <a:ea typeface="Cambria" panose="02040503050406030204" pitchFamily="18" charset="0"/>
                <a:cs typeface="Times New Roman" pitchFamily="18" charset="0"/>
              </a:rPr>
              <a:t>&lt;0 V)</a:t>
            </a:r>
          </a:p>
        </p:txBody>
      </p:sp>
      <p:pic>
        <p:nvPicPr>
          <p:cNvPr id="8" name="Picture 7"/>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23728" y="1700809"/>
            <a:ext cx="3960440" cy="3096343"/>
          </a:xfrm>
          <a:prstGeom prst="rect">
            <a:avLst/>
          </a:prstGeom>
        </p:spPr>
      </p:pic>
      <p:pic>
        <p:nvPicPr>
          <p:cNvPr id="5" name="Picture 4">
            <a:extLst>
              <a:ext uri="{FF2B5EF4-FFF2-40B4-BE49-F238E27FC236}">
                <a16:creationId xmlns:a16="http://schemas.microsoft.com/office/drawing/2014/main" id="{FC2F4D40-A12B-054A-A500-9FEE2DFA7C0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940152" y="2204864"/>
            <a:ext cx="2448272" cy="2736304"/>
          </a:xfrm>
          <a:prstGeom prst="rect">
            <a:avLst/>
          </a:prstGeom>
        </p:spPr>
      </p:pic>
      <p:pic>
        <p:nvPicPr>
          <p:cNvPr id="6" name="Picture 5">
            <a:extLst>
              <a:ext uri="{FF2B5EF4-FFF2-40B4-BE49-F238E27FC236}">
                <a16:creationId xmlns:a16="http://schemas.microsoft.com/office/drawing/2014/main" id="{FE53D50A-6C29-ED48-B10C-852C38D2CCC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83768" y="4941168"/>
            <a:ext cx="5688632" cy="1008112"/>
          </a:xfrm>
          <a:prstGeom prst="rect">
            <a:avLst/>
          </a:prstGeom>
        </p:spPr>
      </p:pic>
    </p:spTree>
    <p:extLst>
      <p:ext uri="{BB962C8B-B14F-4D97-AF65-F5344CB8AC3E}">
        <p14:creationId xmlns:p14="http://schemas.microsoft.com/office/powerpoint/2010/main" val="267257719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1403648" y="74321"/>
            <a:ext cx="6644892"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Forward-Bias Condition (V</a:t>
            </a:r>
            <a:r>
              <a:rPr lang="en-US" sz="2000" b="1" dirty="0">
                <a:solidFill>
                  <a:schemeClr val="tx1"/>
                </a:solidFill>
                <a:latin typeface="Cambria" panose="02040503050406030204" pitchFamily="18" charset="0"/>
                <a:ea typeface="Cambria" panose="02040503050406030204" pitchFamily="18" charset="0"/>
                <a:cs typeface="Times New Roman" pitchFamily="18" charset="0"/>
              </a:rPr>
              <a:t>D</a:t>
            </a:r>
            <a:r>
              <a:rPr lang="en-US" sz="3100" b="1" dirty="0">
                <a:solidFill>
                  <a:schemeClr val="tx1"/>
                </a:solidFill>
                <a:latin typeface="Cambria" panose="02040503050406030204" pitchFamily="18" charset="0"/>
                <a:ea typeface="Cambria" panose="02040503050406030204" pitchFamily="18" charset="0"/>
                <a:cs typeface="Times New Roman" pitchFamily="18" charset="0"/>
              </a:rPr>
              <a:t>&gt;0 V)</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59632" y="1711987"/>
            <a:ext cx="4838276" cy="3434025"/>
          </a:xfrm>
          <a:prstGeom prst="rect">
            <a:avLst/>
          </a:prstGeom>
        </p:spPr>
      </p:pic>
      <p:sp>
        <p:nvSpPr>
          <p:cNvPr id="8" name="Rectangle 7"/>
          <p:cNvSpPr/>
          <p:nvPr/>
        </p:nvSpPr>
        <p:spPr>
          <a:xfrm>
            <a:off x="323528" y="777478"/>
            <a:ext cx="8414858" cy="923330"/>
          </a:xfrm>
          <a:prstGeom prst="rect">
            <a:avLst/>
          </a:prstGeom>
          <a:solidFill>
            <a:schemeClr val="accent3">
              <a:lumMod val="20000"/>
              <a:lumOff val="80000"/>
            </a:schemeClr>
          </a:solidFill>
        </p:spPr>
        <p:txBody>
          <a:bodyPr wrap="square">
            <a:spAutoFit/>
          </a:bodyPr>
          <a:lstStyle/>
          <a:p>
            <a:pPr algn="just"/>
            <a:r>
              <a:rPr lang="en-US" b="1" dirty="0">
                <a:latin typeface="Cambria" panose="02040503050406030204" pitchFamily="18" charset="0"/>
                <a:ea typeface="Cambria" panose="02040503050406030204" pitchFamily="18" charset="0"/>
              </a:rPr>
              <a:t>A </a:t>
            </a:r>
            <a:r>
              <a:rPr lang="en-US" b="1" i="1" dirty="0">
                <a:latin typeface="Cambria" panose="02040503050406030204" pitchFamily="18" charset="0"/>
                <a:ea typeface="Cambria" panose="02040503050406030204" pitchFamily="18" charset="0"/>
              </a:rPr>
              <a:t>forward-bias </a:t>
            </a:r>
            <a:r>
              <a:rPr lang="en-US" b="1" dirty="0">
                <a:latin typeface="Cambria" panose="02040503050406030204" pitchFamily="18" charset="0"/>
                <a:ea typeface="Cambria" panose="02040503050406030204" pitchFamily="18" charset="0"/>
              </a:rPr>
              <a:t>or “on” condition is established by applying the positive potential to the </a:t>
            </a:r>
            <a:r>
              <a:rPr lang="en-US" b="1" i="1" dirty="0">
                <a:latin typeface="Cambria" panose="02040503050406030204" pitchFamily="18" charset="0"/>
                <a:ea typeface="Cambria" panose="02040503050406030204" pitchFamily="18" charset="0"/>
              </a:rPr>
              <a:t>p </a:t>
            </a:r>
            <a:r>
              <a:rPr lang="en-US" b="1" dirty="0">
                <a:latin typeface="Cambria" panose="02040503050406030204" pitchFamily="18" charset="0"/>
                <a:ea typeface="Cambria" panose="02040503050406030204" pitchFamily="18" charset="0"/>
              </a:rPr>
              <a:t>-type material and the negative potential to the </a:t>
            </a:r>
            <a:r>
              <a:rPr lang="en-US" b="1" i="1" dirty="0">
                <a:latin typeface="Cambria" panose="02040503050406030204" pitchFamily="18" charset="0"/>
                <a:ea typeface="Cambria" panose="02040503050406030204" pitchFamily="18" charset="0"/>
              </a:rPr>
              <a:t>n </a:t>
            </a:r>
            <a:r>
              <a:rPr lang="en-US" b="1" dirty="0">
                <a:latin typeface="Cambria" panose="02040503050406030204" pitchFamily="18" charset="0"/>
                <a:ea typeface="Cambria" panose="02040503050406030204" pitchFamily="18" charset="0"/>
              </a:rPr>
              <a:t>-type material as shown in Fig. 1.14 .</a:t>
            </a:r>
          </a:p>
        </p:txBody>
      </p:sp>
      <p:pic>
        <p:nvPicPr>
          <p:cNvPr id="5" name="Picture 4">
            <a:extLst>
              <a:ext uri="{FF2B5EF4-FFF2-40B4-BE49-F238E27FC236}">
                <a16:creationId xmlns:a16="http://schemas.microsoft.com/office/drawing/2014/main" id="{2D042043-25BB-7F4E-86DF-CD6AC9A989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19668" y="2420888"/>
            <a:ext cx="1944215" cy="2293075"/>
          </a:xfrm>
          <a:prstGeom prst="rect">
            <a:avLst/>
          </a:prstGeom>
        </p:spPr>
      </p:pic>
      <p:pic>
        <p:nvPicPr>
          <p:cNvPr id="6" name="Picture 5">
            <a:extLst>
              <a:ext uri="{FF2B5EF4-FFF2-40B4-BE49-F238E27FC236}">
                <a16:creationId xmlns:a16="http://schemas.microsoft.com/office/drawing/2014/main" id="{D6DAF68E-6B09-A844-8585-92AACD96981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59633" y="5157190"/>
            <a:ext cx="6788908" cy="923331"/>
          </a:xfrm>
          <a:prstGeom prst="rect">
            <a:avLst/>
          </a:prstGeom>
        </p:spPr>
      </p:pic>
    </p:spTree>
    <p:extLst>
      <p:ext uri="{BB962C8B-B14F-4D97-AF65-F5344CB8AC3E}">
        <p14:creationId xmlns:p14="http://schemas.microsoft.com/office/powerpoint/2010/main" val="115874747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432321"/>
            <a:ext cx="7920880" cy="4084911"/>
          </a:xfrm>
        </p:spPr>
        <p:txBody>
          <a:bodyPr>
            <a:normAutofit/>
          </a:bodyPr>
          <a:lstStyle/>
          <a:p>
            <a:pPr algn="just">
              <a:buFont typeface="Wingdings" panose="05000000000000000000" pitchFamily="2" charset="2"/>
              <a:buChar char="v"/>
            </a:pPr>
            <a:r>
              <a:rPr lang="en-US" sz="1800" b="1" dirty="0">
                <a:latin typeface="Cambria" panose="02040503050406030204" pitchFamily="18" charset="0"/>
                <a:ea typeface="Cambria" panose="02040503050406030204" pitchFamily="18" charset="0"/>
              </a:rPr>
              <a:t>It can be demonstrated through the use of solid-state physics that the general characteristics of a semiconductor diode can be defined by the following equation, referred to as </a:t>
            </a:r>
            <a:r>
              <a:rPr lang="en-US" sz="1800" b="1" dirty="0">
                <a:solidFill>
                  <a:srgbClr val="FF0000"/>
                </a:solidFill>
                <a:latin typeface="Cambria" panose="02040503050406030204" pitchFamily="18" charset="0"/>
                <a:ea typeface="Cambria" panose="02040503050406030204" pitchFamily="18" charset="0"/>
              </a:rPr>
              <a:t>Shockley’s equation</a:t>
            </a:r>
            <a:r>
              <a:rPr lang="en-US" sz="1800" b="1" dirty="0">
                <a:latin typeface="Cambria" panose="02040503050406030204" pitchFamily="18" charset="0"/>
                <a:ea typeface="Cambria" panose="02040503050406030204" pitchFamily="18" charset="0"/>
              </a:rPr>
              <a:t>, for the forward- and reverse-bias regions:</a:t>
            </a:r>
          </a:p>
          <a:p>
            <a:pPr algn="just"/>
            <a:endParaRPr lang="en-US" sz="1800" b="1" dirty="0">
              <a:latin typeface="Cambria" panose="02040503050406030204" pitchFamily="18" charset="0"/>
              <a:ea typeface="Cambria" panose="02040503050406030204" pitchFamily="18" charset="0"/>
            </a:endParaRPr>
          </a:p>
          <a:p>
            <a:pPr algn="just"/>
            <a:endParaRPr lang="en-US" sz="1800" b="1" dirty="0">
              <a:latin typeface="Cambria" panose="02040503050406030204" pitchFamily="18" charset="0"/>
              <a:ea typeface="Cambria" panose="02040503050406030204" pitchFamily="18" charset="0"/>
            </a:endParaRPr>
          </a:p>
          <a:p>
            <a:pPr marL="0" indent="0" algn="just">
              <a:buNone/>
            </a:pPr>
            <a:r>
              <a:rPr lang="en-US" sz="1800" b="1" dirty="0">
                <a:latin typeface="Cambria" panose="02040503050406030204" pitchFamily="18" charset="0"/>
                <a:ea typeface="Cambria" panose="02040503050406030204" pitchFamily="18" charset="0"/>
              </a:rPr>
              <a:t>Where,   I</a:t>
            </a:r>
            <a:r>
              <a:rPr lang="en-US" sz="1800" b="1" baseline="-25000" dirty="0">
                <a:latin typeface="Cambria" panose="02040503050406030204" pitchFamily="18" charset="0"/>
                <a:ea typeface="Cambria" panose="02040503050406030204" pitchFamily="18" charset="0"/>
              </a:rPr>
              <a:t>s</a:t>
            </a:r>
            <a:r>
              <a:rPr lang="en-US" sz="1800" b="1" dirty="0">
                <a:latin typeface="Cambria" panose="02040503050406030204" pitchFamily="18" charset="0"/>
                <a:ea typeface="Cambria" panose="02040503050406030204" pitchFamily="18" charset="0"/>
              </a:rPr>
              <a:t> is the </a:t>
            </a:r>
            <a:r>
              <a:rPr lang="en-US" sz="1800" b="1" dirty="0">
                <a:solidFill>
                  <a:srgbClr val="FF0000"/>
                </a:solidFill>
                <a:latin typeface="Cambria" panose="02040503050406030204" pitchFamily="18" charset="0"/>
                <a:ea typeface="Cambria" panose="02040503050406030204" pitchFamily="18" charset="0"/>
              </a:rPr>
              <a:t>reverse saturation current</a:t>
            </a:r>
          </a:p>
          <a:p>
            <a:pPr marL="0" indent="0" algn="just">
              <a:buNone/>
            </a:pPr>
            <a:r>
              <a:rPr lang="en-US" sz="1800" b="1" dirty="0">
                <a:latin typeface="Cambria" panose="02040503050406030204" pitchFamily="18" charset="0"/>
                <a:ea typeface="Cambria" panose="02040503050406030204" pitchFamily="18" charset="0"/>
              </a:rPr>
              <a:t>	V</a:t>
            </a:r>
            <a:r>
              <a:rPr lang="en-US" sz="1800" b="1" baseline="-25000" dirty="0">
                <a:latin typeface="Cambria" panose="02040503050406030204" pitchFamily="18" charset="0"/>
                <a:ea typeface="Cambria" panose="02040503050406030204" pitchFamily="18" charset="0"/>
              </a:rPr>
              <a:t>D</a:t>
            </a:r>
            <a:r>
              <a:rPr lang="en-US" sz="1800" b="1" dirty="0">
                <a:latin typeface="Cambria" panose="02040503050406030204" pitchFamily="18" charset="0"/>
                <a:ea typeface="Cambria" panose="02040503050406030204" pitchFamily="18" charset="0"/>
              </a:rPr>
              <a:t> is the </a:t>
            </a:r>
            <a:r>
              <a:rPr lang="en-US" sz="1800" b="1" dirty="0">
                <a:solidFill>
                  <a:srgbClr val="FF0000"/>
                </a:solidFill>
                <a:latin typeface="Cambria" panose="02040503050406030204" pitchFamily="18" charset="0"/>
                <a:ea typeface="Cambria" panose="02040503050406030204" pitchFamily="18" charset="0"/>
              </a:rPr>
              <a:t>applied forward-bias voltage</a:t>
            </a:r>
            <a:r>
              <a:rPr lang="en-US" sz="1800" b="1" dirty="0">
                <a:latin typeface="Cambria" panose="02040503050406030204" pitchFamily="18" charset="0"/>
                <a:ea typeface="Cambria" panose="02040503050406030204" pitchFamily="18" charset="0"/>
              </a:rPr>
              <a:t> across the diode</a:t>
            </a:r>
          </a:p>
          <a:p>
            <a:pPr marL="917575" indent="-917575" algn="just">
              <a:buNone/>
            </a:pPr>
            <a:r>
              <a:rPr lang="en-US" sz="1800" b="1" dirty="0">
                <a:latin typeface="Cambria" panose="02040503050406030204" pitchFamily="18" charset="0"/>
                <a:ea typeface="Cambria" panose="02040503050406030204" pitchFamily="18" charset="0"/>
              </a:rPr>
              <a:t>	n is an </a:t>
            </a:r>
            <a:r>
              <a:rPr lang="en-US" sz="1800" b="1" dirty="0">
                <a:solidFill>
                  <a:srgbClr val="FF0000"/>
                </a:solidFill>
                <a:latin typeface="Cambria" panose="02040503050406030204" pitchFamily="18" charset="0"/>
                <a:ea typeface="Cambria" panose="02040503050406030204" pitchFamily="18" charset="0"/>
              </a:rPr>
              <a:t>ideality factor</a:t>
            </a:r>
            <a:r>
              <a:rPr lang="en-US" sz="1800" b="1" dirty="0">
                <a:latin typeface="Cambria" panose="02040503050406030204" pitchFamily="18" charset="0"/>
                <a:ea typeface="Cambria" panose="02040503050406030204" pitchFamily="18" charset="0"/>
              </a:rPr>
              <a:t>, which is a function of the </a:t>
            </a:r>
            <a:r>
              <a:rPr lang="en-US" sz="1800" b="1" i="1" u="sng" dirty="0">
                <a:solidFill>
                  <a:srgbClr val="FF0000"/>
                </a:solidFill>
                <a:latin typeface="Cambria" panose="02040503050406030204" pitchFamily="18" charset="0"/>
                <a:ea typeface="Cambria" panose="02040503050406030204" pitchFamily="18" charset="0"/>
              </a:rPr>
              <a:t>operating conditions and physical construction</a:t>
            </a:r>
            <a:r>
              <a:rPr lang="en-US" sz="1800" b="1" dirty="0">
                <a:latin typeface="Cambria" panose="02040503050406030204" pitchFamily="18" charset="0"/>
                <a:ea typeface="Cambria" panose="02040503050406030204" pitchFamily="18" charset="0"/>
              </a:rPr>
              <a:t>; it has a range between 1 and 2 depending on a wide variety of factors (n = 1 will be assumed throughout this text unless otherwise noted).</a:t>
            </a:r>
          </a:p>
          <a:p>
            <a:pPr marL="0" indent="0" algn="just">
              <a:buNone/>
            </a:pPr>
            <a:endParaRPr lang="en-US" sz="1800" dirty="0">
              <a:latin typeface="Arial Narrow" panose="020B0606020202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59832" y="2636912"/>
            <a:ext cx="2151227" cy="496437"/>
          </a:xfrm>
          <a:prstGeom prst="rect">
            <a:avLst/>
          </a:prstGeom>
        </p:spPr>
      </p:pic>
      <p:sp>
        <p:nvSpPr>
          <p:cNvPr id="7" name="Text Box 4"/>
          <p:cNvSpPr txBox="1">
            <a:spLocks noChangeArrowheads="1"/>
          </p:cNvSpPr>
          <p:nvPr/>
        </p:nvSpPr>
        <p:spPr bwMode="auto">
          <a:xfrm>
            <a:off x="899592" y="123309"/>
            <a:ext cx="7632848"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Forward-Bias Condition (V</a:t>
            </a:r>
            <a:r>
              <a:rPr lang="en-US" sz="2000" b="1" dirty="0">
                <a:solidFill>
                  <a:schemeClr val="tx1"/>
                </a:solidFill>
                <a:latin typeface="Cambria" panose="02040503050406030204" pitchFamily="18" charset="0"/>
                <a:ea typeface="Cambria" panose="02040503050406030204" pitchFamily="18" charset="0"/>
                <a:cs typeface="Times New Roman" pitchFamily="18" charset="0"/>
              </a:rPr>
              <a:t>D</a:t>
            </a:r>
            <a:r>
              <a:rPr lang="en-US" sz="3100" b="1" dirty="0">
                <a:solidFill>
                  <a:schemeClr val="tx1"/>
                </a:solidFill>
                <a:latin typeface="Cambria" panose="02040503050406030204" pitchFamily="18" charset="0"/>
                <a:ea typeface="Cambria" panose="02040503050406030204" pitchFamily="18" charset="0"/>
                <a:cs typeface="Times New Roman" pitchFamily="18" charset="0"/>
              </a:rPr>
              <a:t>&gt;0 V) Contd.</a:t>
            </a:r>
          </a:p>
        </p:txBody>
      </p:sp>
      <p:sp>
        <p:nvSpPr>
          <p:cNvPr id="2" name="Slide Number Placeholder 1">
            <a:extLst>
              <a:ext uri="{FF2B5EF4-FFF2-40B4-BE49-F238E27FC236}">
                <a16:creationId xmlns:a16="http://schemas.microsoft.com/office/drawing/2014/main" id="{8CE8915D-8220-4345-ACFA-49811A917763}"/>
              </a:ext>
            </a:extLst>
          </p:cNvPr>
          <p:cNvSpPr>
            <a:spLocks noGrp="1"/>
          </p:cNvSpPr>
          <p:nvPr>
            <p:ph type="sldNum" sz="quarter" idx="12"/>
          </p:nvPr>
        </p:nvSpPr>
        <p:spPr/>
        <p:txBody>
          <a:bodyPr/>
          <a:lstStyle/>
          <a:p>
            <a:pPr>
              <a:defRPr/>
            </a:pPr>
            <a:fld id="{47F6B988-E08C-4CCC-98F2-2921209802BF}" type="slidenum">
              <a:rPr lang="ja-JP" altLang="en-US" smtClean="0"/>
              <a:pPr>
                <a:defRPr/>
              </a:pPr>
              <a:t>38</a:t>
            </a:fld>
            <a:endParaRPr lang="ja-JP" altLang="en-US"/>
          </a:p>
        </p:txBody>
      </p:sp>
    </p:spTree>
    <p:extLst>
      <p:ext uri="{BB962C8B-B14F-4D97-AF65-F5344CB8AC3E}">
        <p14:creationId xmlns:p14="http://schemas.microsoft.com/office/powerpoint/2010/main" val="400728837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wipe(down)">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down)">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96" y="1052737"/>
            <a:ext cx="9080221" cy="2088232"/>
          </a:xfrm>
        </p:spPr>
        <p:txBody>
          <a:bodyPr>
            <a:normAutofit/>
          </a:bodyPr>
          <a:lstStyle/>
          <a:p>
            <a:pPr algn="just"/>
            <a:r>
              <a:rPr lang="en-US" sz="1800" dirty="0">
                <a:latin typeface="Cambria" panose="02040503050406030204" pitchFamily="18" charset="0"/>
                <a:ea typeface="Cambria" panose="02040503050406030204" pitchFamily="18" charset="0"/>
              </a:rPr>
              <a:t>The voltage V</a:t>
            </a:r>
            <a:r>
              <a:rPr lang="en-US" sz="1800" baseline="-25000" dirty="0">
                <a:latin typeface="Cambria" panose="02040503050406030204" pitchFamily="18" charset="0"/>
                <a:ea typeface="Cambria" panose="02040503050406030204" pitchFamily="18" charset="0"/>
              </a:rPr>
              <a:t>T</a:t>
            </a:r>
            <a:r>
              <a:rPr lang="en-US" sz="1800" dirty="0">
                <a:latin typeface="Cambria" panose="02040503050406030204" pitchFamily="18" charset="0"/>
                <a:ea typeface="Cambria" panose="02040503050406030204" pitchFamily="18" charset="0"/>
              </a:rPr>
              <a:t> in Eq. (1.1) is called the thermal voltage and is determined by:</a:t>
            </a:r>
          </a:p>
          <a:p>
            <a:pPr algn="just"/>
            <a:endParaRPr lang="en-US" sz="1800" dirty="0">
              <a:latin typeface="Cambria" panose="02040503050406030204" pitchFamily="18" charset="0"/>
              <a:ea typeface="Cambria" panose="02040503050406030204" pitchFamily="18" charset="0"/>
            </a:endParaRPr>
          </a:p>
          <a:p>
            <a:pPr algn="just"/>
            <a:endParaRPr lang="en-US" sz="1800" dirty="0">
              <a:latin typeface="Cambria" panose="02040503050406030204" pitchFamily="18" charset="0"/>
              <a:ea typeface="Cambria" panose="02040503050406030204" pitchFamily="18" charset="0"/>
            </a:endParaRPr>
          </a:p>
          <a:p>
            <a:pPr marL="0" indent="0" algn="just">
              <a:buNone/>
            </a:pPr>
            <a:r>
              <a:rPr lang="en-US" sz="1800" dirty="0">
                <a:latin typeface="Cambria" panose="02040503050406030204" pitchFamily="18" charset="0"/>
                <a:ea typeface="Cambria" panose="02040503050406030204" pitchFamily="18" charset="0"/>
              </a:rPr>
              <a:t>where 		k is Boltzmann’s constant = 1.38 * 10</a:t>
            </a:r>
            <a:r>
              <a:rPr lang="en-US" sz="1800" baseline="30000" dirty="0">
                <a:latin typeface="Cambria" panose="02040503050406030204" pitchFamily="18" charset="0"/>
                <a:ea typeface="Cambria" panose="02040503050406030204" pitchFamily="18" charset="0"/>
              </a:rPr>
              <a:t>-23</a:t>
            </a:r>
            <a:r>
              <a:rPr lang="en-US" sz="1800" dirty="0">
                <a:latin typeface="Cambria" panose="02040503050406030204" pitchFamily="18" charset="0"/>
                <a:ea typeface="Cambria" panose="02040503050406030204" pitchFamily="18" charset="0"/>
              </a:rPr>
              <a:t> J/K</a:t>
            </a:r>
          </a:p>
          <a:p>
            <a:pPr marL="0" indent="0" algn="just">
              <a:buNone/>
            </a:pPr>
            <a:r>
              <a:rPr lang="en-US" sz="1800" dirty="0">
                <a:latin typeface="Cambria" panose="02040503050406030204" pitchFamily="18" charset="0"/>
                <a:ea typeface="Cambria" panose="02040503050406030204" pitchFamily="18" charset="0"/>
              </a:rPr>
              <a:t>		T</a:t>
            </a:r>
            <a:r>
              <a:rPr lang="en-US" sz="1800" baseline="-25000" dirty="0">
                <a:latin typeface="Cambria" panose="02040503050406030204" pitchFamily="18" charset="0"/>
                <a:ea typeface="Cambria" panose="02040503050406030204" pitchFamily="18" charset="0"/>
              </a:rPr>
              <a:t>K</a:t>
            </a:r>
            <a:r>
              <a:rPr lang="en-US" sz="1800" dirty="0">
                <a:latin typeface="Cambria" panose="02040503050406030204" pitchFamily="18" charset="0"/>
                <a:ea typeface="Cambria" panose="02040503050406030204" pitchFamily="18" charset="0"/>
              </a:rPr>
              <a:t> is the absolute temperature in kelvins = 273 + the    temperature in °C</a:t>
            </a:r>
          </a:p>
          <a:p>
            <a:pPr marL="0" indent="0" algn="just">
              <a:buNone/>
            </a:pPr>
            <a:r>
              <a:rPr lang="en-US" sz="1800" dirty="0">
                <a:latin typeface="Cambria" panose="02040503050406030204" pitchFamily="18" charset="0"/>
                <a:ea typeface="Cambria" panose="02040503050406030204" pitchFamily="18" charset="0"/>
              </a:rPr>
              <a:t>		q is the magnitude of electronic charge = 1.6 * 10</a:t>
            </a:r>
            <a:r>
              <a:rPr lang="en-US" sz="1800" baseline="30000" dirty="0">
                <a:latin typeface="Cambria" panose="02040503050406030204" pitchFamily="18" charset="0"/>
                <a:ea typeface="Cambria" panose="02040503050406030204" pitchFamily="18" charset="0"/>
              </a:rPr>
              <a:t>-19</a:t>
            </a:r>
            <a:r>
              <a:rPr lang="en-US" sz="1800" dirty="0">
                <a:latin typeface="Cambria" panose="02040503050406030204" pitchFamily="18" charset="0"/>
                <a:ea typeface="Cambria" panose="02040503050406030204" pitchFamily="18" charset="0"/>
              </a:rPr>
              <a:t> C</a:t>
            </a:r>
          </a:p>
          <a:p>
            <a:pPr marL="0" indent="0" algn="just">
              <a:buNone/>
            </a:pPr>
            <a:endParaRPr lang="en-US" sz="1800" dirty="0">
              <a:latin typeface="Arial Narrow" panose="020B0606020202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87431" y="1420180"/>
            <a:ext cx="1253876" cy="607648"/>
          </a:xfrm>
          <a:prstGeom prst="rect">
            <a:avLst/>
          </a:prstGeom>
        </p:spPr>
      </p:pic>
      <p:sp>
        <p:nvSpPr>
          <p:cNvPr id="8" name="Text Box 4"/>
          <p:cNvSpPr txBox="1">
            <a:spLocks noChangeArrowheads="1"/>
          </p:cNvSpPr>
          <p:nvPr/>
        </p:nvSpPr>
        <p:spPr bwMode="auto">
          <a:xfrm>
            <a:off x="899592" y="123309"/>
            <a:ext cx="7632848"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Forward-Bias Condition (V</a:t>
            </a:r>
            <a:r>
              <a:rPr lang="en-US" sz="2000" b="1" dirty="0">
                <a:solidFill>
                  <a:schemeClr val="tx1"/>
                </a:solidFill>
                <a:latin typeface="Cambria" panose="02040503050406030204" pitchFamily="18" charset="0"/>
                <a:ea typeface="Cambria" panose="02040503050406030204" pitchFamily="18" charset="0"/>
                <a:cs typeface="Times New Roman" pitchFamily="18" charset="0"/>
              </a:rPr>
              <a:t>D</a:t>
            </a:r>
            <a:r>
              <a:rPr lang="en-US" sz="3100" b="1" dirty="0">
                <a:solidFill>
                  <a:schemeClr val="tx1"/>
                </a:solidFill>
                <a:latin typeface="Cambria" panose="02040503050406030204" pitchFamily="18" charset="0"/>
                <a:ea typeface="Cambria" panose="02040503050406030204" pitchFamily="18" charset="0"/>
                <a:cs typeface="Times New Roman" pitchFamily="18" charset="0"/>
              </a:rPr>
              <a:t>&gt;0 V) Contd.</a:t>
            </a:r>
          </a:p>
        </p:txBody>
      </p:sp>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355574" y="3140968"/>
            <a:ext cx="6771465" cy="2854089"/>
          </a:xfrm>
          <a:prstGeom prst="rect">
            <a:avLst/>
          </a:prstGeom>
        </p:spPr>
      </p:pic>
      <p:sp>
        <p:nvSpPr>
          <p:cNvPr id="2" name="Rectangle 1">
            <a:extLst>
              <a:ext uri="{FF2B5EF4-FFF2-40B4-BE49-F238E27FC236}">
                <a16:creationId xmlns:a16="http://schemas.microsoft.com/office/drawing/2014/main" id="{1F49DE42-584F-6D0F-91D8-9561008EFED8}"/>
              </a:ext>
            </a:extLst>
          </p:cNvPr>
          <p:cNvSpPr/>
          <p:nvPr/>
        </p:nvSpPr>
        <p:spPr>
          <a:xfrm>
            <a:off x="1547664" y="3933056"/>
            <a:ext cx="6579375" cy="18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020597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3" y="828487"/>
            <a:ext cx="6681797" cy="2661037"/>
          </a:xfrm>
        </p:spPr>
        <p:txBody>
          <a:bodyPr>
            <a:normAutofit fontScale="55000" lnSpcReduction="20000"/>
          </a:bodyPr>
          <a:lstStyle/>
          <a:p>
            <a:pPr algn="just">
              <a:buClr>
                <a:srgbClr val="FF0000"/>
              </a:buClr>
              <a:buFont typeface="Wingdings" panose="05000000000000000000" pitchFamily="2" charset="2"/>
              <a:buChar char="q"/>
            </a:pPr>
            <a:r>
              <a:rPr lang="en-US" sz="2900" b="1" dirty="0">
                <a:latin typeface="Cambria" panose="02040503050406030204" pitchFamily="18" charset="0"/>
                <a:ea typeface="Cambria" panose="02040503050406030204" pitchFamily="18" charset="0"/>
              </a:rPr>
              <a:t>Today, the Intel® </a:t>
            </a:r>
            <a:r>
              <a:rPr lang="en-US" sz="2900" b="1" dirty="0" err="1">
                <a:latin typeface="Cambria" panose="02040503050406030204" pitchFamily="18" charset="0"/>
                <a:ea typeface="Cambria" panose="02040503050406030204" pitchFamily="18" charset="0"/>
              </a:rPr>
              <a:t>Core</a:t>
            </a:r>
            <a:r>
              <a:rPr lang="en-US" sz="2900" b="1" baseline="30000" dirty="0" err="1">
                <a:latin typeface="Cambria" panose="02040503050406030204" pitchFamily="18" charset="0"/>
                <a:ea typeface="Cambria" panose="02040503050406030204" pitchFamily="18" charset="0"/>
              </a:rPr>
              <a:t>TM</a:t>
            </a:r>
            <a:r>
              <a:rPr lang="en-US" sz="2900" b="1" dirty="0">
                <a:latin typeface="Cambria" panose="02040503050406030204" pitchFamily="18" charset="0"/>
                <a:ea typeface="Cambria" panose="02040503050406030204" pitchFamily="18" charset="0"/>
              </a:rPr>
              <a:t> i7 Extreme Edition Processor of Fig. 1.2 has 731 million transistors in a package that is only slightly larger than a 1.67 sq. inches.</a:t>
            </a:r>
          </a:p>
          <a:p>
            <a:pPr algn="just">
              <a:buClr>
                <a:srgbClr val="FF0000"/>
              </a:buClr>
              <a:buFont typeface="Wingdings" panose="05000000000000000000" pitchFamily="2" charset="2"/>
              <a:buChar char="q"/>
            </a:pPr>
            <a:endParaRPr lang="en-US" sz="2500" b="1" dirty="0">
              <a:latin typeface="Cambria" panose="02040503050406030204" pitchFamily="18" charset="0"/>
              <a:ea typeface="Cambria" panose="02040503050406030204" pitchFamily="18" charset="0"/>
            </a:endParaRPr>
          </a:p>
          <a:p>
            <a:pPr algn="just">
              <a:buClr>
                <a:srgbClr val="FF0000"/>
              </a:buClr>
              <a:buFont typeface="Wingdings" panose="05000000000000000000" pitchFamily="2" charset="2"/>
              <a:buChar char="q"/>
            </a:pPr>
            <a:r>
              <a:rPr lang="en-US" sz="2900" b="1" dirty="0">
                <a:latin typeface="Cambria" panose="02040503050406030204" pitchFamily="18" charset="0"/>
                <a:ea typeface="Cambria" panose="02040503050406030204" pitchFamily="18" charset="0"/>
              </a:rPr>
              <a:t>In 1965, Dr. Gordon E. Moore presented a paper predicting that the transistor count in a single IC chip would double every two years. </a:t>
            </a:r>
          </a:p>
          <a:p>
            <a:pPr algn="just">
              <a:buClr>
                <a:srgbClr val="FF0000"/>
              </a:buClr>
              <a:buFont typeface="Wingdings" panose="05000000000000000000" pitchFamily="2" charset="2"/>
              <a:buChar char="q"/>
            </a:pPr>
            <a:endParaRPr lang="en-US" sz="2500" b="1" dirty="0">
              <a:latin typeface="Cambria" panose="02040503050406030204" pitchFamily="18" charset="0"/>
              <a:ea typeface="Cambria" panose="02040503050406030204" pitchFamily="18" charset="0"/>
            </a:endParaRPr>
          </a:p>
          <a:p>
            <a:pPr algn="just">
              <a:buClr>
                <a:srgbClr val="FF0000"/>
              </a:buClr>
              <a:buFont typeface="Wingdings" panose="05000000000000000000" pitchFamily="2" charset="2"/>
              <a:buChar char="q"/>
            </a:pPr>
            <a:r>
              <a:rPr lang="en-US" sz="2900" b="1" dirty="0">
                <a:latin typeface="Cambria" panose="02040503050406030204" pitchFamily="18" charset="0"/>
                <a:ea typeface="Cambria" panose="02040503050406030204" pitchFamily="18" charset="0"/>
              </a:rPr>
              <a:t>Now, more than 45 years, later we find that his prediction is amazingly accurate and expected to continue for the next few decades. </a:t>
            </a:r>
          </a:p>
          <a:p>
            <a:pPr algn="just"/>
            <a:endParaRPr lang="en-US" sz="1800" dirty="0">
              <a:latin typeface="Arial Narrow" panose="020B0606020202030204" pitchFamily="34" charset="0"/>
            </a:endParaRPr>
          </a:p>
        </p:txBody>
      </p:sp>
      <p:pic>
        <p:nvPicPr>
          <p:cNvPr id="6" name="Picture 5"/>
          <p:cNvPicPr>
            <a:picLocks noChangeAspect="1"/>
          </p:cNvPicPr>
          <p:nvPr/>
        </p:nvPicPr>
        <p:blipFill>
          <a:blip r:embed="rId2"/>
          <a:stretch>
            <a:fillRect/>
          </a:stretch>
        </p:blipFill>
        <p:spPr>
          <a:xfrm>
            <a:off x="2771800" y="4005064"/>
            <a:ext cx="1687157" cy="1296844"/>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4048" y="3861048"/>
            <a:ext cx="1686558" cy="1520668"/>
          </a:xfrm>
          <a:prstGeom prst="rect">
            <a:avLst/>
          </a:prstGeom>
        </p:spPr>
      </p:pic>
      <p:sp>
        <p:nvSpPr>
          <p:cNvPr id="8" name="TextBox 7"/>
          <p:cNvSpPr txBox="1"/>
          <p:nvPr/>
        </p:nvSpPr>
        <p:spPr>
          <a:xfrm>
            <a:off x="1692580" y="5492330"/>
            <a:ext cx="7231773" cy="369332"/>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Figure 1.2: Intel® Core™ i7 Extreme Edition Processor. </a:t>
            </a:r>
          </a:p>
        </p:txBody>
      </p:sp>
      <p:sp>
        <p:nvSpPr>
          <p:cNvPr id="9" name="Text Box 4"/>
          <p:cNvSpPr txBox="1">
            <a:spLocks noChangeArrowheads="1"/>
          </p:cNvSpPr>
          <p:nvPr/>
        </p:nvSpPr>
        <p:spPr bwMode="auto">
          <a:xfrm>
            <a:off x="2524803" y="28505"/>
            <a:ext cx="4336507"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Introduction Contd.</a:t>
            </a:r>
            <a:endParaRPr lang="en-US" sz="3400" b="1" dirty="0">
              <a:solidFill>
                <a:srgbClr val="C00000"/>
              </a:solidFill>
              <a:latin typeface="Cambria" panose="02040503050406030204" pitchFamily="18" charset="0"/>
              <a:ea typeface="Cambria" panose="02040503050406030204" pitchFamily="18" charset="0"/>
              <a:cs typeface="Times New Roman" pitchFamily="18" charset="0"/>
            </a:endParaRPr>
          </a:p>
        </p:txBody>
      </p:sp>
      <p:pic>
        <p:nvPicPr>
          <p:cNvPr id="4" name="Picture 3">
            <a:extLst>
              <a:ext uri="{FF2B5EF4-FFF2-40B4-BE49-F238E27FC236}">
                <a16:creationId xmlns:a16="http://schemas.microsoft.com/office/drawing/2014/main" id="{CD36E835-3284-3A80-8EAA-21EF5EFFC254}"/>
              </a:ext>
            </a:extLst>
          </p:cNvPr>
          <p:cNvPicPr>
            <a:picLocks noChangeAspect="1"/>
          </p:cNvPicPr>
          <p:nvPr/>
        </p:nvPicPr>
        <p:blipFill>
          <a:blip r:embed="rId4"/>
          <a:stretch>
            <a:fillRect/>
          </a:stretch>
        </p:blipFill>
        <p:spPr>
          <a:xfrm>
            <a:off x="7725103" y="-27384"/>
            <a:ext cx="1418897" cy="6858000"/>
          </a:xfrm>
          <a:prstGeom prst="rect">
            <a:avLst/>
          </a:prstGeom>
        </p:spPr>
      </p:pic>
    </p:spTree>
    <p:extLst>
      <p:ext uri="{BB962C8B-B14F-4D97-AF65-F5344CB8AC3E}">
        <p14:creationId xmlns:p14="http://schemas.microsoft.com/office/powerpoint/2010/main" val="221163817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dissolv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483767" y="706194"/>
            <a:ext cx="5104595" cy="5315093"/>
          </a:xfrm>
          <a:prstGeom prst="rect">
            <a:avLst/>
          </a:prstGeom>
        </p:spPr>
      </p:pic>
      <p:sp>
        <p:nvSpPr>
          <p:cNvPr id="7" name="Text Box 4"/>
          <p:cNvSpPr txBox="1">
            <a:spLocks noChangeArrowheads="1"/>
          </p:cNvSpPr>
          <p:nvPr/>
        </p:nvSpPr>
        <p:spPr bwMode="auto">
          <a:xfrm>
            <a:off x="755576" y="116632"/>
            <a:ext cx="7632848"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Semiconductor Diode Characteristics</a:t>
            </a:r>
          </a:p>
        </p:txBody>
      </p:sp>
    </p:spTree>
    <p:extLst>
      <p:ext uri="{BB962C8B-B14F-4D97-AF65-F5344CB8AC3E}">
        <p14:creationId xmlns:p14="http://schemas.microsoft.com/office/powerpoint/2010/main" val="2809415570"/>
      </p:ext>
    </p:extLst>
  </p:cSld>
  <p:clrMapOvr>
    <a:masterClrMapping/>
  </p:clrMapOvr>
  <p:transition spd="med">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784249"/>
            <a:ext cx="5074485" cy="5165031"/>
          </a:xfrm>
        </p:spPr>
        <p:txBody>
          <a:bodyPr>
            <a:noAutofit/>
          </a:bodyPr>
          <a:lstStyle/>
          <a:p>
            <a:pPr algn="just"/>
            <a:r>
              <a:rPr lang="en-US" sz="1900" dirty="0">
                <a:latin typeface="Cambria" panose="02040503050406030204" pitchFamily="18" charset="0"/>
                <a:ea typeface="Cambria" panose="02040503050406030204" pitchFamily="18" charset="0"/>
              </a:rPr>
              <a:t>The maximum reverse-bias potential that can be applied before entering the breakdown region is called the </a:t>
            </a:r>
            <a:r>
              <a:rPr lang="en-US" sz="1900" b="1" i="1" u="sng" dirty="0">
                <a:solidFill>
                  <a:srgbClr val="FF0000"/>
                </a:solidFill>
                <a:latin typeface="Cambria" panose="02040503050406030204" pitchFamily="18" charset="0"/>
                <a:ea typeface="Cambria" panose="02040503050406030204" pitchFamily="18" charset="0"/>
              </a:rPr>
              <a:t>peak inverse voltage</a:t>
            </a:r>
            <a:r>
              <a:rPr lang="en-US" sz="1900" i="1" dirty="0">
                <a:latin typeface="Cambria" panose="02040503050406030204" pitchFamily="18" charset="0"/>
                <a:ea typeface="Cambria" panose="02040503050406030204" pitchFamily="18" charset="0"/>
              </a:rPr>
              <a:t> </a:t>
            </a:r>
            <a:r>
              <a:rPr lang="en-US" sz="1900" dirty="0">
                <a:latin typeface="Cambria" panose="02040503050406030204" pitchFamily="18" charset="0"/>
                <a:ea typeface="Cambria" panose="02040503050406030204" pitchFamily="18" charset="0"/>
              </a:rPr>
              <a:t>(referred to simply as the PIV rating) or the peak reverse voltage (denoted the PRV rating). </a:t>
            </a:r>
          </a:p>
          <a:p>
            <a:pPr algn="just"/>
            <a:r>
              <a:rPr lang="en-US" sz="1900" dirty="0">
                <a:latin typeface="Cambria" panose="02040503050406030204" pitchFamily="18" charset="0"/>
                <a:ea typeface="Cambria" panose="02040503050406030204" pitchFamily="18" charset="0"/>
              </a:rPr>
              <a:t>If an application requires a PIV rating greater than that of a single unit, a number of diodes of the same characteristics can be connected in series. Diodes are also connected in parallel to increase the current-carrying capacity.</a:t>
            </a:r>
          </a:p>
          <a:p>
            <a:pPr algn="just"/>
            <a:r>
              <a:rPr lang="en-US" sz="1900" dirty="0">
                <a:latin typeface="Cambria" panose="02040503050406030204" pitchFamily="18" charset="0"/>
                <a:ea typeface="Cambria" panose="02040503050406030204" pitchFamily="18" charset="0"/>
              </a:rPr>
              <a:t>In general, the breakdown voltage of GaAs diodes is about 10% higher those for silicon diodes but after 200% higher than levels for Ge diodes.</a:t>
            </a:r>
          </a:p>
        </p:txBody>
      </p:sp>
      <p:pic>
        <p:nvPicPr>
          <p:cNvPr id="7" name="Picture 6"/>
          <p:cNvPicPr>
            <a:picLocks noChangeAspect="1"/>
          </p:cNvPicPr>
          <p:nvPr/>
        </p:nvPicPr>
        <p:blipFill>
          <a:blip r:embed="rId2"/>
          <a:stretch>
            <a:fillRect/>
          </a:stretch>
        </p:blipFill>
        <p:spPr>
          <a:xfrm>
            <a:off x="5580112" y="1196752"/>
            <a:ext cx="3206073" cy="3609558"/>
          </a:xfrm>
          <a:prstGeom prst="rect">
            <a:avLst/>
          </a:prstGeom>
        </p:spPr>
      </p:pic>
      <p:sp>
        <p:nvSpPr>
          <p:cNvPr id="6" name="Text Box 4"/>
          <p:cNvSpPr txBox="1">
            <a:spLocks noChangeArrowheads="1"/>
          </p:cNvSpPr>
          <p:nvPr/>
        </p:nvSpPr>
        <p:spPr bwMode="auto">
          <a:xfrm>
            <a:off x="2483768" y="59205"/>
            <a:ext cx="4104456"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Breakdown Region</a:t>
            </a:r>
          </a:p>
        </p:txBody>
      </p:sp>
    </p:spTree>
    <p:extLst>
      <p:ext uri="{BB962C8B-B14F-4D97-AF65-F5344CB8AC3E}">
        <p14:creationId xmlns:p14="http://schemas.microsoft.com/office/powerpoint/2010/main" val="177670347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908720"/>
            <a:ext cx="8222372" cy="4824536"/>
          </a:xfrm>
        </p:spPr>
        <p:txBody>
          <a:bodyPr>
            <a:noAutofit/>
          </a:bodyPr>
          <a:lstStyle/>
          <a:p>
            <a:pPr algn="just"/>
            <a:r>
              <a:rPr lang="en-US" sz="2000" dirty="0">
                <a:latin typeface="Cambria" panose="02040503050406030204" pitchFamily="18" charset="0"/>
                <a:ea typeface="Cambria" panose="02040503050406030204" pitchFamily="18" charset="0"/>
              </a:rPr>
              <a:t>As the voltage across the diode increases in the reverse-bias region, the velocity of the minority carriers responsible for the </a:t>
            </a:r>
            <a:r>
              <a:rPr lang="en-US" sz="2000" b="1" dirty="0">
                <a:solidFill>
                  <a:srgbClr val="FF0000"/>
                </a:solidFill>
                <a:latin typeface="Cambria" panose="02040503050406030204" pitchFamily="18" charset="0"/>
                <a:ea typeface="Cambria" panose="02040503050406030204" pitchFamily="18" charset="0"/>
              </a:rPr>
              <a:t>reverse saturation current Is? </a:t>
            </a:r>
            <a:endParaRPr lang="en-US" sz="2000" dirty="0">
              <a:latin typeface="Cambria" panose="02040503050406030204" pitchFamily="18" charset="0"/>
              <a:ea typeface="Cambria" panose="02040503050406030204" pitchFamily="18" charset="0"/>
            </a:endParaRP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Eventually, their velocity and associated kinetic energy (</a:t>
            </a:r>
            <a:r>
              <a:rPr lang="en-US" sz="2000" b="1" dirty="0">
                <a:solidFill>
                  <a:srgbClr val="FF0000"/>
                </a:solidFill>
                <a:latin typeface="Cambria" panose="02040503050406030204" pitchFamily="18" charset="0"/>
                <a:ea typeface="Cambria" panose="02040503050406030204" pitchFamily="18" charset="0"/>
              </a:rPr>
              <a:t>W</a:t>
            </a:r>
            <a:r>
              <a:rPr lang="en-US" sz="2000" b="1" baseline="-25000" dirty="0">
                <a:solidFill>
                  <a:srgbClr val="FF0000"/>
                </a:solidFill>
                <a:latin typeface="Cambria" panose="02040503050406030204" pitchFamily="18" charset="0"/>
                <a:ea typeface="Cambria" panose="02040503050406030204" pitchFamily="18" charset="0"/>
              </a:rPr>
              <a:t>K</a:t>
            </a:r>
            <a:r>
              <a:rPr lang="en-US" sz="2000" b="1" dirty="0">
                <a:solidFill>
                  <a:srgbClr val="FF0000"/>
                </a:solidFill>
                <a:latin typeface="Cambria" panose="02040503050406030204" pitchFamily="18" charset="0"/>
                <a:ea typeface="Cambria" panose="02040503050406030204" pitchFamily="18" charset="0"/>
              </a:rPr>
              <a:t> = 1/2 mv</a:t>
            </a:r>
            <a:r>
              <a:rPr lang="en-US" sz="2000" b="1" baseline="30000" dirty="0">
                <a:solidFill>
                  <a:srgbClr val="FF0000"/>
                </a:solidFill>
                <a:latin typeface="Cambria" panose="02040503050406030204" pitchFamily="18" charset="0"/>
                <a:ea typeface="Cambria" panose="02040503050406030204" pitchFamily="18" charset="0"/>
              </a:rPr>
              <a:t>2</a:t>
            </a:r>
            <a:r>
              <a:rPr lang="en-US" sz="2000" dirty="0">
                <a:latin typeface="Cambria" panose="02040503050406030204" pitchFamily="18" charset="0"/>
                <a:ea typeface="Cambria" panose="02040503050406030204" pitchFamily="18" charset="0"/>
              </a:rPr>
              <a:t>) will be sufficient to release additional carriers through collisions with otherwise stable atomic structures.</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An ionization process will result whereby valence electrons absorb sufficient energy to leave the parent atom.</a:t>
            </a:r>
          </a:p>
          <a:p>
            <a:pPr algn="just"/>
            <a:endParaRPr lang="en-US" sz="2000" dirty="0">
              <a:latin typeface="Cambria" panose="02040503050406030204" pitchFamily="18" charset="0"/>
              <a:ea typeface="Cambria" panose="02040503050406030204" pitchFamily="18" charset="0"/>
            </a:endParaRPr>
          </a:p>
          <a:p>
            <a:pPr algn="just"/>
            <a:r>
              <a:rPr lang="en-US" sz="2000" dirty="0">
                <a:latin typeface="Cambria" panose="02040503050406030204" pitchFamily="18" charset="0"/>
                <a:ea typeface="Cambria" panose="02040503050406030204" pitchFamily="18" charset="0"/>
              </a:rPr>
              <a:t>These additional carriers can then aid the ionization process to the point where a high avalanche current is established and the </a:t>
            </a:r>
            <a:r>
              <a:rPr lang="en-US" sz="2000" b="1" i="1" u="sng" dirty="0">
                <a:solidFill>
                  <a:srgbClr val="FF0000"/>
                </a:solidFill>
                <a:latin typeface="Cambria" panose="02040503050406030204" pitchFamily="18" charset="0"/>
                <a:ea typeface="Cambria" panose="02040503050406030204" pitchFamily="18" charset="0"/>
              </a:rPr>
              <a:t>avalanche breakdown</a:t>
            </a:r>
            <a:r>
              <a:rPr lang="en-US" sz="2000" i="1" u="sng" dirty="0">
                <a:solidFill>
                  <a:srgbClr val="FF0000"/>
                </a:solidFill>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region determined.</a:t>
            </a:r>
          </a:p>
        </p:txBody>
      </p:sp>
      <p:sp>
        <p:nvSpPr>
          <p:cNvPr id="6"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Breakdown Region Contd.</a:t>
            </a:r>
          </a:p>
        </p:txBody>
      </p:sp>
      <p:sp>
        <p:nvSpPr>
          <p:cNvPr id="4" name="TextBox 3">
            <a:extLst>
              <a:ext uri="{FF2B5EF4-FFF2-40B4-BE49-F238E27FC236}">
                <a16:creationId xmlns:a16="http://schemas.microsoft.com/office/drawing/2014/main" id="{0232E4D9-82BE-8782-5862-0ECDC851E097}"/>
              </a:ext>
            </a:extLst>
          </p:cNvPr>
          <p:cNvSpPr txBox="1"/>
          <p:nvPr/>
        </p:nvSpPr>
        <p:spPr>
          <a:xfrm>
            <a:off x="3491880" y="1547500"/>
            <a:ext cx="4572000" cy="369332"/>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will also increase.</a:t>
            </a:r>
            <a:endParaRPr lang="en-US" dirty="0"/>
          </a:p>
        </p:txBody>
      </p:sp>
    </p:spTree>
    <p:extLst>
      <p:ext uri="{BB962C8B-B14F-4D97-AF65-F5344CB8AC3E}">
        <p14:creationId xmlns:p14="http://schemas.microsoft.com/office/powerpoint/2010/main" val="386260503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blinds(horizontal)">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linds(horizontal)">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24744"/>
            <a:ext cx="8511531" cy="4248472"/>
          </a:xfrm>
        </p:spPr>
        <p:txBody>
          <a:bodyPr>
            <a:noAutofit/>
          </a:bodyPr>
          <a:lstStyle/>
          <a:p>
            <a:pPr algn="just"/>
            <a:r>
              <a:rPr lang="en-US" sz="1800" dirty="0">
                <a:latin typeface="Cambria" panose="02040503050406030204" pitchFamily="18" charset="0"/>
                <a:ea typeface="Cambria" panose="02040503050406030204" pitchFamily="18" charset="0"/>
              </a:rPr>
              <a:t>The avalanche region (V</a:t>
            </a:r>
            <a:r>
              <a:rPr lang="en-US" sz="1800" baseline="-25000" dirty="0">
                <a:latin typeface="Cambria" panose="02040503050406030204" pitchFamily="18" charset="0"/>
                <a:ea typeface="Cambria" panose="02040503050406030204" pitchFamily="18" charset="0"/>
              </a:rPr>
              <a:t>BV</a:t>
            </a:r>
            <a:r>
              <a:rPr lang="en-US" sz="1800" dirty="0">
                <a:latin typeface="Cambria" panose="02040503050406030204" pitchFamily="18" charset="0"/>
                <a:ea typeface="Cambria" panose="02040503050406030204" pitchFamily="18" charset="0"/>
              </a:rPr>
              <a:t>) can be brought closer to the vertical axis by increasing the doping levels in the p- and n-type materials. </a:t>
            </a:r>
          </a:p>
          <a:p>
            <a:pPr algn="just"/>
            <a:endParaRPr lang="en-US" sz="1800" dirty="0">
              <a:latin typeface="Cambria" panose="02040503050406030204" pitchFamily="18" charset="0"/>
              <a:ea typeface="Cambria" panose="02040503050406030204" pitchFamily="18" charset="0"/>
            </a:endParaRPr>
          </a:p>
          <a:p>
            <a:pPr algn="just"/>
            <a:r>
              <a:rPr lang="en-US" sz="1800" dirty="0">
                <a:latin typeface="Cambria" panose="02040503050406030204" pitchFamily="18" charset="0"/>
                <a:ea typeface="Cambria" panose="02040503050406030204" pitchFamily="18" charset="0"/>
              </a:rPr>
              <a:t>However, as V</a:t>
            </a:r>
            <a:r>
              <a:rPr lang="en-US" sz="1800" baseline="-25000" dirty="0">
                <a:latin typeface="Cambria" panose="02040503050406030204" pitchFamily="18" charset="0"/>
                <a:ea typeface="Cambria" panose="02040503050406030204" pitchFamily="18" charset="0"/>
              </a:rPr>
              <a:t>BV</a:t>
            </a:r>
            <a:r>
              <a:rPr lang="en-US" sz="1800" dirty="0">
                <a:latin typeface="Cambria" panose="02040503050406030204" pitchFamily="18" charset="0"/>
                <a:ea typeface="Cambria" panose="02040503050406030204" pitchFamily="18" charset="0"/>
              </a:rPr>
              <a:t> decreases to very low levels, such as -5 V, another mechanism, called </a:t>
            </a:r>
            <a:r>
              <a:rPr lang="en-US" sz="1800" b="1" i="1" u="sng" dirty="0" err="1">
                <a:solidFill>
                  <a:srgbClr val="FF0000"/>
                </a:solidFill>
                <a:latin typeface="Cambria" panose="02040503050406030204" pitchFamily="18" charset="0"/>
                <a:ea typeface="Cambria" panose="02040503050406030204" pitchFamily="18" charset="0"/>
              </a:rPr>
              <a:t>Zener</a:t>
            </a:r>
            <a:r>
              <a:rPr lang="en-US" sz="1800" b="1" i="1" u="sng" dirty="0">
                <a:solidFill>
                  <a:srgbClr val="FF0000"/>
                </a:solidFill>
                <a:latin typeface="Cambria" panose="02040503050406030204" pitchFamily="18" charset="0"/>
                <a:ea typeface="Cambria" panose="02040503050406030204" pitchFamily="18" charset="0"/>
              </a:rPr>
              <a:t> breakdown</a:t>
            </a:r>
            <a:r>
              <a:rPr lang="en-US" sz="1800" dirty="0">
                <a:latin typeface="Cambria" panose="02040503050406030204" pitchFamily="18" charset="0"/>
                <a:ea typeface="Cambria" panose="02040503050406030204" pitchFamily="18" charset="0"/>
              </a:rPr>
              <a:t>, will contribute to the sharp change in the characteristic.</a:t>
            </a:r>
          </a:p>
          <a:p>
            <a:pPr algn="just"/>
            <a:endParaRPr lang="en-US" sz="1800" dirty="0">
              <a:latin typeface="Cambria" panose="02040503050406030204" pitchFamily="18" charset="0"/>
              <a:ea typeface="Cambria" panose="02040503050406030204" pitchFamily="18" charset="0"/>
            </a:endParaRPr>
          </a:p>
          <a:p>
            <a:pPr algn="just"/>
            <a:r>
              <a:rPr lang="en-US" sz="1800" dirty="0">
                <a:latin typeface="Cambria" panose="02040503050406030204" pitchFamily="18" charset="0"/>
                <a:ea typeface="Cambria" panose="02040503050406030204" pitchFamily="18" charset="0"/>
              </a:rPr>
              <a:t>It occurs because there is a strong electric field in the region of the junction that can disrupt the bonding forces within the atom and “generate” carriers.</a:t>
            </a:r>
          </a:p>
          <a:p>
            <a:pPr algn="just"/>
            <a:endParaRPr lang="en-US" sz="1800" dirty="0">
              <a:latin typeface="Cambria" panose="02040503050406030204" pitchFamily="18" charset="0"/>
              <a:ea typeface="Cambria" panose="02040503050406030204" pitchFamily="18" charset="0"/>
            </a:endParaRPr>
          </a:p>
          <a:p>
            <a:pPr algn="just"/>
            <a:r>
              <a:rPr lang="en-US" sz="1800" dirty="0">
                <a:latin typeface="Cambria" panose="02040503050406030204" pitchFamily="18" charset="0"/>
                <a:ea typeface="Cambria" panose="02040503050406030204" pitchFamily="18" charset="0"/>
              </a:rPr>
              <a:t>Although the </a:t>
            </a:r>
            <a:r>
              <a:rPr lang="en-US" sz="1800" dirty="0" err="1">
                <a:latin typeface="Cambria" panose="02040503050406030204" pitchFamily="18" charset="0"/>
                <a:ea typeface="Cambria" panose="02040503050406030204" pitchFamily="18" charset="0"/>
              </a:rPr>
              <a:t>Zener</a:t>
            </a:r>
            <a:r>
              <a:rPr lang="en-US" sz="1800" dirty="0">
                <a:latin typeface="Cambria" panose="02040503050406030204" pitchFamily="18" charset="0"/>
                <a:ea typeface="Cambria" panose="02040503050406030204" pitchFamily="18" charset="0"/>
              </a:rPr>
              <a:t> breakdown mechanism is a significant contributor only at lower levels of V</a:t>
            </a:r>
            <a:r>
              <a:rPr lang="en-US" sz="1800" baseline="-25000" dirty="0">
                <a:latin typeface="Cambria" panose="02040503050406030204" pitchFamily="18" charset="0"/>
                <a:ea typeface="Cambria" panose="02040503050406030204" pitchFamily="18" charset="0"/>
              </a:rPr>
              <a:t>BV</a:t>
            </a:r>
            <a:r>
              <a:rPr lang="en-US" sz="1800" dirty="0">
                <a:latin typeface="Cambria" panose="02040503050406030204" pitchFamily="18" charset="0"/>
                <a:ea typeface="Cambria" panose="02040503050406030204" pitchFamily="18" charset="0"/>
              </a:rPr>
              <a:t>, this sharp change in the characteristic at any level is called the </a:t>
            </a:r>
            <a:r>
              <a:rPr lang="en-US" sz="1800" b="1" i="1" u="sng" dirty="0" err="1">
                <a:solidFill>
                  <a:srgbClr val="FF0000"/>
                </a:solidFill>
                <a:latin typeface="Cambria" panose="02040503050406030204" pitchFamily="18" charset="0"/>
                <a:ea typeface="Cambria" panose="02040503050406030204" pitchFamily="18" charset="0"/>
              </a:rPr>
              <a:t>Zener</a:t>
            </a:r>
            <a:r>
              <a:rPr lang="en-US" sz="1800" b="1" i="1" u="sng" dirty="0">
                <a:solidFill>
                  <a:srgbClr val="FF0000"/>
                </a:solidFill>
                <a:latin typeface="Cambria" panose="02040503050406030204" pitchFamily="18" charset="0"/>
                <a:ea typeface="Cambria" panose="02040503050406030204" pitchFamily="18" charset="0"/>
              </a:rPr>
              <a:t> region</a:t>
            </a:r>
            <a:r>
              <a:rPr lang="en-US" sz="1800" dirty="0">
                <a:latin typeface="Cambria" panose="02040503050406030204" pitchFamily="18" charset="0"/>
                <a:ea typeface="Cambria" panose="02040503050406030204" pitchFamily="18" charset="0"/>
              </a:rPr>
              <a:t>, and diodes employing this unique portion of the characteristic of a p–n junction are called </a:t>
            </a:r>
            <a:r>
              <a:rPr lang="en-US" sz="1800" dirty="0" err="1">
                <a:latin typeface="Cambria" panose="02040503050406030204" pitchFamily="18" charset="0"/>
                <a:ea typeface="Cambria" panose="02040503050406030204" pitchFamily="18" charset="0"/>
              </a:rPr>
              <a:t>Zener</a:t>
            </a:r>
            <a:r>
              <a:rPr lang="en-US" sz="1800" dirty="0">
                <a:latin typeface="Cambria" panose="02040503050406030204" pitchFamily="18" charset="0"/>
                <a:ea typeface="Cambria" panose="02040503050406030204" pitchFamily="18" charset="0"/>
              </a:rPr>
              <a:t> diodes. </a:t>
            </a:r>
          </a:p>
        </p:txBody>
      </p:sp>
      <p:sp>
        <p:nvSpPr>
          <p:cNvPr id="6"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Breakdown Region Contd.</a:t>
            </a:r>
          </a:p>
        </p:txBody>
      </p:sp>
    </p:spTree>
    <p:extLst>
      <p:ext uri="{BB962C8B-B14F-4D97-AF65-F5344CB8AC3E}">
        <p14:creationId xmlns:p14="http://schemas.microsoft.com/office/powerpoint/2010/main" val="85143368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linds(horizont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79512" y="836712"/>
            <a:ext cx="5140538" cy="5106036"/>
          </a:xfrm>
          <a:prstGeom prst="rect">
            <a:avLst/>
          </a:prstGeom>
        </p:spPr>
      </p:pic>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58744" y="980728"/>
            <a:ext cx="3030416" cy="2162908"/>
          </a:xfrm>
          <a:prstGeom prst="rect">
            <a:avLst/>
          </a:prstGeom>
        </p:spPr>
      </p:pic>
      <p:sp>
        <p:nvSpPr>
          <p:cNvPr id="6" name="Text Box 4"/>
          <p:cNvSpPr txBox="1">
            <a:spLocks noChangeArrowheads="1"/>
          </p:cNvSpPr>
          <p:nvPr/>
        </p:nvSpPr>
        <p:spPr bwMode="auto">
          <a:xfrm>
            <a:off x="2987824" y="123309"/>
            <a:ext cx="324036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Ge, Si &amp; GaAs</a:t>
            </a:r>
          </a:p>
        </p:txBody>
      </p:sp>
      <p:sp>
        <p:nvSpPr>
          <p:cNvPr id="3" name="TextBox 2">
            <a:extLst>
              <a:ext uri="{FF2B5EF4-FFF2-40B4-BE49-F238E27FC236}">
                <a16:creationId xmlns:a16="http://schemas.microsoft.com/office/drawing/2014/main" id="{DBE83627-C369-6C28-26B5-D65F8B2D95A0}"/>
              </a:ext>
            </a:extLst>
          </p:cNvPr>
          <p:cNvSpPr txBox="1"/>
          <p:nvPr/>
        </p:nvSpPr>
        <p:spPr>
          <a:xfrm>
            <a:off x="5220072" y="3143628"/>
            <a:ext cx="3744416" cy="1200329"/>
          </a:xfrm>
          <a:prstGeom prst="rect">
            <a:avLst/>
          </a:prstGeom>
          <a:noFill/>
        </p:spPr>
        <p:txBody>
          <a:bodyPr wrap="square">
            <a:spAutoFit/>
          </a:bodyPr>
          <a:lstStyle/>
          <a:p>
            <a:r>
              <a:rPr lang="en-US" b="0" i="0" dirty="0">
                <a:solidFill>
                  <a:srgbClr val="202124"/>
                </a:solidFill>
                <a:effectLst/>
                <a:latin typeface="arial" panose="020B0604020202020204" pitchFamily="34" charset="0"/>
              </a:rPr>
              <a:t>Knee voltage is </a:t>
            </a:r>
            <a:r>
              <a:rPr lang="en-US" b="1" i="0" dirty="0">
                <a:solidFill>
                  <a:srgbClr val="202124"/>
                </a:solidFill>
                <a:effectLst/>
                <a:latin typeface="arial" panose="020B0604020202020204" pitchFamily="34" charset="0"/>
              </a:rPr>
              <a:t>the forward voltage at which the flow of the current through the PN junction of the diode increases rapidly</a:t>
            </a:r>
            <a:r>
              <a:rPr lang="en-US" b="0" i="0" dirty="0">
                <a:solidFill>
                  <a:srgbClr val="202124"/>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315987648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down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08720"/>
            <a:ext cx="8640960" cy="5184576"/>
          </a:xfrm>
        </p:spPr>
        <p:txBody>
          <a:bodyPr>
            <a:noAutofit/>
          </a:bodyPr>
          <a:lstStyle/>
          <a:p>
            <a:pPr algn="just"/>
            <a:r>
              <a:rPr lang="en-US" sz="1900" b="1" dirty="0">
                <a:latin typeface="Cambria" panose="02040503050406030204" pitchFamily="18" charset="0"/>
                <a:ea typeface="Cambria" panose="02040503050406030204" pitchFamily="18" charset="0"/>
              </a:rPr>
              <a:t>In the forward-bias region the characteristics of a silicon diode shift to the left at a rate of 2.5 mV per centigrade degree increase in temperature.</a:t>
            </a:r>
          </a:p>
          <a:p>
            <a:pPr algn="just"/>
            <a:r>
              <a:rPr lang="en-US" sz="1900" b="1" dirty="0">
                <a:latin typeface="Cambria" panose="02040503050406030204" pitchFamily="18" charset="0"/>
                <a:ea typeface="Cambria" panose="02040503050406030204" pitchFamily="18" charset="0"/>
              </a:rPr>
              <a:t>In the reverse-bias region the reverse current of a silicon diode doubles for every 10°C rise in temperature.</a:t>
            </a:r>
          </a:p>
          <a:p>
            <a:pPr algn="just"/>
            <a:r>
              <a:rPr lang="en-US" sz="1900" b="1" dirty="0">
                <a:latin typeface="Cambria" panose="02040503050406030204" pitchFamily="18" charset="0"/>
                <a:ea typeface="Cambria" panose="02040503050406030204" pitchFamily="18" charset="0"/>
              </a:rPr>
              <a:t>The reverse breakdown voltage of a semiconductor diode will increase or decrease with temperature.</a:t>
            </a:r>
          </a:p>
          <a:p>
            <a:pPr algn="just"/>
            <a:r>
              <a:rPr lang="en-US" sz="1900" b="1" dirty="0">
                <a:latin typeface="Cambria" panose="02040503050406030204" pitchFamily="18" charset="0"/>
                <a:ea typeface="Cambria" panose="02040503050406030204" pitchFamily="18" charset="0"/>
              </a:rPr>
              <a:t>As temperature increases it adds energy to the diode:</a:t>
            </a:r>
          </a:p>
          <a:p>
            <a:pPr lvl="2" algn="just"/>
            <a:r>
              <a:rPr lang="en-US" sz="1900" b="1" dirty="0">
                <a:latin typeface="Cambria" panose="02040503050406030204" pitchFamily="18" charset="0"/>
                <a:ea typeface="Cambria" panose="02040503050406030204" pitchFamily="18" charset="0"/>
              </a:rPr>
              <a:t>It reduces the required forward bias voltage for forward bias conduction.</a:t>
            </a:r>
          </a:p>
          <a:p>
            <a:pPr lvl="2" algn="just"/>
            <a:r>
              <a:rPr lang="en-US" sz="1900" b="1" dirty="0">
                <a:latin typeface="Cambria" panose="02040503050406030204" pitchFamily="18" charset="0"/>
                <a:ea typeface="Cambria" panose="02040503050406030204" pitchFamily="18" charset="0"/>
              </a:rPr>
              <a:t>It increases the amount of reverse current in the reverse bias condition.</a:t>
            </a:r>
          </a:p>
          <a:p>
            <a:pPr lvl="2" algn="just"/>
            <a:r>
              <a:rPr lang="en-US" sz="1900" b="1" dirty="0">
                <a:latin typeface="Cambria" panose="02040503050406030204" pitchFamily="18" charset="0"/>
                <a:ea typeface="Cambria" panose="02040503050406030204" pitchFamily="18" charset="0"/>
              </a:rPr>
              <a:t>It increases maximum reverse bias avalanche voltage.</a:t>
            </a:r>
          </a:p>
          <a:p>
            <a:pPr marL="740664" lvl="2" indent="0" algn="just">
              <a:buNone/>
            </a:pPr>
            <a:endParaRPr lang="en-US" sz="1900" b="1" dirty="0">
              <a:latin typeface="Cambria" panose="02040503050406030204" pitchFamily="18" charset="0"/>
              <a:ea typeface="Cambria" panose="02040503050406030204" pitchFamily="18" charset="0"/>
            </a:endParaRPr>
          </a:p>
          <a:p>
            <a:pPr algn="just"/>
            <a:r>
              <a:rPr lang="en-US" sz="1900" b="1" dirty="0">
                <a:latin typeface="Cambria" panose="02040503050406030204" pitchFamily="18" charset="0"/>
                <a:ea typeface="Cambria" panose="02040503050406030204" pitchFamily="18" charset="0"/>
              </a:rPr>
              <a:t>Germanium diodes are more sensitive to temperature variations than silicon or gallium arsenide diodes.</a:t>
            </a:r>
          </a:p>
        </p:txBody>
      </p:sp>
      <p:sp>
        <p:nvSpPr>
          <p:cNvPr id="6"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Temperature Effects</a:t>
            </a:r>
          </a:p>
        </p:txBody>
      </p:sp>
    </p:spTree>
    <p:extLst>
      <p:ext uri="{BB962C8B-B14F-4D97-AF65-F5344CB8AC3E}">
        <p14:creationId xmlns:p14="http://schemas.microsoft.com/office/powerpoint/2010/main" val="378774181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4067944" y="874773"/>
            <a:ext cx="4877995" cy="5108453"/>
          </a:xfrm>
          <a:prstGeom prst="rect">
            <a:avLst/>
          </a:prstGeom>
        </p:spPr>
      </p:pic>
      <p:sp>
        <p:nvSpPr>
          <p:cNvPr id="7"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Temperature Effect Contd.</a:t>
            </a:r>
          </a:p>
        </p:txBody>
      </p:sp>
      <p:sp>
        <p:nvSpPr>
          <p:cNvPr id="4" name="Rectangle 3">
            <a:extLst>
              <a:ext uri="{FF2B5EF4-FFF2-40B4-BE49-F238E27FC236}">
                <a16:creationId xmlns:a16="http://schemas.microsoft.com/office/drawing/2014/main" id="{F4ED5675-3611-A244-8E43-5BF47C317A58}"/>
              </a:ext>
            </a:extLst>
          </p:cNvPr>
          <p:cNvSpPr/>
          <p:nvPr/>
        </p:nvSpPr>
        <p:spPr>
          <a:xfrm>
            <a:off x="198062" y="2953777"/>
            <a:ext cx="3579210" cy="1200329"/>
          </a:xfrm>
          <a:prstGeom prst="rect">
            <a:avLst/>
          </a:prstGeom>
        </p:spPr>
        <p:txBody>
          <a:bodyPr wrap="square">
            <a:spAutoFit/>
          </a:bodyPr>
          <a:lstStyle/>
          <a:p>
            <a:r>
              <a:rPr lang="en-US" b="1" i="1" dirty="0">
                <a:solidFill>
                  <a:srgbClr val="002060"/>
                </a:solidFill>
                <a:latin typeface="Times New Roman" panose="02020603050405020304" pitchFamily="18" charset="0"/>
                <a:cs typeface="Times New Roman" panose="02020603050405020304" pitchFamily="18" charset="0"/>
              </a:rPr>
              <a:t>In the reverse-bias region the reverse current of a silicon diode doubles for every 10°C rise in temperature. </a:t>
            </a:r>
            <a:endParaRPr lang="en-US" dirty="0">
              <a:solidFill>
                <a:srgbClr val="002060"/>
              </a:solidFill>
              <a:latin typeface="Times New Roman" panose="02020603050405020304" pitchFamily="18" charset="0"/>
              <a:cs typeface="Times New Roman" panose="02020603050405020304" pitchFamily="18" charset="0"/>
            </a:endParaRPr>
          </a:p>
        </p:txBody>
      </p:sp>
      <p:sp>
        <p:nvSpPr>
          <p:cNvPr id="5" name="Rectangle 1">
            <a:extLst>
              <a:ext uri="{FF2B5EF4-FFF2-40B4-BE49-F238E27FC236}">
                <a16:creationId xmlns:a16="http://schemas.microsoft.com/office/drawing/2014/main" id="{4935AEA6-2702-DD46-A54F-D1B261585E80}"/>
              </a:ext>
            </a:extLst>
          </p:cNvPr>
          <p:cNvSpPr>
            <a:spLocks noChangeArrowheads="1"/>
          </p:cNvSpPr>
          <p:nvPr/>
        </p:nvSpPr>
        <p:spPr bwMode="auto">
          <a:xfrm>
            <a:off x="198061" y="980728"/>
            <a:ext cx="3678349" cy="14773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b="1" i="1" dirty="0">
                <a:solidFill>
                  <a:srgbClr val="002060"/>
                </a:solidFill>
                <a:latin typeface="Times New Roman" panose="02020603050405020304" pitchFamily="18" charset="0"/>
                <a:cs typeface="Times New Roman" panose="02020603050405020304" pitchFamily="18" charset="0"/>
              </a:rPr>
              <a:t>In the forward-bias region the characteristics of a silicon diode shift to the left at a rate of 2.5 mV per centigrade degree increase in temperature.   </a:t>
            </a:r>
          </a:p>
        </p:txBody>
      </p:sp>
      <p:sp>
        <p:nvSpPr>
          <p:cNvPr id="8" name="Rectangle 7">
            <a:extLst>
              <a:ext uri="{FF2B5EF4-FFF2-40B4-BE49-F238E27FC236}">
                <a16:creationId xmlns:a16="http://schemas.microsoft.com/office/drawing/2014/main" id="{8CBE1309-4FA4-2844-990C-C86CCC8C164B}"/>
              </a:ext>
            </a:extLst>
          </p:cNvPr>
          <p:cNvSpPr/>
          <p:nvPr/>
        </p:nvSpPr>
        <p:spPr>
          <a:xfrm>
            <a:off x="198062" y="4557495"/>
            <a:ext cx="3579210" cy="1200329"/>
          </a:xfrm>
          <a:prstGeom prst="rect">
            <a:avLst/>
          </a:prstGeom>
        </p:spPr>
        <p:txBody>
          <a:bodyPr wrap="square">
            <a:spAutoFit/>
          </a:bodyPr>
          <a:lstStyle/>
          <a:p>
            <a:pPr algn="just"/>
            <a:r>
              <a:rPr lang="en-US" b="1" i="1" dirty="0">
                <a:solidFill>
                  <a:srgbClr val="002060"/>
                </a:solidFill>
                <a:latin typeface="Times New Roman" panose="02020603050405020304" pitchFamily="18" charset="0"/>
                <a:cs typeface="Times New Roman" panose="02020603050405020304" pitchFamily="18" charset="0"/>
              </a:rPr>
              <a:t>Finally, The reverse breakdown voltage of a semiconductor diode will increase or decrease with temperature. </a:t>
            </a:r>
          </a:p>
        </p:txBody>
      </p:sp>
    </p:spTree>
    <p:extLst>
      <p:ext uri="{BB962C8B-B14F-4D97-AF65-F5344CB8AC3E}">
        <p14:creationId xmlns:p14="http://schemas.microsoft.com/office/powerpoint/2010/main" val="35637436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6"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strips(downRigh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949" y="908721"/>
            <a:ext cx="8583539" cy="2160240"/>
          </a:xfrm>
          <a:solidFill>
            <a:schemeClr val="accent5">
              <a:lumMod val="20000"/>
              <a:lumOff val="80000"/>
            </a:schemeClr>
          </a:solidFill>
        </p:spPr>
        <p:txBody>
          <a:bodyPr>
            <a:normAutofit/>
          </a:bodyPr>
          <a:lstStyle/>
          <a:p>
            <a:pPr algn="just"/>
            <a:r>
              <a:rPr lang="en-US" sz="1800" b="1" dirty="0">
                <a:latin typeface="Cambria" panose="02040503050406030204" pitchFamily="18" charset="0"/>
                <a:ea typeface="Cambria" panose="02040503050406030204" pitchFamily="18" charset="0"/>
              </a:rPr>
              <a:t>The semiconductor diode behaves in a manner similar to a mechanical switch in that it can control whether current will flow between its two terminals.</a:t>
            </a:r>
          </a:p>
          <a:p>
            <a:pPr algn="just"/>
            <a:endParaRPr lang="en-US" sz="1800" b="1" dirty="0">
              <a:latin typeface="Cambria" panose="02040503050406030204" pitchFamily="18" charset="0"/>
              <a:ea typeface="Cambria" panose="02040503050406030204" pitchFamily="18" charset="0"/>
            </a:endParaRPr>
          </a:p>
          <a:p>
            <a:pPr algn="just"/>
            <a:r>
              <a:rPr lang="en-US" sz="1800" b="1" dirty="0">
                <a:latin typeface="Cambria" panose="02040503050406030204" pitchFamily="18" charset="0"/>
                <a:ea typeface="Cambria" panose="02040503050406030204" pitchFamily="18" charset="0"/>
              </a:rPr>
              <a:t>The semiconductor diode is different from a mechanical switch in the sense that when the switch is closed it will only permit current to flow in one direction.</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75238" y="3290224"/>
            <a:ext cx="1712786" cy="1722952"/>
          </a:xfrm>
          <a:prstGeom prst="rect">
            <a:avLst/>
          </a:prstGeom>
        </p:spPr>
      </p:pic>
      <p:sp>
        <p:nvSpPr>
          <p:cNvPr id="6"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Ideal vs Practical</a:t>
            </a:r>
          </a:p>
        </p:txBody>
      </p:sp>
      <p:pic>
        <p:nvPicPr>
          <p:cNvPr id="5" name="Picture 4">
            <a:extLst>
              <a:ext uri="{FF2B5EF4-FFF2-40B4-BE49-F238E27FC236}">
                <a16:creationId xmlns:a16="http://schemas.microsoft.com/office/drawing/2014/main" id="{B1A2DAE8-1105-AC47-AFB0-5AD47FB2C3C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911"/>
          <a:stretch/>
        </p:blipFill>
        <p:spPr>
          <a:xfrm>
            <a:off x="4875438" y="3290224"/>
            <a:ext cx="1712786" cy="1722952"/>
          </a:xfrm>
          <a:prstGeom prst="rect">
            <a:avLst/>
          </a:prstGeom>
        </p:spPr>
      </p:pic>
      <p:pic>
        <p:nvPicPr>
          <p:cNvPr id="7" name="Picture 6">
            <a:extLst>
              <a:ext uri="{FF2B5EF4-FFF2-40B4-BE49-F238E27FC236}">
                <a16:creationId xmlns:a16="http://schemas.microsoft.com/office/drawing/2014/main" id="{E3932AB0-FA32-3144-81B0-E444D376094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47864" y="5085184"/>
            <a:ext cx="2880320" cy="720079"/>
          </a:xfrm>
          <a:prstGeom prst="rect">
            <a:avLst/>
          </a:prstGeom>
        </p:spPr>
      </p:pic>
    </p:spTree>
    <p:extLst>
      <p:ext uri="{BB962C8B-B14F-4D97-AF65-F5344CB8AC3E}">
        <p14:creationId xmlns:p14="http://schemas.microsoft.com/office/powerpoint/2010/main" val="4196494094"/>
      </p:ext>
    </p:extLst>
  </p:cSld>
  <p:clrMapOvr>
    <a:masterClrMapping/>
  </p:clrMapOvr>
  <p:transition spd="med">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953146"/>
            <a:ext cx="8471654" cy="1455288"/>
          </a:xfrm>
          <a:solidFill>
            <a:schemeClr val="accent5">
              <a:lumMod val="20000"/>
              <a:lumOff val="80000"/>
            </a:schemeClr>
          </a:solidFill>
        </p:spPr>
        <p:txBody>
          <a:bodyPr>
            <a:normAutofit/>
          </a:bodyPr>
          <a:lstStyle/>
          <a:p>
            <a:pPr algn="just"/>
            <a:r>
              <a:rPr lang="en-US" sz="2000" b="1" dirty="0">
                <a:latin typeface="Cambria" panose="02040503050406030204" pitchFamily="18" charset="0"/>
                <a:ea typeface="Cambria" panose="02040503050406030204" pitchFamily="18" charset="0"/>
              </a:rPr>
              <a:t>Ideally, if the semiconductor diode is to behave like a closed switch in the forward-bias region, the resistance of the diode should be </a:t>
            </a:r>
            <a:r>
              <a:rPr lang="en-US" sz="2000" b="1" dirty="0">
                <a:solidFill>
                  <a:srgbClr val="FF0000"/>
                </a:solidFill>
                <a:latin typeface="Cambria" panose="02040503050406030204" pitchFamily="18" charset="0"/>
                <a:ea typeface="Cambria" panose="02040503050406030204" pitchFamily="18" charset="0"/>
              </a:rPr>
              <a:t>0 </a:t>
            </a:r>
            <a:r>
              <a:rPr lang="el-GR" sz="2000" b="1" dirty="0">
                <a:solidFill>
                  <a:srgbClr val="FF0000"/>
                </a:solidFill>
                <a:latin typeface="Cambria" panose="02040503050406030204" pitchFamily="18" charset="0"/>
                <a:ea typeface="Cambria" panose="02040503050406030204" pitchFamily="18" charset="0"/>
              </a:rPr>
              <a:t>Ω</a:t>
            </a:r>
            <a:r>
              <a:rPr lang="en-US" sz="2000" b="1" dirty="0">
                <a:latin typeface="Cambria" panose="02040503050406030204" pitchFamily="18" charset="0"/>
                <a:ea typeface="Cambria" panose="02040503050406030204" pitchFamily="18" charset="0"/>
              </a:rPr>
              <a:t>. </a:t>
            </a:r>
          </a:p>
          <a:p>
            <a:pPr algn="just"/>
            <a:r>
              <a:rPr lang="en-US" sz="2000" b="1" dirty="0">
                <a:latin typeface="Cambria" panose="02040503050406030204" pitchFamily="18" charset="0"/>
                <a:ea typeface="Cambria" panose="02040503050406030204" pitchFamily="18" charset="0"/>
              </a:rPr>
              <a:t>In the reverse-bias region its resistance should be </a:t>
            </a:r>
            <a:r>
              <a:rPr lang="el-GR" sz="2000" b="1" dirty="0">
                <a:solidFill>
                  <a:srgbClr val="FF0000"/>
                </a:solidFill>
                <a:latin typeface="Cambria" panose="02040503050406030204" pitchFamily="18" charset="0"/>
                <a:ea typeface="Cambria" panose="02040503050406030204" pitchFamily="18" charset="0"/>
              </a:rPr>
              <a:t>∞</a:t>
            </a:r>
            <a:r>
              <a:rPr lang="en-US" sz="2000" b="1" dirty="0">
                <a:solidFill>
                  <a:srgbClr val="FF0000"/>
                </a:solidFill>
                <a:latin typeface="Cambria" panose="02040503050406030204" pitchFamily="18" charset="0"/>
                <a:ea typeface="Cambria" panose="02040503050406030204" pitchFamily="18" charset="0"/>
              </a:rPr>
              <a:t> </a:t>
            </a:r>
            <a:r>
              <a:rPr lang="el-GR" sz="2000" b="1" dirty="0">
                <a:solidFill>
                  <a:srgbClr val="FF0000"/>
                </a:solidFill>
                <a:latin typeface="Cambria" panose="02040503050406030204" pitchFamily="18" charset="0"/>
                <a:ea typeface="Cambria" panose="02040503050406030204" pitchFamily="18" charset="0"/>
              </a:rPr>
              <a:t>Ω</a:t>
            </a:r>
            <a:r>
              <a:rPr lang="en-US" sz="2000" b="1" dirty="0">
                <a:latin typeface="Cambria" panose="02040503050406030204" pitchFamily="18" charset="0"/>
                <a:ea typeface="Cambria" panose="02040503050406030204" pitchFamily="18" charset="0"/>
              </a:rPr>
              <a:t> to represent the open-circuit equivalent. </a:t>
            </a:r>
          </a:p>
        </p:txBody>
      </p:sp>
      <p:pic>
        <p:nvPicPr>
          <p:cNvPr id="4" name="Picture 3"/>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47864" y="2455284"/>
            <a:ext cx="3485358" cy="3421988"/>
          </a:xfrm>
          <a:prstGeom prst="rect">
            <a:avLst/>
          </a:prstGeom>
        </p:spPr>
      </p:pic>
      <p:sp>
        <p:nvSpPr>
          <p:cNvPr id="6"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Ideal vs Practical Contd.</a:t>
            </a:r>
          </a:p>
        </p:txBody>
      </p:sp>
    </p:spTree>
    <p:extLst>
      <p:ext uri="{BB962C8B-B14F-4D97-AF65-F5344CB8AC3E}">
        <p14:creationId xmlns:p14="http://schemas.microsoft.com/office/powerpoint/2010/main" val="22430607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700808"/>
            <a:ext cx="7615451" cy="2376264"/>
          </a:xfrm>
        </p:spPr>
        <p:txBody>
          <a:bodyPr>
            <a:normAutofit/>
          </a:bodyPr>
          <a:lstStyle/>
          <a:p>
            <a:pPr algn="just"/>
            <a:r>
              <a:rPr lang="en-US" sz="2000" b="1" dirty="0">
                <a:latin typeface="Cambria" panose="02040503050406030204" pitchFamily="18" charset="0"/>
                <a:ea typeface="Cambria" panose="02040503050406030204" pitchFamily="18" charset="0"/>
              </a:rPr>
              <a:t>Semiconductors react differently to DC and AC currents.</a:t>
            </a: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There are three types of resistance:</a:t>
            </a:r>
          </a:p>
          <a:p>
            <a:pPr lvl="4" algn="just"/>
            <a:r>
              <a:rPr lang="en-US" b="1" dirty="0">
                <a:latin typeface="Cambria" panose="02040503050406030204" pitchFamily="18" charset="0"/>
                <a:ea typeface="Cambria" panose="02040503050406030204" pitchFamily="18" charset="0"/>
              </a:rPr>
              <a:t>DC (static) resistance</a:t>
            </a:r>
          </a:p>
          <a:p>
            <a:pPr lvl="4" algn="just"/>
            <a:r>
              <a:rPr lang="en-US" b="1" dirty="0">
                <a:latin typeface="Cambria" panose="02040503050406030204" pitchFamily="18" charset="0"/>
                <a:ea typeface="Cambria" panose="02040503050406030204" pitchFamily="18" charset="0"/>
              </a:rPr>
              <a:t>AC (dynamic) resistance</a:t>
            </a:r>
          </a:p>
          <a:p>
            <a:pPr lvl="4" algn="just"/>
            <a:r>
              <a:rPr lang="en-US" b="1" dirty="0">
                <a:latin typeface="Cambria" panose="02040503050406030204" pitchFamily="18" charset="0"/>
                <a:ea typeface="Cambria" panose="02040503050406030204" pitchFamily="18" charset="0"/>
              </a:rPr>
              <a:t>Average AC resistance</a:t>
            </a:r>
          </a:p>
          <a:p>
            <a:pPr marL="1426464" lvl="4" indent="0" algn="just">
              <a:buNone/>
            </a:pPr>
            <a:endParaRPr lang="en-US" sz="1500" dirty="0">
              <a:latin typeface="Arial Narrow" panose="020B0606020202030204" pitchFamily="34" charset="0"/>
            </a:endParaRPr>
          </a:p>
        </p:txBody>
      </p:sp>
      <p:sp>
        <p:nvSpPr>
          <p:cNvPr id="6"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Resistance Levels</a:t>
            </a:r>
          </a:p>
        </p:txBody>
      </p:sp>
    </p:spTree>
    <p:extLst>
      <p:ext uri="{BB962C8B-B14F-4D97-AF65-F5344CB8AC3E}">
        <p14:creationId xmlns:p14="http://schemas.microsoft.com/office/powerpoint/2010/main" val="163131204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FFD61C-95D2-D440-B775-1745A49268F3}"/>
              </a:ext>
            </a:extLst>
          </p:cNvPr>
          <p:cNvSpPr>
            <a:spLocks noGrp="1"/>
          </p:cNvSpPr>
          <p:nvPr>
            <p:ph type="sldNum" sz="quarter" idx="12"/>
          </p:nvPr>
        </p:nvSpPr>
        <p:spPr/>
        <p:txBody>
          <a:bodyPr/>
          <a:lstStyle/>
          <a:p>
            <a:pPr>
              <a:defRPr/>
            </a:pPr>
            <a:fld id="{47F6B988-E08C-4CCC-98F2-2921209802BF}" type="slidenum">
              <a:rPr lang="ja-JP" altLang="en-US" smtClean="0"/>
              <a:pPr>
                <a:defRPr/>
              </a:pPr>
              <a:t>5</a:t>
            </a:fld>
            <a:endParaRPr lang="ja-JP" altLang="en-US"/>
          </a:p>
        </p:txBody>
      </p:sp>
      <p:sp>
        <p:nvSpPr>
          <p:cNvPr id="6" name="Text Box 4"/>
          <p:cNvSpPr txBox="1">
            <a:spLocks noChangeArrowheads="1"/>
          </p:cNvSpPr>
          <p:nvPr/>
        </p:nvSpPr>
        <p:spPr bwMode="auto">
          <a:xfrm>
            <a:off x="467544" y="77143"/>
            <a:ext cx="8208912"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Materials</a:t>
            </a:r>
            <a:endParaRPr lang="en-US" sz="3400" b="1" dirty="0">
              <a:solidFill>
                <a:srgbClr val="0000FF"/>
              </a:solidFill>
              <a:latin typeface="Cambria" panose="02040503050406030204" pitchFamily="18" charset="0"/>
              <a:ea typeface="Cambria" panose="02040503050406030204" pitchFamily="18" charset="0"/>
              <a:cs typeface="Times New Roman" pitchFamily="18" charset="0"/>
            </a:endParaRPr>
          </a:p>
        </p:txBody>
      </p:sp>
      <p:pic>
        <p:nvPicPr>
          <p:cNvPr id="4100" name="Picture 4" descr="Differences Between Conductor, Semiconductor &amp; Insulators">
            <a:extLst>
              <a:ext uri="{FF2B5EF4-FFF2-40B4-BE49-F238E27FC236}">
                <a16:creationId xmlns:a16="http://schemas.microsoft.com/office/drawing/2014/main" id="{04832991-7CE6-A011-E562-246C3C257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838200"/>
            <a:ext cx="9067800" cy="5181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913AEEC-6194-7AD7-1295-1A48854130F1}"/>
              </a:ext>
            </a:extLst>
          </p:cNvPr>
          <p:cNvSpPr/>
          <p:nvPr/>
        </p:nvSpPr>
        <p:spPr>
          <a:xfrm>
            <a:off x="3059832" y="836712"/>
            <a:ext cx="3096344" cy="5184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48A22F-7C39-58B2-26D1-35DA6AD3DAF9}"/>
              </a:ext>
            </a:extLst>
          </p:cNvPr>
          <p:cNvSpPr/>
          <p:nvPr/>
        </p:nvSpPr>
        <p:spPr>
          <a:xfrm>
            <a:off x="5960500" y="836712"/>
            <a:ext cx="3096344" cy="5184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593544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3568" y="965937"/>
            <a:ext cx="4411639" cy="4084911"/>
          </a:xfrm>
        </p:spPr>
        <p:txBody>
          <a:bodyPr>
            <a:normAutofit/>
          </a:bodyPr>
          <a:lstStyle/>
          <a:p>
            <a:pPr algn="just"/>
            <a:r>
              <a:rPr lang="en-US" sz="2000" b="1" dirty="0">
                <a:latin typeface="Cambria" panose="02040503050406030204" pitchFamily="18" charset="0"/>
                <a:ea typeface="Cambria" panose="02040503050406030204" pitchFamily="18" charset="0"/>
              </a:rPr>
              <a:t>For a specific applied DC voltage V</a:t>
            </a:r>
            <a:r>
              <a:rPr lang="en-US" sz="2000" b="1" baseline="-25000" dirty="0">
                <a:latin typeface="Cambria" panose="02040503050406030204" pitchFamily="18" charset="0"/>
                <a:ea typeface="Cambria" panose="02040503050406030204" pitchFamily="18" charset="0"/>
              </a:rPr>
              <a:t>D,</a:t>
            </a:r>
            <a:r>
              <a:rPr lang="en-US" sz="2000" b="1" dirty="0">
                <a:latin typeface="Cambria" panose="02040503050406030204" pitchFamily="18" charset="0"/>
                <a:ea typeface="Cambria" panose="02040503050406030204" pitchFamily="18" charset="0"/>
              </a:rPr>
              <a:t> the diode has a specific current I</a:t>
            </a:r>
            <a:r>
              <a:rPr lang="en-US" sz="2000" b="1" baseline="-25000" dirty="0">
                <a:latin typeface="Cambria" panose="02040503050406030204" pitchFamily="18" charset="0"/>
                <a:ea typeface="Cambria" panose="02040503050406030204" pitchFamily="18" charset="0"/>
              </a:rPr>
              <a:t>D</a:t>
            </a:r>
            <a:r>
              <a:rPr lang="en-US" sz="2000" b="1" dirty="0">
                <a:latin typeface="Cambria" panose="02040503050406030204" pitchFamily="18" charset="0"/>
                <a:ea typeface="Cambria" panose="02040503050406030204" pitchFamily="18" charset="0"/>
              </a:rPr>
              <a:t>, and a specific resistance R</a:t>
            </a:r>
            <a:r>
              <a:rPr lang="en-US" sz="2000" b="1" baseline="-25000" dirty="0">
                <a:latin typeface="Cambria" panose="02040503050406030204" pitchFamily="18" charset="0"/>
                <a:ea typeface="Cambria" panose="02040503050406030204" pitchFamily="18" charset="0"/>
              </a:rPr>
              <a:t>D</a:t>
            </a:r>
            <a:r>
              <a:rPr lang="en-US" sz="2000" b="1" dirty="0">
                <a:latin typeface="Cambria" panose="02040503050406030204" pitchFamily="18" charset="0"/>
                <a:ea typeface="Cambria" panose="02040503050406030204" pitchFamily="18" charset="0"/>
              </a:rPr>
              <a:t>.</a:t>
            </a:r>
          </a:p>
          <a:p>
            <a:pPr algn="just"/>
            <a:endParaRPr lang="en-US" sz="2000" b="1" dirty="0">
              <a:latin typeface="Cambria" panose="02040503050406030204" pitchFamily="18" charset="0"/>
              <a:ea typeface="Cambria" panose="02040503050406030204" pitchFamily="18" charset="0"/>
            </a:endParaRPr>
          </a:p>
          <a:p>
            <a:pPr algn="just"/>
            <a:endParaRPr lang="en-US" sz="2000" b="1" dirty="0">
              <a:latin typeface="Cambria" panose="02040503050406030204" pitchFamily="18" charset="0"/>
              <a:ea typeface="Cambria" panose="02040503050406030204" pitchFamily="18" charset="0"/>
            </a:endParaRP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In general, therefore, </a:t>
            </a:r>
            <a:r>
              <a:rPr lang="en-US" sz="2000" b="1" dirty="0">
                <a:solidFill>
                  <a:srgbClr val="FF0000"/>
                </a:solidFill>
                <a:latin typeface="Cambria" panose="02040503050406030204" pitchFamily="18" charset="0"/>
                <a:ea typeface="Cambria" panose="02040503050406030204" pitchFamily="18" charset="0"/>
              </a:rPr>
              <a:t>the </a:t>
            </a:r>
            <a:r>
              <a:rPr lang="en-US" sz="2000" b="1" i="1" u="sng" dirty="0">
                <a:solidFill>
                  <a:srgbClr val="FF0000"/>
                </a:solidFill>
                <a:latin typeface="Cambria" panose="02040503050406030204" pitchFamily="18" charset="0"/>
                <a:ea typeface="Cambria" panose="02040503050406030204" pitchFamily="18" charset="0"/>
              </a:rPr>
              <a:t>higher the current through a diode</a:t>
            </a:r>
            <a:r>
              <a:rPr lang="en-US" sz="2000" b="1" dirty="0">
                <a:latin typeface="Cambria" panose="02040503050406030204" pitchFamily="18" charset="0"/>
                <a:ea typeface="Cambria" panose="02040503050406030204" pitchFamily="18" charset="0"/>
              </a:rPr>
              <a:t>, the </a:t>
            </a:r>
            <a:r>
              <a:rPr lang="en-US" sz="2000" b="1" i="1" u="sng" dirty="0">
                <a:solidFill>
                  <a:srgbClr val="FF0000"/>
                </a:solidFill>
                <a:latin typeface="Cambria" panose="02040503050406030204" pitchFamily="18" charset="0"/>
                <a:ea typeface="Cambria" panose="02040503050406030204" pitchFamily="18" charset="0"/>
              </a:rPr>
              <a:t>lower is the dc resistance level</a:t>
            </a:r>
            <a:r>
              <a:rPr lang="en-US" sz="2000" b="1" i="1" u="sng" dirty="0">
                <a:latin typeface="Cambria" panose="02040503050406030204" pitchFamily="18" charset="0"/>
                <a:ea typeface="Cambria" panose="02040503050406030204" pitchFamily="18" charset="0"/>
              </a:rPr>
              <a:t>.</a:t>
            </a:r>
          </a:p>
          <a:p>
            <a:pPr algn="just"/>
            <a:endParaRPr lang="en-US" sz="1800" dirty="0">
              <a:latin typeface="Arial Narrow" panose="020B0606020202030204" pitchFamily="34" charset="0"/>
            </a:endParaRPr>
          </a:p>
          <a:p>
            <a:pPr algn="just"/>
            <a:endParaRPr lang="en-US" sz="1800" dirty="0">
              <a:latin typeface="Arial Narrow" panose="020B0606020202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47649" y="2300885"/>
            <a:ext cx="1024046" cy="704032"/>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535541" y="2149772"/>
            <a:ext cx="2961635" cy="2932882"/>
          </a:xfrm>
          <a:prstGeom prst="rect">
            <a:avLst/>
          </a:prstGeom>
        </p:spPr>
      </p:pic>
      <p:sp>
        <p:nvSpPr>
          <p:cNvPr id="8"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DC or Static Resistance</a:t>
            </a:r>
          </a:p>
        </p:txBody>
      </p:sp>
      <p:sp>
        <p:nvSpPr>
          <p:cNvPr id="2" name="TextBox 1">
            <a:extLst>
              <a:ext uri="{FF2B5EF4-FFF2-40B4-BE49-F238E27FC236}">
                <a16:creationId xmlns:a16="http://schemas.microsoft.com/office/drawing/2014/main" id="{2194524F-DF58-0A3E-6A02-AABF9A9A613A}"/>
              </a:ext>
            </a:extLst>
          </p:cNvPr>
          <p:cNvSpPr txBox="1"/>
          <p:nvPr/>
        </p:nvSpPr>
        <p:spPr>
          <a:xfrm>
            <a:off x="1259632" y="4653136"/>
            <a:ext cx="440332" cy="523220"/>
          </a:xfrm>
          <a:prstGeom prst="rect">
            <a:avLst/>
          </a:prstGeom>
          <a:noFill/>
        </p:spPr>
        <p:txBody>
          <a:bodyPr wrap="square" rtlCol="0">
            <a:spAutoFit/>
          </a:bodyPr>
          <a:lstStyle/>
          <a:p>
            <a:r>
              <a:rPr lang="en-US" sz="2800" b="1" dirty="0"/>
              <a:t>I</a:t>
            </a:r>
            <a:r>
              <a:rPr lang="en-US" dirty="0"/>
              <a:t>   </a:t>
            </a:r>
          </a:p>
        </p:txBody>
      </p:sp>
      <p:cxnSp>
        <p:nvCxnSpPr>
          <p:cNvPr id="5" name="Straight Arrow Connector 4">
            <a:extLst>
              <a:ext uri="{FF2B5EF4-FFF2-40B4-BE49-F238E27FC236}">
                <a16:creationId xmlns:a16="http://schemas.microsoft.com/office/drawing/2014/main" id="{2844ABEB-E4C9-5C6E-8A45-7F1C04332816}"/>
              </a:ext>
            </a:extLst>
          </p:cNvPr>
          <p:cNvCxnSpPr/>
          <p:nvPr/>
        </p:nvCxnSpPr>
        <p:spPr>
          <a:xfrm flipV="1">
            <a:off x="1259632" y="4509120"/>
            <a:ext cx="0" cy="5735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7B2BCCC5-61AB-1B1F-0AF9-E6F7CB4937A0}"/>
              </a:ext>
            </a:extLst>
          </p:cNvPr>
          <p:cNvSpPr txBox="1"/>
          <p:nvPr/>
        </p:nvSpPr>
        <p:spPr>
          <a:xfrm>
            <a:off x="2276028" y="4639784"/>
            <a:ext cx="440332" cy="523220"/>
          </a:xfrm>
          <a:prstGeom prst="rect">
            <a:avLst/>
          </a:prstGeom>
          <a:noFill/>
        </p:spPr>
        <p:txBody>
          <a:bodyPr wrap="square" rtlCol="0">
            <a:spAutoFit/>
          </a:bodyPr>
          <a:lstStyle/>
          <a:p>
            <a:r>
              <a:rPr lang="en-US" sz="2800" b="1" dirty="0"/>
              <a:t>R</a:t>
            </a:r>
            <a:r>
              <a:rPr lang="en-US" dirty="0"/>
              <a:t>   </a:t>
            </a:r>
          </a:p>
        </p:txBody>
      </p:sp>
      <p:cxnSp>
        <p:nvCxnSpPr>
          <p:cNvPr id="10" name="Straight Arrow Connector 9">
            <a:extLst>
              <a:ext uri="{FF2B5EF4-FFF2-40B4-BE49-F238E27FC236}">
                <a16:creationId xmlns:a16="http://schemas.microsoft.com/office/drawing/2014/main" id="{50C7BD14-3FBD-63EB-E21E-0B18B4A4E17B}"/>
              </a:ext>
            </a:extLst>
          </p:cNvPr>
          <p:cNvCxnSpPr>
            <a:cxnSpLocks/>
          </p:cNvCxnSpPr>
          <p:nvPr/>
        </p:nvCxnSpPr>
        <p:spPr>
          <a:xfrm>
            <a:off x="2692784" y="4581128"/>
            <a:ext cx="0" cy="57606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F6CCF06-4E45-4F0A-28D6-340CCC88B20E}"/>
              </a:ext>
            </a:extLst>
          </p:cNvPr>
          <p:cNvSpPr/>
          <p:nvPr/>
        </p:nvSpPr>
        <p:spPr>
          <a:xfrm>
            <a:off x="611560" y="3429000"/>
            <a:ext cx="4608512" cy="19122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57560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t="14286" r="32432"/>
          <a:stretch/>
        </p:blipFill>
        <p:spPr>
          <a:xfrm>
            <a:off x="35496" y="4149080"/>
            <a:ext cx="3600400" cy="1728192"/>
          </a:xfrm>
          <a:prstGeom prst="rect">
            <a:avLst/>
          </a:prstGeom>
        </p:spPr>
      </p:pic>
      <p:pic>
        <p:nvPicPr>
          <p:cNvPr id="6" name="Picture 5"/>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63888" y="4437112"/>
            <a:ext cx="5544616" cy="1440160"/>
          </a:xfrm>
          <a:prstGeom prst="rect">
            <a:avLst/>
          </a:prstGeom>
        </p:spPr>
      </p:pic>
      <p:pic>
        <p:nvPicPr>
          <p:cNvPr id="8" name="Picture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63688" y="72008"/>
            <a:ext cx="5778243" cy="4293096"/>
          </a:xfrm>
          <a:prstGeom prst="rect">
            <a:avLst/>
          </a:prstGeom>
        </p:spPr>
      </p:pic>
      <p:sp>
        <p:nvSpPr>
          <p:cNvPr id="2" name="Rectangle 1">
            <a:extLst>
              <a:ext uri="{FF2B5EF4-FFF2-40B4-BE49-F238E27FC236}">
                <a16:creationId xmlns:a16="http://schemas.microsoft.com/office/drawing/2014/main" id="{313D8B40-1BD4-617C-2017-F91E5D304946}"/>
              </a:ext>
            </a:extLst>
          </p:cNvPr>
          <p:cNvSpPr/>
          <p:nvPr/>
        </p:nvSpPr>
        <p:spPr>
          <a:xfrm>
            <a:off x="35496" y="4293096"/>
            <a:ext cx="9073008" cy="1728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279498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4392488" cy="5034028"/>
          </a:xfrm>
        </p:spPr>
        <p:txBody>
          <a:bodyPr>
            <a:noAutofit/>
          </a:bodyPr>
          <a:lstStyle/>
          <a:p>
            <a:pPr algn="just"/>
            <a:r>
              <a:rPr lang="en-US" sz="2000" b="1" dirty="0">
                <a:latin typeface="Cambria" panose="02040503050406030204" pitchFamily="18" charset="0"/>
                <a:ea typeface="Cambria" panose="02040503050406030204" pitchFamily="18" charset="0"/>
              </a:rPr>
              <a:t>The dc resistance of a diode is independent of the shape of the characteristic in the region surrounding the point of interest.</a:t>
            </a: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The designation Q-point is derived from the word quiescent, which means “still or unvarying.”</a:t>
            </a: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In general, therefore, the lower the Q-point of operation (smaller current or lower voltage), the higher is the ac resistance.</a:t>
            </a:r>
          </a:p>
          <a:p>
            <a:pPr algn="just"/>
            <a:r>
              <a:rPr lang="en-US" sz="2000" b="1" i="1" u="sng" dirty="0">
                <a:solidFill>
                  <a:srgbClr val="FF0000"/>
                </a:solidFill>
                <a:latin typeface="Cambria" panose="02040503050406030204" pitchFamily="18" charset="0"/>
                <a:ea typeface="Cambria" panose="02040503050406030204" pitchFamily="18" charset="0"/>
              </a:rPr>
              <a:t>See Example 1.4.</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5148619" y="1443145"/>
            <a:ext cx="2300756" cy="4080585"/>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472069" y="2686120"/>
            <a:ext cx="1657350" cy="2014538"/>
          </a:xfrm>
          <a:prstGeom prst="rect">
            <a:avLst/>
          </a:prstGeom>
        </p:spPr>
      </p:pic>
      <p:sp>
        <p:nvSpPr>
          <p:cNvPr id="8" name="Text Box 4"/>
          <p:cNvSpPr txBox="1">
            <a:spLocks noChangeArrowheads="1"/>
          </p:cNvSpPr>
          <p:nvPr/>
        </p:nvSpPr>
        <p:spPr bwMode="auto">
          <a:xfrm>
            <a:off x="2123728" y="106144"/>
            <a:ext cx="5400600"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AC or Dynamic Resistance</a:t>
            </a:r>
          </a:p>
        </p:txBody>
      </p:sp>
    </p:spTree>
    <p:extLst>
      <p:ext uri="{BB962C8B-B14F-4D97-AF65-F5344CB8AC3E}">
        <p14:creationId xmlns:p14="http://schemas.microsoft.com/office/powerpoint/2010/main" val="193289799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1268760"/>
            <a:ext cx="7615451" cy="4084911"/>
          </a:xfrm>
        </p:spPr>
        <p:txBody>
          <a:bodyPr>
            <a:normAutofit fontScale="92500"/>
          </a:bodyPr>
          <a:lstStyle/>
          <a:p>
            <a:pPr algn="just"/>
            <a:r>
              <a:rPr lang="en-US" sz="2000" b="1" dirty="0">
                <a:latin typeface="Cambria" panose="02040503050406030204" pitchFamily="18" charset="0"/>
                <a:ea typeface="Cambria" panose="02040503050406030204" pitchFamily="18" charset="0"/>
              </a:rPr>
              <a:t>In the forward bias region:</a:t>
            </a:r>
          </a:p>
          <a:p>
            <a:pPr algn="just"/>
            <a:endParaRPr lang="en-US" sz="2000" b="1" dirty="0">
              <a:latin typeface="Cambria" panose="02040503050406030204" pitchFamily="18" charset="0"/>
              <a:ea typeface="Cambria" panose="02040503050406030204" pitchFamily="18" charset="0"/>
            </a:endParaRP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The resistance depends on the amount of current (I</a:t>
            </a:r>
            <a:r>
              <a:rPr lang="en-US" sz="2000" b="1" baseline="-25000" dirty="0">
                <a:latin typeface="Cambria" panose="02040503050406030204" pitchFamily="18" charset="0"/>
                <a:ea typeface="Cambria" panose="02040503050406030204" pitchFamily="18" charset="0"/>
              </a:rPr>
              <a:t>D</a:t>
            </a:r>
            <a:r>
              <a:rPr lang="en-US" sz="2000" b="1" dirty="0">
                <a:latin typeface="Cambria" panose="02040503050406030204" pitchFamily="18" charset="0"/>
                <a:ea typeface="Cambria" panose="02040503050406030204" pitchFamily="18" charset="0"/>
              </a:rPr>
              <a:t>) in the diode.</a:t>
            </a:r>
          </a:p>
          <a:p>
            <a:pPr algn="just"/>
            <a:r>
              <a:rPr lang="en-US" sz="2000" b="1" dirty="0">
                <a:latin typeface="Cambria" panose="02040503050406030204" pitchFamily="18" charset="0"/>
                <a:ea typeface="Cambria" panose="02040503050406030204" pitchFamily="18" charset="0"/>
              </a:rPr>
              <a:t>The voltage across the diode is fairly constant (26 mV for 25°C).</a:t>
            </a:r>
          </a:p>
          <a:p>
            <a:pPr algn="just"/>
            <a:r>
              <a:rPr lang="en-US" sz="2000" b="1" dirty="0" err="1">
                <a:latin typeface="Cambria" panose="02040503050406030204" pitchFamily="18" charset="0"/>
                <a:ea typeface="Cambria" panose="02040503050406030204" pitchFamily="18" charset="0"/>
              </a:rPr>
              <a:t>r</a:t>
            </a:r>
            <a:r>
              <a:rPr lang="en-US" sz="2000" b="1" baseline="-25000" dirty="0" err="1">
                <a:latin typeface="Cambria" panose="02040503050406030204" pitchFamily="18" charset="0"/>
                <a:ea typeface="Cambria" panose="02040503050406030204" pitchFamily="18" charset="0"/>
              </a:rPr>
              <a:t>B</a:t>
            </a:r>
            <a:r>
              <a:rPr lang="en-US" sz="2000" b="1" dirty="0">
                <a:latin typeface="Cambria" panose="02040503050406030204" pitchFamily="18" charset="0"/>
                <a:ea typeface="Cambria" panose="02040503050406030204" pitchFamily="18" charset="0"/>
              </a:rPr>
              <a:t> ranges from a typical 0.1 Ω for high power devices to 2 Ω for low power, general purpose diodes. In some cases </a:t>
            </a:r>
            <a:r>
              <a:rPr lang="en-US" sz="2000" b="1" dirty="0" err="1">
                <a:latin typeface="Cambria" panose="02040503050406030204" pitchFamily="18" charset="0"/>
                <a:ea typeface="Cambria" panose="02040503050406030204" pitchFamily="18" charset="0"/>
              </a:rPr>
              <a:t>r</a:t>
            </a:r>
            <a:r>
              <a:rPr lang="en-US" sz="2000" b="1" baseline="-25000" dirty="0" err="1">
                <a:latin typeface="Cambria" panose="02040503050406030204" pitchFamily="18" charset="0"/>
                <a:ea typeface="Cambria" panose="02040503050406030204" pitchFamily="18" charset="0"/>
              </a:rPr>
              <a:t>B</a:t>
            </a:r>
            <a:r>
              <a:rPr lang="en-US" sz="2000" b="1" dirty="0">
                <a:latin typeface="Cambria" panose="02040503050406030204" pitchFamily="18" charset="0"/>
                <a:ea typeface="Cambria" panose="02040503050406030204" pitchFamily="18" charset="0"/>
              </a:rPr>
              <a:t> can be ignored.</a:t>
            </a:r>
          </a:p>
          <a:p>
            <a:pPr algn="just"/>
            <a:r>
              <a:rPr lang="en-US" sz="2000" b="1" dirty="0">
                <a:latin typeface="Cambria" panose="02040503050406030204" pitchFamily="18" charset="0"/>
                <a:ea typeface="Cambria" panose="02040503050406030204" pitchFamily="18" charset="0"/>
              </a:rPr>
              <a:t>In the reverse bias region:</a:t>
            </a:r>
          </a:p>
          <a:p>
            <a:pPr algn="just"/>
            <a:endParaRPr lang="en-US" sz="2000" b="1" dirty="0">
              <a:latin typeface="Cambria" panose="02040503050406030204" pitchFamily="18" charset="0"/>
              <a:ea typeface="Cambria" panose="02040503050406030204" pitchFamily="18" charset="0"/>
            </a:endParaRPr>
          </a:p>
          <a:p>
            <a:pPr marL="0" indent="0" algn="just">
              <a:buNone/>
            </a:pPr>
            <a:r>
              <a:rPr lang="en-US" sz="2000" b="1" dirty="0">
                <a:latin typeface="Cambria" panose="02040503050406030204" pitchFamily="18" charset="0"/>
                <a:ea typeface="Cambria" panose="02040503050406030204" pitchFamily="18" charset="0"/>
              </a:rPr>
              <a:t>The resistance is effectively infinite. The diode acts like an open.</a:t>
            </a:r>
          </a:p>
          <a:p>
            <a:pPr algn="just"/>
            <a:endParaRPr lang="en-US" sz="1800" dirty="0">
              <a:latin typeface="Arial Narrow" panose="020B0606020202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92061" y="1673607"/>
            <a:ext cx="2184630" cy="648072"/>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342800" y="4265895"/>
            <a:ext cx="729036" cy="409283"/>
          </a:xfrm>
          <a:prstGeom prst="rect">
            <a:avLst/>
          </a:prstGeom>
        </p:spPr>
      </p:pic>
      <p:sp>
        <p:nvSpPr>
          <p:cNvPr id="8" name="Text Box 4"/>
          <p:cNvSpPr txBox="1">
            <a:spLocks noChangeArrowheads="1"/>
          </p:cNvSpPr>
          <p:nvPr/>
        </p:nvSpPr>
        <p:spPr bwMode="auto">
          <a:xfrm>
            <a:off x="1834569" y="64062"/>
            <a:ext cx="6161831"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AC or Dynamic Resistance Contd. </a:t>
            </a:r>
          </a:p>
        </p:txBody>
      </p:sp>
    </p:spTree>
    <p:extLst>
      <p:ext uri="{BB962C8B-B14F-4D97-AF65-F5344CB8AC3E}">
        <p14:creationId xmlns:p14="http://schemas.microsoft.com/office/powerpoint/2010/main" val="14759220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6" dur="500"/>
                                        <p:tgtEl>
                                          <p:spTgt spid="3">
                                            <p:txEl>
                                              <p:pRg st="6" end="6"/>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836712"/>
            <a:ext cx="4002206" cy="4084911"/>
          </a:xfrm>
        </p:spPr>
        <p:txBody>
          <a:bodyPr>
            <a:normAutofit/>
          </a:bodyPr>
          <a:lstStyle/>
          <a:p>
            <a:pPr algn="just"/>
            <a:r>
              <a:rPr lang="en-US" sz="2000" b="1" dirty="0">
                <a:latin typeface="Cambria" panose="02040503050406030204" pitchFamily="18" charset="0"/>
                <a:ea typeface="Cambria" panose="02040503050406030204" pitchFamily="18" charset="0"/>
              </a:rPr>
              <a:t>The average ac resistance is, by definition, the resistance determined by a straight line drawn between the two intersections established by the maximum and minimum values of input voltage.</a:t>
            </a:r>
          </a:p>
          <a:p>
            <a:pPr algn="just"/>
            <a:endParaRPr lang="en-US" sz="1800" dirty="0">
              <a:latin typeface="Arial Narrow" panose="020B0606020202030204" pitchFamily="34" charset="0"/>
            </a:endParaRPr>
          </a:p>
          <a:p>
            <a:pPr algn="just"/>
            <a:endParaRPr lang="en-US" sz="1800" dirty="0">
              <a:latin typeface="Arial Narrow" panose="020B0606020202030204" pitchFamily="34" charset="0"/>
            </a:endParaRP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04106" y="3514984"/>
            <a:ext cx="1985066" cy="835817"/>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4860032" y="1052736"/>
            <a:ext cx="3940979" cy="4536504"/>
          </a:xfrm>
          <a:prstGeom prst="rect">
            <a:avLst/>
          </a:prstGeom>
        </p:spPr>
      </p:pic>
      <p:sp>
        <p:nvSpPr>
          <p:cNvPr id="8" name="Text Box 4"/>
          <p:cNvSpPr txBox="1">
            <a:spLocks noChangeArrowheads="1"/>
          </p:cNvSpPr>
          <p:nvPr/>
        </p:nvSpPr>
        <p:spPr bwMode="auto">
          <a:xfrm>
            <a:off x="1834569" y="64062"/>
            <a:ext cx="6161831"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Average AC or Resistance </a:t>
            </a:r>
          </a:p>
        </p:txBody>
      </p:sp>
    </p:spTree>
    <p:extLst>
      <p:ext uri="{BB962C8B-B14F-4D97-AF65-F5344CB8AC3E}">
        <p14:creationId xmlns:p14="http://schemas.microsoft.com/office/powerpoint/2010/main" val="317826675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7544" y="1045488"/>
            <a:ext cx="1985066" cy="835817"/>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4860032" y="1052736"/>
            <a:ext cx="3940979" cy="4536504"/>
          </a:xfrm>
          <a:prstGeom prst="rect">
            <a:avLst/>
          </a:prstGeom>
        </p:spPr>
      </p:pic>
      <p:sp>
        <p:nvSpPr>
          <p:cNvPr id="8" name="Text Box 4"/>
          <p:cNvSpPr txBox="1">
            <a:spLocks noChangeArrowheads="1"/>
          </p:cNvSpPr>
          <p:nvPr/>
        </p:nvSpPr>
        <p:spPr bwMode="auto">
          <a:xfrm>
            <a:off x="1834569" y="64062"/>
            <a:ext cx="6161831"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Average AC or Resistance </a:t>
            </a:r>
          </a:p>
        </p:txBody>
      </p:sp>
      <p:sp>
        <p:nvSpPr>
          <p:cNvPr id="4" name="TextBox 3">
            <a:extLst>
              <a:ext uri="{FF2B5EF4-FFF2-40B4-BE49-F238E27FC236}">
                <a16:creationId xmlns:a16="http://schemas.microsoft.com/office/drawing/2014/main" id="{C02CA97B-9414-DBF5-2B46-E40BE5BA752F}"/>
              </a:ext>
            </a:extLst>
          </p:cNvPr>
          <p:cNvSpPr txBox="1"/>
          <p:nvPr/>
        </p:nvSpPr>
        <p:spPr>
          <a:xfrm>
            <a:off x="539552" y="2204864"/>
            <a:ext cx="4032448" cy="3693319"/>
          </a:xfrm>
          <a:prstGeom prst="rect">
            <a:avLst/>
          </a:prstGeom>
          <a:noFill/>
        </p:spPr>
        <p:txBody>
          <a:bodyPr wrap="square" rtlCol="0">
            <a:spAutoFit/>
          </a:bodyPr>
          <a:lstStyle/>
          <a:p>
            <a:r>
              <a:rPr lang="en-US" dirty="0" err="1"/>
              <a:t>Vmin</a:t>
            </a:r>
            <a:r>
              <a:rPr lang="en-US" dirty="0"/>
              <a:t> = 0.65v        </a:t>
            </a:r>
            <a:r>
              <a:rPr lang="en-US" dirty="0" err="1"/>
              <a:t>Imin</a:t>
            </a:r>
            <a:r>
              <a:rPr lang="en-US" dirty="0"/>
              <a:t> = 2mA</a:t>
            </a:r>
          </a:p>
          <a:p>
            <a:r>
              <a:rPr lang="en-US" dirty="0"/>
              <a:t>Vmax = 0.725v     Imax = 17mA</a:t>
            </a:r>
          </a:p>
          <a:p>
            <a:endParaRPr lang="en-US" dirty="0"/>
          </a:p>
          <a:p>
            <a:r>
              <a:rPr lang="en-US" dirty="0"/>
              <a:t>    </a:t>
            </a:r>
            <a:r>
              <a:rPr lang="en-US" dirty="0" err="1"/>
              <a:t>Vd</a:t>
            </a:r>
            <a:r>
              <a:rPr lang="en-US" dirty="0"/>
              <a:t> = 0.725 – 0.65 = 0.075V</a:t>
            </a:r>
          </a:p>
          <a:p>
            <a:endParaRPr lang="en-US" dirty="0"/>
          </a:p>
          <a:p>
            <a:r>
              <a:rPr lang="en-US" dirty="0"/>
              <a:t>    Id =   17 – 2 = 15mA</a:t>
            </a:r>
          </a:p>
          <a:p>
            <a:endParaRPr lang="en-US" dirty="0"/>
          </a:p>
          <a:p>
            <a:endParaRPr lang="en-US" dirty="0"/>
          </a:p>
          <a:p>
            <a:r>
              <a:rPr lang="en-US" dirty="0" err="1"/>
              <a:t>Rav</a:t>
            </a:r>
            <a:r>
              <a:rPr lang="en-US" dirty="0"/>
              <a:t>  = 0.075/15 = 5ohm</a:t>
            </a:r>
          </a:p>
          <a:p>
            <a:endParaRPr lang="en-US" dirty="0"/>
          </a:p>
          <a:p>
            <a:r>
              <a:rPr lang="en-US" dirty="0"/>
              <a:t>Rd  </a:t>
            </a:r>
            <a:r>
              <a:rPr lang="en-US" dirty="0" err="1"/>
              <a:t>Vd</a:t>
            </a:r>
            <a:r>
              <a:rPr lang="en-US" dirty="0"/>
              <a:t> = 0.65   &gt; 5 ohm</a:t>
            </a:r>
          </a:p>
          <a:p>
            <a:endParaRPr lang="en-US" dirty="0"/>
          </a:p>
          <a:p>
            <a:r>
              <a:rPr lang="en-US" dirty="0"/>
              <a:t>Rd  </a:t>
            </a:r>
            <a:r>
              <a:rPr lang="en-US" dirty="0" err="1"/>
              <a:t>Vd</a:t>
            </a:r>
            <a:r>
              <a:rPr lang="en-US" dirty="0"/>
              <a:t> = 0.725 &lt; 5 ohm</a:t>
            </a:r>
          </a:p>
        </p:txBody>
      </p:sp>
      <p:sp>
        <p:nvSpPr>
          <p:cNvPr id="5" name="Isosceles Triangle 4">
            <a:extLst>
              <a:ext uri="{FF2B5EF4-FFF2-40B4-BE49-F238E27FC236}">
                <a16:creationId xmlns:a16="http://schemas.microsoft.com/office/drawing/2014/main" id="{97EF2E1B-CFDE-9C47-27FF-45570A2DDA21}"/>
              </a:ext>
            </a:extLst>
          </p:cNvPr>
          <p:cNvSpPr/>
          <p:nvPr/>
        </p:nvSpPr>
        <p:spPr>
          <a:xfrm>
            <a:off x="631021" y="3040681"/>
            <a:ext cx="196563" cy="24430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03A8C12F-6FF7-63C5-971D-0B7835828B05}"/>
              </a:ext>
            </a:extLst>
          </p:cNvPr>
          <p:cNvSpPr/>
          <p:nvPr/>
        </p:nvSpPr>
        <p:spPr>
          <a:xfrm>
            <a:off x="631021" y="3573016"/>
            <a:ext cx="196563" cy="24430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5592D77-BB2D-544B-A227-D5EF77E8DF7C}"/>
              </a:ext>
            </a:extLst>
          </p:cNvPr>
          <p:cNvCxnSpPr/>
          <p:nvPr/>
        </p:nvCxnSpPr>
        <p:spPr>
          <a:xfrm>
            <a:off x="899592" y="4976696"/>
            <a:ext cx="0" cy="324512"/>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EBE0DDB-ACD7-DF84-F132-AFC9590E3067}"/>
              </a:ext>
            </a:extLst>
          </p:cNvPr>
          <p:cNvCxnSpPr/>
          <p:nvPr/>
        </p:nvCxnSpPr>
        <p:spPr>
          <a:xfrm>
            <a:off x="899592" y="5517232"/>
            <a:ext cx="0" cy="324512"/>
          </a:xfrm>
          <a:prstGeom prst="line">
            <a:avLst/>
          </a:prstGeom>
          <a:ln w="28575"/>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DDFF54B8-4641-D959-1234-2264A5E5937E}"/>
              </a:ext>
            </a:extLst>
          </p:cNvPr>
          <p:cNvSpPr/>
          <p:nvPr/>
        </p:nvSpPr>
        <p:spPr>
          <a:xfrm>
            <a:off x="1259632" y="3040681"/>
            <a:ext cx="2304256" cy="175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13E7DA2-5DEF-742E-A2CA-06F7941D46F6}"/>
              </a:ext>
            </a:extLst>
          </p:cNvPr>
          <p:cNvSpPr/>
          <p:nvPr/>
        </p:nvSpPr>
        <p:spPr>
          <a:xfrm>
            <a:off x="1977832" y="4422972"/>
            <a:ext cx="2304256" cy="1756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447866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34709" y="764704"/>
            <a:ext cx="5961550" cy="5256584"/>
          </a:xfrm>
          <a:prstGeom prst="rect">
            <a:avLst/>
          </a:prstGeom>
        </p:spPr>
      </p:pic>
      <p:sp>
        <p:nvSpPr>
          <p:cNvPr id="4" name="Text Box 4"/>
          <p:cNvSpPr txBox="1">
            <a:spLocks noChangeArrowheads="1"/>
          </p:cNvSpPr>
          <p:nvPr/>
        </p:nvSpPr>
        <p:spPr bwMode="auto">
          <a:xfrm>
            <a:off x="1834569" y="64062"/>
            <a:ext cx="6161831"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Summary table</a:t>
            </a:r>
          </a:p>
        </p:txBody>
      </p:sp>
    </p:spTree>
    <p:extLst>
      <p:ext uri="{BB962C8B-B14F-4D97-AF65-F5344CB8AC3E}">
        <p14:creationId xmlns:p14="http://schemas.microsoft.com/office/powerpoint/2010/main" val="113781066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836712"/>
            <a:ext cx="7992888" cy="1044863"/>
          </a:xfrm>
        </p:spPr>
        <p:txBody>
          <a:bodyPr>
            <a:normAutofit/>
          </a:bodyPr>
          <a:lstStyle/>
          <a:p>
            <a:pPr marL="0" indent="0" algn="just">
              <a:buNone/>
            </a:pPr>
            <a:r>
              <a:rPr lang="en-US" sz="2000" b="1" dirty="0">
                <a:latin typeface="Cambria" panose="02040503050406030204" pitchFamily="18" charset="0"/>
                <a:ea typeface="Cambria" panose="02040503050406030204" pitchFamily="18" charset="0"/>
              </a:rPr>
              <a:t>An equivalent circuit is a </a:t>
            </a:r>
            <a:r>
              <a:rPr lang="en-US" sz="2000" b="1" i="1" u="sng" dirty="0">
                <a:solidFill>
                  <a:srgbClr val="FF0000"/>
                </a:solidFill>
                <a:latin typeface="Cambria" panose="02040503050406030204" pitchFamily="18" charset="0"/>
                <a:ea typeface="Cambria" panose="02040503050406030204" pitchFamily="18" charset="0"/>
              </a:rPr>
              <a:t>combination of elements properly chosen to best represent the actual terminal characteristics of a device or system</a:t>
            </a:r>
            <a:r>
              <a:rPr lang="en-US" sz="2000" b="1" dirty="0">
                <a:solidFill>
                  <a:srgbClr val="FF0000"/>
                </a:solidFill>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in a particular operating region.</a:t>
            </a:r>
          </a:p>
        </p:txBody>
      </p:sp>
      <p:pic>
        <p:nvPicPr>
          <p:cNvPr id="6" name="Picture 5"/>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834569" y="1911964"/>
            <a:ext cx="5401074" cy="3857910"/>
          </a:xfrm>
          <a:prstGeom prst="rect">
            <a:avLst/>
          </a:prstGeom>
        </p:spPr>
      </p:pic>
      <p:sp>
        <p:nvSpPr>
          <p:cNvPr id="7" name="Text Box 4"/>
          <p:cNvSpPr txBox="1">
            <a:spLocks noChangeArrowheads="1"/>
          </p:cNvSpPr>
          <p:nvPr/>
        </p:nvSpPr>
        <p:spPr bwMode="auto">
          <a:xfrm>
            <a:off x="1834569" y="64062"/>
            <a:ext cx="6161831" cy="56938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100" b="1" dirty="0">
                <a:solidFill>
                  <a:schemeClr val="tx1"/>
                </a:solidFill>
                <a:latin typeface="Cambria" panose="02040503050406030204" pitchFamily="18" charset="0"/>
                <a:ea typeface="Cambria" panose="02040503050406030204" pitchFamily="18" charset="0"/>
                <a:cs typeface="Times New Roman" pitchFamily="18" charset="0"/>
              </a:rPr>
              <a:t>Diode Equivalent Circuits</a:t>
            </a:r>
          </a:p>
        </p:txBody>
      </p:sp>
    </p:spTree>
    <p:extLst>
      <p:ext uri="{BB962C8B-B14F-4D97-AF65-F5344CB8AC3E}">
        <p14:creationId xmlns:p14="http://schemas.microsoft.com/office/powerpoint/2010/main" val="84815581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
        <p:nvSpPr>
          <p:cNvPr id="2" name="Slide Number Placeholder 1">
            <a:extLst>
              <a:ext uri="{FF2B5EF4-FFF2-40B4-BE49-F238E27FC236}">
                <a16:creationId xmlns:a16="http://schemas.microsoft.com/office/drawing/2014/main" id="{60B60151-275B-234C-B96C-372251543F9B}"/>
              </a:ext>
            </a:extLst>
          </p:cNvPr>
          <p:cNvSpPr>
            <a:spLocks noGrp="1"/>
          </p:cNvSpPr>
          <p:nvPr>
            <p:ph type="sldNum" sz="quarter" idx="12"/>
          </p:nvPr>
        </p:nvSpPr>
        <p:spPr/>
        <p:txBody>
          <a:bodyPr/>
          <a:lstStyle/>
          <a:p>
            <a:pPr>
              <a:defRPr/>
            </a:pPr>
            <a:fld id="{47F6B988-E08C-4CCC-98F2-2921209802BF}" type="slidenum">
              <a:rPr lang="ja-JP" altLang="en-US" smtClean="0"/>
              <a:pPr>
                <a:defRPr/>
              </a:pPr>
              <a:t>58</a:t>
            </a:fld>
            <a:endParaRPr lang="ja-JP" altLang="en-US"/>
          </a:p>
        </p:txBody>
      </p:sp>
    </p:spTree>
    <p:extLst>
      <p:ext uri="{BB962C8B-B14F-4D97-AF65-F5344CB8AC3E}">
        <p14:creationId xmlns:p14="http://schemas.microsoft.com/office/powerpoint/2010/main" val="206851902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6483" y="872568"/>
            <a:ext cx="8208912" cy="4140608"/>
          </a:xfrm>
          <a:solidFill>
            <a:schemeClr val="accent3">
              <a:lumMod val="20000"/>
              <a:lumOff val="80000"/>
            </a:schemeClr>
          </a:solidFill>
        </p:spPr>
        <p:txBody>
          <a:bodyPr>
            <a:normAutofit/>
          </a:bodyPr>
          <a:lstStyle/>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Knowledge</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Basic of PN Junction</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Forward, reverse bias and zero bias voltage</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Resistance</a:t>
            </a:r>
          </a:p>
          <a:p>
            <a:pPr lvl="1" algn="just">
              <a:buFont typeface="Wingdings" panose="05000000000000000000" pitchFamily="2" charset="2"/>
              <a:buChar char="v"/>
            </a:pPr>
            <a:endParaRPr lang="en-US" sz="16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Principles of Semiconductor growth mechanism</a:t>
            </a:r>
          </a:p>
          <a:p>
            <a:pPr marL="457200" lvl="1" indent="0" algn="just">
              <a:buNone/>
            </a:pPr>
            <a:endParaRPr lang="en-US" sz="1600" b="1" dirty="0">
              <a:latin typeface="Cambria" panose="02040503050406030204" pitchFamily="18" charset="0"/>
              <a:ea typeface="Cambria" panose="02040503050406030204" pitchFamily="18" charset="0"/>
            </a:endParaRPr>
          </a:p>
          <a:p>
            <a:pPr algn="just">
              <a:buFont typeface="Wingdings" panose="05000000000000000000" pitchFamily="2" charset="2"/>
              <a:buChar char="v"/>
            </a:pPr>
            <a:r>
              <a:rPr lang="en-US" sz="2000" b="1" dirty="0">
                <a:latin typeface="Cambria" panose="02040503050406030204" pitchFamily="18" charset="0"/>
                <a:ea typeface="Cambria" panose="02040503050406030204" pitchFamily="18" charset="0"/>
              </a:rPr>
              <a:t>Practical applications</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Circuit</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Working principle of Diode</a:t>
            </a:r>
          </a:p>
          <a:p>
            <a:pPr lvl="1" algn="just">
              <a:buFont typeface="Wingdings" panose="05000000000000000000" pitchFamily="2" charset="2"/>
              <a:buChar char="v"/>
            </a:pPr>
            <a:r>
              <a:rPr lang="en-US" sz="1600" b="1" dirty="0">
                <a:latin typeface="Cambria" panose="02040503050406030204" pitchFamily="18" charset="0"/>
                <a:ea typeface="Cambria" panose="02040503050406030204" pitchFamily="18" charset="0"/>
              </a:rPr>
              <a:t>Diodes can perform switching and digital logic operations.</a:t>
            </a:r>
            <a:endParaRPr lang="en-US" sz="1200" b="1" dirty="0">
              <a:latin typeface="Cambria" panose="02040503050406030204" pitchFamily="18" charset="0"/>
              <a:ea typeface="Cambria" panose="02040503050406030204" pitchFamily="18" charset="0"/>
            </a:endParaRPr>
          </a:p>
          <a:p>
            <a:pPr lvl="1" algn="just">
              <a:buFont typeface="Wingdings" panose="05000000000000000000" pitchFamily="2" charset="2"/>
              <a:buChar char="v"/>
            </a:pPr>
            <a:endParaRPr lang="en-US" sz="1600" b="1" dirty="0">
              <a:latin typeface="Cambria" panose="02040503050406030204" pitchFamily="18" charset="0"/>
              <a:ea typeface="Cambria" panose="02040503050406030204" pitchFamily="18" charset="0"/>
            </a:endParaRPr>
          </a:p>
        </p:txBody>
      </p:sp>
      <p:sp>
        <p:nvSpPr>
          <p:cNvPr id="6" name="Text Box 4"/>
          <p:cNvSpPr txBox="1">
            <a:spLocks noChangeArrowheads="1"/>
          </p:cNvSpPr>
          <p:nvPr/>
        </p:nvSpPr>
        <p:spPr bwMode="auto">
          <a:xfrm>
            <a:off x="1835696" y="65619"/>
            <a:ext cx="573048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solidFill>
                  <a:srgbClr val="0000FF"/>
                </a:solidFill>
                <a:latin typeface="Cambria" panose="02040503050406030204" pitchFamily="18" charset="0"/>
                <a:ea typeface="Cambria" panose="02040503050406030204" pitchFamily="18" charset="0"/>
                <a:cs typeface="Times New Roman" pitchFamily="18" charset="0"/>
              </a:rPr>
              <a:t>Outcome</a:t>
            </a:r>
          </a:p>
        </p:txBody>
      </p:sp>
    </p:spTree>
    <p:extLst>
      <p:ext uri="{BB962C8B-B14F-4D97-AF65-F5344CB8AC3E}">
        <p14:creationId xmlns:p14="http://schemas.microsoft.com/office/powerpoint/2010/main" val="1940999792"/>
      </p:ext>
    </p:extLst>
  </p:cSld>
  <p:clrMapOvr>
    <a:masterClrMapping/>
  </p:clrMapOvr>
  <p:transition spd="med">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FFD61C-95D2-D440-B775-1745A49268F3}"/>
              </a:ext>
            </a:extLst>
          </p:cNvPr>
          <p:cNvSpPr>
            <a:spLocks noGrp="1"/>
          </p:cNvSpPr>
          <p:nvPr>
            <p:ph type="sldNum" sz="quarter" idx="12"/>
          </p:nvPr>
        </p:nvSpPr>
        <p:spPr/>
        <p:txBody>
          <a:bodyPr/>
          <a:lstStyle/>
          <a:p>
            <a:pPr>
              <a:defRPr/>
            </a:pPr>
            <a:fld id="{47F6B988-E08C-4CCC-98F2-2921209802BF}" type="slidenum">
              <a:rPr lang="ja-JP" altLang="en-US" smtClean="0"/>
              <a:pPr>
                <a:defRPr/>
              </a:pPr>
              <a:t>6</a:t>
            </a:fld>
            <a:endParaRPr lang="ja-JP" altLang="en-US"/>
          </a:p>
        </p:txBody>
      </p:sp>
      <p:sp>
        <p:nvSpPr>
          <p:cNvPr id="6" name="Text Box 4"/>
          <p:cNvSpPr txBox="1">
            <a:spLocks noChangeArrowheads="1"/>
          </p:cNvSpPr>
          <p:nvPr/>
        </p:nvSpPr>
        <p:spPr bwMode="auto">
          <a:xfrm>
            <a:off x="467544" y="77143"/>
            <a:ext cx="8208912" cy="1200329"/>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600" b="1" dirty="0"/>
              <a:t>Why do we use semiconductors instead of conductors in electronics fabrication?</a:t>
            </a:r>
            <a:endParaRPr lang="en-US" sz="3400" b="1" dirty="0">
              <a:solidFill>
                <a:srgbClr val="0000FF"/>
              </a:solidFill>
              <a:latin typeface="Cambria" panose="02040503050406030204" pitchFamily="18" charset="0"/>
              <a:ea typeface="Cambria" panose="02040503050406030204" pitchFamily="18" charset="0"/>
              <a:cs typeface="Times New Roman" pitchFamily="18" charset="0"/>
            </a:endParaRPr>
          </a:p>
        </p:txBody>
      </p:sp>
      <p:sp>
        <p:nvSpPr>
          <p:cNvPr id="3" name="TextBox 2">
            <a:extLst>
              <a:ext uri="{FF2B5EF4-FFF2-40B4-BE49-F238E27FC236}">
                <a16:creationId xmlns:a16="http://schemas.microsoft.com/office/drawing/2014/main" id="{118055F3-AA93-68B3-D32E-AB18EE74293C}"/>
              </a:ext>
            </a:extLst>
          </p:cNvPr>
          <p:cNvSpPr txBox="1"/>
          <p:nvPr/>
        </p:nvSpPr>
        <p:spPr>
          <a:xfrm>
            <a:off x="457200" y="1647384"/>
            <a:ext cx="8219256" cy="2369880"/>
          </a:xfrm>
          <a:prstGeom prst="rect">
            <a:avLst/>
          </a:prstGeom>
          <a:noFill/>
        </p:spPr>
        <p:txBody>
          <a:bodyPr wrap="square" rtlCol="0">
            <a:spAutoFit/>
          </a:bodyPr>
          <a:lstStyle/>
          <a:p>
            <a:endParaRPr lang="en-US" b="0" i="0" dirty="0">
              <a:solidFill>
                <a:srgbClr val="282829"/>
              </a:solidFill>
              <a:effectLst/>
              <a:latin typeface="-apple-system"/>
            </a:endParaRPr>
          </a:p>
          <a:p>
            <a:endParaRPr lang="en-US" dirty="0">
              <a:solidFill>
                <a:srgbClr val="282829"/>
              </a:solidFill>
              <a:latin typeface="-apple-system"/>
            </a:endParaRPr>
          </a:p>
          <a:p>
            <a:r>
              <a:rPr lang="en-US" sz="2800" b="0" i="0" dirty="0">
                <a:solidFill>
                  <a:srgbClr val="282829"/>
                </a:solidFill>
                <a:effectLst/>
                <a:latin typeface="+mj-lt"/>
              </a:rPr>
              <a:t>To control. </a:t>
            </a:r>
          </a:p>
          <a:p>
            <a:r>
              <a:rPr lang="en-US" sz="2800" b="0" i="0" dirty="0">
                <a:solidFill>
                  <a:srgbClr val="282829"/>
                </a:solidFill>
                <a:effectLst/>
                <a:latin typeface="+mj-lt"/>
              </a:rPr>
              <a:t>Transistors need to be able to give us two different outputs to perform logic functions; that is "1" (on) and "0" (off). In short switching ability. </a:t>
            </a:r>
            <a:endParaRPr lang="en-US" sz="2800" dirty="0">
              <a:latin typeface="+mj-lt"/>
            </a:endParaRPr>
          </a:p>
        </p:txBody>
      </p:sp>
    </p:spTree>
    <p:extLst>
      <p:ext uri="{BB962C8B-B14F-4D97-AF65-F5344CB8AC3E}">
        <p14:creationId xmlns:p14="http://schemas.microsoft.com/office/powerpoint/2010/main" val="170255209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1957568" y="599307"/>
            <a:ext cx="5228860" cy="878351"/>
          </a:xfrm>
          <a:prstGeom prst="rect">
            <a:avLst/>
          </a:prstGeom>
        </p:spPr>
        <p:txBody>
          <a:bodyPr vert="horz" lIns="68580" tIns="34290" rIns="68580" bIns="34290"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5400" b="1" dirty="0">
                <a:solidFill>
                  <a:srgbClr val="FF0000"/>
                </a:solidFill>
                <a:latin typeface="Times New Roman" panose="02020603050405020304" pitchFamily="18" charset="0"/>
                <a:cs typeface="Times New Roman" panose="02020603050405020304" pitchFamily="18" charset="0"/>
              </a:rPr>
              <a:t>Electronic Devices</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2497106" y="5313601"/>
            <a:ext cx="4149793" cy="696988"/>
          </a:xfrm>
          <a:prstGeom prst="rect">
            <a:avLst/>
          </a:prstGeom>
        </p:spPr>
        <p:txBody>
          <a:bodyPr vert="horz" lIns="68580" tIns="34290" rIns="68580" bIns="3429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350"/>
              </a:spcBef>
            </a:pPr>
            <a:r>
              <a:rPr kumimoji="0" lang="en-US" altLang="en-US" sz="1100" u="sng" dirty="0">
                <a:solidFill>
                  <a:schemeClr val="accent1">
                    <a:lumMod val="75000"/>
                  </a:schemeClr>
                </a:solidFill>
                <a:latin typeface="TimesNewRomanPS"/>
              </a:rPr>
              <a:t>Reference book</a:t>
            </a:r>
            <a:r>
              <a:rPr kumimoji="0" lang="en-US" altLang="en-US" sz="1100" dirty="0">
                <a:solidFill>
                  <a:schemeClr val="accent1">
                    <a:lumMod val="75000"/>
                  </a:schemeClr>
                </a:solidFill>
                <a:latin typeface="TimesNewRomanPS"/>
              </a:rPr>
              <a:t>:</a:t>
            </a:r>
            <a:endParaRPr lang="en-US" sz="1100"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350"/>
              </a:spcBef>
            </a:pPr>
            <a:r>
              <a:rPr kumimoji="0" lang="en-US" altLang="en-US" sz="1400" b="1" dirty="0">
                <a:solidFill>
                  <a:schemeClr val="accent1">
                    <a:lumMod val="75000"/>
                  </a:schemeClr>
                </a:solidFill>
                <a:latin typeface="TimesNewRomanPS"/>
              </a:rPr>
              <a:t>Electronic Devices and Circuit Theory (Chapter-2)</a:t>
            </a:r>
            <a:r>
              <a:rPr kumimoji="0" lang="en-US" altLang="en-US" sz="1400" dirty="0">
                <a:solidFill>
                  <a:schemeClr val="accent1">
                    <a:lumMod val="75000"/>
                  </a:schemeClr>
                </a:solidFill>
                <a:latin typeface="TimesNewRomanPS"/>
              </a:rPr>
              <a:t> </a:t>
            </a:r>
          </a:p>
          <a:p>
            <a:pPr algn="ctr">
              <a:lnSpc>
                <a:spcPct val="100000"/>
              </a:lnSpc>
              <a:spcBef>
                <a:spcPts val="350"/>
              </a:spcBef>
            </a:pPr>
            <a:r>
              <a:rPr lang="en-US" sz="1100" dirty="0">
                <a:solidFill>
                  <a:schemeClr val="accent1">
                    <a:lumMod val="75000"/>
                  </a:schemeClr>
                </a:solidFill>
                <a:latin typeface="TimesNewRomanPS"/>
              </a:rPr>
              <a:t>Robert L. </a:t>
            </a:r>
            <a:r>
              <a:rPr lang="en-US" sz="1100" dirty="0" err="1">
                <a:solidFill>
                  <a:schemeClr val="accent1">
                    <a:lumMod val="75000"/>
                  </a:schemeClr>
                </a:solidFill>
                <a:latin typeface="TimesNewRomanPS"/>
              </a:rPr>
              <a:t>Boylestad</a:t>
            </a:r>
            <a:r>
              <a:rPr lang="en-US" sz="1100" dirty="0">
                <a:solidFill>
                  <a:schemeClr val="accent1">
                    <a:lumMod val="75000"/>
                  </a:schemeClr>
                </a:solidFill>
                <a:latin typeface="TimesNewRomanPS"/>
              </a:rPr>
              <a:t> and L. </a:t>
            </a:r>
            <a:r>
              <a:rPr lang="en-US" sz="1100" dirty="0" err="1">
                <a:solidFill>
                  <a:schemeClr val="accent1">
                    <a:lumMod val="75000"/>
                  </a:schemeClr>
                </a:solidFill>
                <a:latin typeface="TimesNewRomanPS"/>
              </a:rPr>
              <a:t>Nashelsky</a:t>
            </a:r>
            <a:r>
              <a:rPr lang="en-US" sz="1100" dirty="0">
                <a:solidFill>
                  <a:schemeClr val="accent1">
                    <a:lumMod val="75000"/>
                  </a:schemeClr>
                </a:solidFill>
                <a:latin typeface="TimesNewRomanPS"/>
              </a:rPr>
              <a:t> , (11</a:t>
            </a:r>
            <a:r>
              <a:rPr lang="en-US" sz="1100" baseline="30000" dirty="0">
                <a:solidFill>
                  <a:schemeClr val="accent1">
                    <a:lumMod val="75000"/>
                  </a:schemeClr>
                </a:solidFill>
                <a:latin typeface="TimesNewRomanPS"/>
              </a:rPr>
              <a:t>th</a:t>
            </a:r>
            <a:r>
              <a:rPr lang="en-US" sz="1100" dirty="0">
                <a:solidFill>
                  <a:schemeClr val="accent1">
                    <a:lumMod val="75000"/>
                  </a:schemeClr>
                </a:solidFill>
                <a:latin typeface="TimesNewRomanPS"/>
              </a:rPr>
              <a:t> Edition)</a:t>
            </a:r>
            <a:endParaRPr lang="en-US" sz="1100"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264972" y="1916834"/>
            <a:ext cx="2614052" cy="878351"/>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2400" b="1" dirty="0">
                <a:solidFill>
                  <a:srgbClr val="0000FF"/>
                </a:solidFill>
                <a:latin typeface="Times New Roman" panose="02020603050405020304" pitchFamily="18" charset="0"/>
                <a:cs typeface="Times New Roman" panose="02020603050405020304" pitchFamily="18" charset="0"/>
              </a:rPr>
              <a:t>Mid Term</a:t>
            </a:r>
            <a:br>
              <a:rPr lang="en-US" sz="2400" b="1" dirty="0">
                <a:solidFill>
                  <a:srgbClr val="0000FF"/>
                </a:solidFill>
                <a:latin typeface="Times New Roman" panose="02020603050405020304" pitchFamily="18" charset="0"/>
                <a:cs typeface="Times New Roman" panose="02020603050405020304" pitchFamily="18" charset="0"/>
              </a:rPr>
            </a:br>
            <a:r>
              <a:rPr lang="en-US" sz="2400" b="1" dirty="0">
                <a:solidFill>
                  <a:srgbClr val="0000FF"/>
                </a:solidFill>
                <a:latin typeface="Times New Roman" panose="02020603050405020304" pitchFamily="18" charset="0"/>
                <a:cs typeface="Times New Roman" panose="02020603050405020304" pitchFamily="18" charset="0"/>
              </a:rPr>
              <a:t>Lecture - 03</a:t>
            </a:r>
          </a:p>
        </p:txBody>
      </p:sp>
      <p:sp>
        <p:nvSpPr>
          <p:cNvPr id="8" name="TextBox 7">
            <a:extLst>
              <a:ext uri="{FF2B5EF4-FFF2-40B4-BE49-F238E27FC236}">
                <a16:creationId xmlns:a16="http://schemas.microsoft.com/office/drawing/2014/main" id="{92FC7222-61F8-4846-9494-59B152A52007}"/>
              </a:ext>
            </a:extLst>
          </p:cNvPr>
          <p:cNvSpPr txBox="1"/>
          <p:nvPr/>
        </p:nvSpPr>
        <p:spPr>
          <a:xfrm>
            <a:off x="2971737" y="3685061"/>
            <a:ext cx="3349378" cy="738664"/>
          </a:xfrm>
          <a:prstGeom prst="rect">
            <a:avLst/>
          </a:prstGeom>
          <a:noFill/>
        </p:spPr>
        <p:txBody>
          <a:bodyPr wrap="none" rtlCol="0">
            <a:spAutoFit/>
          </a:body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sz="1400"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2647448431"/>
      </p:ext>
    </p:extLst>
  </p:cSld>
  <p:clrMapOvr>
    <a:masterClrMapping/>
  </p:clrMapOvr>
  <p:transition spd="med">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4298-503E-1047-89FB-A72E214E7DA8}"/>
              </a:ext>
            </a:extLst>
          </p:cNvPr>
          <p:cNvSpPr>
            <a:spLocks noGrp="1"/>
          </p:cNvSpPr>
          <p:nvPr>
            <p:ph type="title"/>
          </p:nvPr>
        </p:nvSpPr>
        <p:spPr>
          <a:xfrm>
            <a:off x="3410538" y="466728"/>
            <a:ext cx="2322923" cy="615553"/>
          </a:xfr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eaLnBrk="0" hangingPunct="0"/>
            <a:r>
              <a:rPr lang="en-US" sz="3400" b="1" dirty="0">
                <a:latin typeface="Cambria" panose="02040503050406030204" pitchFamily="18" charset="0"/>
                <a:cs typeface="Times New Roman" pitchFamily="18" charset="0"/>
              </a:rPr>
              <a:t>Objectives</a:t>
            </a:r>
          </a:p>
        </p:txBody>
      </p:sp>
      <p:sp>
        <p:nvSpPr>
          <p:cNvPr id="7" name="Content Placeholder 2">
            <a:extLst>
              <a:ext uri="{FF2B5EF4-FFF2-40B4-BE49-F238E27FC236}">
                <a16:creationId xmlns:a16="http://schemas.microsoft.com/office/drawing/2014/main" id="{F4B26E64-DBCA-424B-B3B5-1B152A3712C6}"/>
              </a:ext>
            </a:extLst>
          </p:cNvPr>
          <p:cNvSpPr>
            <a:spLocks noGrp="1"/>
          </p:cNvSpPr>
          <p:nvPr>
            <p:ph idx="1"/>
          </p:nvPr>
        </p:nvSpPr>
        <p:spPr>
          <a:xfrm>
            <a:off x="812834" y="1834717"/>
            <a:ext cx="7886700" cy="1857608"/>
          </a:xfrm>
        </p:spPr>
        <p:txBody>
          <a:bodyPr>
            <a:noAutofit/>
          </a:bodyPr>
          <a:lstStyle/>
          <a:p>
            <a:pPr algn="just">
              <a:spcBef>
                <a:spcPts val="432"/>
              </a:spcBef>
              <a:spcAft>
                <a:spcPts val="600"/>
              </a:spcAft>
              <a:buFont typeface="Zapf Dingbats"/>
              <a:buChar char="✯"/>
            </a:pPr>
            <a:r>
              <a:rPr lang="en-US" sz="1800" dirty="0">
                <a:latin typeface="Times New Roman" panose="02020603050405020304" pitchFamily="18" charset="0"/>
                <a:cs typeface="Times New Roman" panose="02020603050405020304" pitchFamily="18" charset="0"/>
              </a:rPr>
              <a:t>Understand the concept of load-line analysis and how it is applied to diode networks.</a:t>
            </a:r>
          </a:p>
          <a:p>
            <a:pPr algn="just">
              <a:spcBef>
                <a:spcPts val="432"/>
              </a:spcBef>
              <a:spcAft>
                <a:spcPts val="600"/>
              </a:spcAft>
              <a:buFont typeface="Zapf Dingbats"/>
              <a:buChar char="✯"/>
            </a:pPr>
            <a:endParaRPr lang="en-US" sz="1800" dirty="0">
              <a:latin typeface="Times New Roman" panose="02020603050405020304" pitchFamily="18" charset="0"/>
              <a:cs typeface="Times New Roman" panose="02020603050405020304" pitchFamily="18" charset="0"/>
            </a:endParaRPr>
          </a:p>
          <a:p>
            <a:pPr algn="just">
              <a:spcBef>
                <a:spcPts val="432"/>
              </a:spcBef>
              <a:spcAft>
                <a:spcPts val="600"/>
              </a:spcAft>
              <a:buFont typeface="Zapf Dingbats"/>
              <a:buChar char="✯"/>
            </a:pPr>
            <a:r>
              <a:rPr lang="en-US" sz="1800" dirty="0">
                <a:latin typeface="Times New Roman" panose="02020603050405020304" pitchFamily="18" charset="0"/>
                <a:cs typeface="Times New Roman" panose="02020603050405020304" pitchFamily="18" charset="0"/>
              </a:rPr>
              <a:t>Become familiar with the use of equivalent circuits to analyze series, parallel, and series-parallel diode networks.</a:t>
            </a:r>
          </a:p>
        </p:txBody>
      </p:sp>
    </p:spTree>
    <p:extLst>
      <p:ext uri="{BB962C8B-B14F-4D97-AF65-F5344CB8AC3E}">
        <p14:creationId xmlns:p14="http://schemas.microsoft.com/office/powerpoint/2010/main" val="82234175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4298-503E-1047-89FB-A72E214E7DA8}"/>
              </a:ext>
            </a:extLst>
          </p:cNvPr>
          <p:cNvSpPr>
            <a:spLocks noGrp="1"/>
          </p:cNvSpPr>
          <p:nvPr>
            <p:ph type="title"/>
          </p:nvPr>
        </p:nvSpPr>
        <p:spPr>
          <a:xfrm>
            <a:off x="2330545" y="353551"/>
            <a:ext cx="4482910" cy="615553"/>
          </a:xfr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r>
              <a:rPr lang="en-US" sz="3400" b="1" dirty="0">
                <a:latin typeface="Cambria" panose="02040503050406030204" pitchFamily="18" charset="0"/>
                <a:cs typeface="Times New Roman" pitchFamily="18" charset="0"/>
              </a:rPr>
              <a:t>LOAD-LINE ANALYSIS</a:t>
            </a:r>
          </a:p>
        </p:txBody>
      </p:sp>
      <p:sp>
        <p:nvSpPr>
          <p:cNvPr id="7" name="Content Placeholder 2">
            <a:extLst>
              <a:ext uri="{FF2B5EF4-FFF2-40B4-BE49-F238E27FC236}">
                <a16:creationId xmlns:a16="http://schemas.microsoft.com/office/drawing/2014/main" id="{0C406047-F7AC-3748-BCD0-C859E4C94390}"/>
              </a:ext>
            </a:extLst>
          </p:cNvPr>
          <p:cNvSpPr txBox="1">
            <a:spLocks/>
          </p:cNvSpPr>
          <p:nvPr/>
        </p:nvSpPr>
        <p:spPr>
          <a:xfrm>
            <a:off x="564677" y="1111830"/>
            <a:ext cx="8014648" cy="198493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en-US" sz="1800" dirty="0">
                <a:latin typeface="Times New Roman" panose="02020603050405020304" pitchFamily="18" charset="0"/>
                <a:cs typeface="Times New Roman" panose="02020603050405020304" pitchFamily="18" charset="0"/>
              </a:rPr>
              <a:t>A load line is a line drawn on the IV characteristics curve.</a:t>
            </a:r>
          </a:p>
          <a:p>
            <a:pPr algn="just">
              <a:spcAft>
                <a:spcPts val="600"/>
              </a:spcAft>
            </a:pPr>
            <a:r>
              <a:rPr lang="en-US" sz="1800" dirty="0">
                <a:latin typeface="Times New Roman" panose="02020603050405020304" pitchFamily="18" charset="0"/>
                <a:cs typeface="Times New Roman" panose="02020603050405020304" pitchFamily="18" charset="0"/>
              </a:rPr>
              <a:t>The load line plots all possible combinations of diode current (I</a:t>
            </a:r>
            <a:r>
              <a:rPr lang="en-US" sz="1800" baseline="-250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and voltage (V</a:t>
            </a:r>
            <a:r>
              <a:rPr lang="en-US" sz="1800" baseline="-250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for a given circuit.</a:t>
            </a:r>
          </a:p>
          <a:p>
            <a:pPr algn="just">
              <a:spcAft>
                <a:spcPts val="600"/>
              </a:spcAft>
            </a:pPr>
            <a:r>
              <a:rPr lang="en-US" sz="1800" dirty="0">
                <a:latin typeface="Times New Roman" panose="02020603050405020304" pitchFamily="18" charset="0"/>
                <a:cs typeface="Times New Roman" panose="02020603050405020304" pitchFamily="18" charset="0"/>
              </a:rPr>
              <a:t>The maximum I</a:t>
            </a:r>
            <a:r>
              <a:rPr lang="en-US" sz="1800" baseline="-250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equals E/R, and the maximum V</a:t>
            </a:r>
            <a:r>
              <a:rPr lang="en-US" sz="1800" baseline="-250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equals E.</a:t>
            </a:r>
          </a:p>
          <a:p>
            <a:pPr algn="just">
              <a:spcAft>
                <a:spcPts val="600"/>
              </a:spcAft>
            </a:pPr>
            <a:r>
              <a:rPr lang="en-US" sz="1800" dirty="0">
                <a:latin typeface="Times New Roman" panose="02020603050405020304" pitchFamily="18" charset="0"/>
                <a:cs typeface="Times New Roman" panose="02020603050405020304" pitchFamily="18" charset="0"/>
              </a:rPr>
              <a:t>The point where </a:t>
            </a:r>
            <a:r>
              <a:rPr lang="en-US" sz="1800" b="1" u="sng" dirty="0">
                <a:latin typeface="Times New Roman" panose="02020603050405020304" pitchFamily="18" charset="0"/>
                <a:cs typeface="Times New Roman" panose="02020603050405020304" pitchFamily="18" charset="0"/>
              </a:rPr>
              <a:t>the load line and the characteristic curve intersect is the Q-point</a:t>
            </a:r>
            <a:r>
              <a:rPr lang="en-US" sz="1800" dirty="0">
                <a:latin typeface="Times New Roman" panose="02020603050405020304" pitchFamily="18" charset="0"/>
                <a:cs typeface="Times New Roman" panose="02020603050405020304" pitchFamily="18" charset="0"/>
              </a:rPr>
              <a:t>, which identifies I</a:t>
            </a:r>
            <a:r>
              <a:rPr lang="en-US" sz="1800" baseline="-250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and V</a:t>
            </a:r>
            <a:r>
              <a:rPr lang="en-US" sz="1800" baseline="-25000"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for a particular diode in a given circuit.</a:t>
            </a:r>
          </a:p>
        </p:txBody>
      </p:sp>
      <p:pic>
        <p:nvPicPr>
          <p:cNvPr id="10" name="Picture 9">
            <a:extLst>
              <a:ext uri="{FF2B5EF4-FFF2-40B4-BE49-F238E27FC236}">
                <a16:creationId xmlns:a16="http://schemas.microsoft.com/office/drawing/2014/main" id="{94C8BC9D-ED80-8747-BAE4-C0C4460B0370}"/>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2512781" y="3373217"/>
            <a:ext cx="3706733" cy="2496843"/>
          </a:xfrm>
          <a:prstGeom prst="rect">
            <a:avLst/>
          </a:prstGeom>
        </p:spPr>
      </p:pic>
    </p:spTree>
    <p:extLst>
      <p:ext uri="{BB962C8B-B14F-4D97-AF65-F5344CB8AC3E}">
        <p14:creationId xmlns:p14="http://schemas.microsoft.com/office/powerpoint/2010/main" val="162437812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8973" y="475148"/>
            <a:ext cx="4646054" cy="615553"/>
          </a:xfr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r>
              <a:rPr lang="en-US" sz="3400" b="1" dirty="0">
                <a:latin typeface="Cambria" panose="02040503050406030204" pitchFamily="18" charset="0"/>
                <a:cs typeface="Times New Roman" pitchFamily="18" charset="0"/>
              </a:rPr>
              <a:t>LOAD-LINE ANALYSIS</a:t>
            </a:r>
          </a:p>
        </p:txBody>
      </p:sp>
      <p:sp>
        <p:nvSpPr>
          <p:cNvPr id="4" name="Slide Number Placeholder 3"/>
          <p:cNvSpPr>
            <a:spLocks noGrp="1"/>
          </p:cNvSpPr>
          <p:nvPr>
            <p:ph type="sldNum" sz="quarter" idx="12"/>
          </p:nvPr>
        </p:nvSpPr>
        <p:spPr/>
        <p:txBody>
          <a:bodyPr/>
          <a:lstStyle/>
          <a:p>
            <a:fld id="{6A292C40-F63F-4ADD-A86D-C0C15E22D185}" type="slidenum">
              <a:rPr lang="en-US" smtClean="0"/>
              <a:t>63</a:t>
            </a:fld>
            <a:endParaRPr lang="en-US" dirty="0"/>
          </a:p>
        </p:txBody>
      </p:sp>
      <p:pic>
        <p:nvPicPr>
          <p:cNvPr id="11" name="Picture 10"/>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795118" y="1890446"/>
            <a:ext cx="4350844" cy="2856879"/>
          </a:xfrm>
          <a:prstGeom prst="rect">
            <a:avLst/>
          </a:prstGeom>
        </p:spPr>
      </p:pic>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20986" y="1496500"/>
            <a:ext cx="1544685" cy="787893"/>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035756" y="2517974"/>
            <a:ext cx="1279445" cy="1269291"/>
          </a:xfrm>
          <a:prstGeom prst="rect">
            <a:avLst/>
          </a:prstGeom>
        </p:spPr>
      </p:pic>
      <p:pic>
        <p:nvPicPr>
          <p:cNvPr id="14" name="Picture 13"/>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035755" y="4221317"/>
            <a:ext cx="1429915" cy="1113368"/>
          </a:xfrm>
          <a:prstGeom prst="rect">
            <a:avLst/>
          </a:prstGeom>
        </p:spPr>
      </p:pic>
    </p:spTree>
    <p:extLst>
      <p:ext uri="{BB962C8B-B14F-4D97-AF65-F5344CB8AC3E}">
        <p14:creationId xmlns:p14="http://schemas.microsoft.com/office/powerpoint/2010/main" val="10241927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770" y="1164216"/>
            <a:ext cx="6643688" cy="950119"/>
          </a:xfrm>
          <a:prstGeom prst="rect">
            <a:avLst/>
          </a:prstGeom>
        </p:spPr>
      </p:pic>
      <p:pic>
        <p:nvPicPr>
          <p:cNvPr id="17" name="Picture 16"/>
          <p:cNvPicPr>
            <a:picLocks noChangeAspect="1"/>
          </p:cNvPicPr>
          <p:nvPr/>
        </p:nvPicPr>
        <p:blipFill rotWithShape="1">
          <a:blip r:embed="rId3" cstate="emai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rcRect/>
          <a:stretch/>
        </p:blipFill>
        <p:spPr>
          <a:xfrm>
            <a:off x="4821430" y="1540444"/>
            <a:ext cx="2252639" cy="1592906"/>
          </a:xfrm>
          <a:prstGeom prst="rect">
            <a:avLst/>
          </a:prstGeom>
        </p:spPr>
      </p:pic>
      <p:pic>
        <p:nvPicPr>
          <p:cNvPr id="10" name="Picture 9">
            <a:extLst>
              <a:ext uri="{FF2B5EF4-FFF2-40B4-BE49-F238E27FC236}">
                <a16:creationId xmlns:a16="http://schemas.microsoft.com/office/drawing/2014/main" id="{3DC2922D-FFF1-224A-98BC-B3DFB558C37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6298" y="3429000"/>
            <a:ext cx="5301205" cy="387295"/>
          </a:xfrm>
          <a:prstGeom prst="rect">
            <a:avLst/>
          </a:prstGeom>
        </p:spPr>
      </p:pic>
      <p:sp>
        <p:nvSpPr>
          <p:cNvPr id="2" name="Title 1"/>
          <p:cNvSpPr>
            <a:spLocks noGrp="1"/>
          </p:cNvSpPr>
          <p:nvPr>
            <p:ph type="title"/>
          </p:nvPr>
        </p:nvSpPr>
        <p:spPr>
          <a:xfrm>
            <a:off x="2069932" y="326101"/>
            <a:ext cx="5004137" cy="615553"/>
          </a:xfr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r>
              <a:rPr lang="en-US" sz="3400" b="1" dirty="0">
                <a:latin typeface="Cambria" panose="02040503050406030204" pitchFamily="18" charset="0"/>
                <a:cs typeface="Times New Roman" pitchFamily="18" charset="0"/>
              </a:rPr>
              <a:t>LOAD-LINE ANALYSIS</a:t>
            </a:r>
          </a:p>
        </p:txBody>
      </p:sp>
      <p:sp>
        <p:nvSpPr>
          <p:cNvPr id="4" name="Slide Number Placeholder 3"/>
          <p:cNvSpPr>
            <a:spLocks noGrp="1"/>
          </p:cNvSpPr>
          <p:nvPr>
            <p:ph type="sldNum" sz="quarter" idx="12"/>
          </p:nvPr>
        </p:nvSpPr>
        <p:spPr/>
        <p:txBody>
          <a:bodyPr/>
          <a:lstStyle/>
          <a:p>
            <a:fld id="{6A292C40-F63F-4ADD-A86D-C0C15E22D185}" type="slidenum">
              <a:rPr lang="en-US" smtClean="0"/>
              <a:t>64</a:t>
            </a:fld>
            <a:endParaRPr lang="en-US" dirty="0"/>
          </a:p>
        </p:txBody>
      </p:sp>
      <p:pic>
        <p:nvPicPr>
          <p:cNvPr id="16" name="Picture 1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96770" y="2259782"/>
            <a:ext cx="4234701" cy="1085959"/>
          </a:xfrm>
          <a:prstGeom prst="rect">
            <a:avLst/>
          </a:prstGeom>
        </p:spPr>
      </p:pic>
      <p:pic>
        <p:nvPicPr>
          <p:cNvPr id="18" name="Picture 17"/>
          <p:cNvPicPr>
            <a:picLocks noChangeAspect="1"/>
          </p:cNvPicPr>
          <p:nvPr/>
        </p:nvPicPr>
        <p:blipFill>
          <a:blip r:embed="rId7" cstate="email">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5671352" y="3414399"/>
            <a:ext cx="3148175" cy="2152978"/>
          </a:xfrm>
          <a:prstGeom prst="rect">
            <a:avLst/>
          </a:prstGeom>
        </p:spPr>
      </p:pic>
      <p:pic>
        <p:nvPicPr>
          <p:cNvPr id="12" name="Picture 11">
            <a:extLst>
              <a:ext uri="{FF2B5EF4-FFF2-40B4-BE49-F238E27FC236}">
                <a16:creationId xmlns:a16="http://schemas.microsoft.com/office/drawing/2014/main" id="{70CEE53B-228D-8C44-9E59-94B6205254BB}"/>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b="-20540"/>
          <a:stretch/>
        </p:blipFill>
        <p:spPr>
          <a:xfrm>
            <a:off x="355199" y="4937297"/>
            <a:ext cx="4120586" cy="387326"/>
          </a:xfrm>
          <a:prstGeom prst="rect">
            <a:avLst/>
          </a:prstGeom>
        </p:spPr>
      </p:pic>
      <p:pic>
        <p:nvPicPr>
          <p:cNvPr id="13" name="Picture 12">
            <a:extLst>
              <a:ext uri="{FF2B5EF4-FFF2-40B4-BE49-F238E27FC236}">
                <a16:creationId xmlns:a16="http://schemas.microsoft.com/office/drawing/2014/main" id="{31F9A2AA-4092-9F4D-99D9-1052D9061D7C}"/>
              </a:ext>
            </a:extLst>
          </p:cNvPr>
          <p:cNvPicPr>
            <a:picLocks noChangeAspect="1"/>
          </p:cNvPicPr>
          <p:nvPr/>
        </p:nvPicPr>
        <p:blipFill rotWithShape="1">
          <a:blip r:embed="rId10" cstate="email">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a:stretch/>
        </p:blipFill>
        <p:spPr>
          <a:xfrm>
            <a:off x="7074069" y="1164216"/>
            <a:ext cx="1734063" cy="2127450"/>
          </a:xfrm>
          <a:prstGeom prst="rect">
            <a:avLst/>
          </a:prstGeom>
        </p:spPr>
      </p:pic>
      <p:pic>
        <p:nvPicPr>
          <p:cNvPr id="14" name="Picture 13">
            <a:extLst>
              <a:ext uri="{FF2B5EF4-FFF2-40B4-BE49-F238E27FC236}">
                <a16:creationId xmlns:a16="http://schemas.microsoft.com/office/drawing/2014/main" id="{47780EFC-27D7-C341-A0D4-502A39AF5368}"/>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b="-1103"/>
          <a:stretch/>
        </p:blipFill>
        <p:spPr>
          <a:xfrm>
            <a:off x="895068" y="4107337"/>
            <a:ext cx="1551009" cy="590596"/>
          </a:xfrm>
          <a:prstGeom prst="rect">
            <a:avLst/>
          </a:prstGeom>
        </p:spPr>
      </p:pic>
    </p:spTree>
    <p:extLst>
      <p:ext uri="{BB962C8B-B14F-4D97-AF65-F5344CB8AC3E}">
        <p14:creationId xmlns:p14="http://schemas.microsoft.com/office/powerpoint/2010/main" val="184582338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DF09EC8C-04B8-974E-A8FD-C84E3D9373EC}"/>
              </a:ext>
            </a:extLst>
          </p:cNvPr>
          <p:cNvSpPr>
            <a:spLocks noGrp="1"/>
          </p:cNvSpPr>
          <p:nvPr>
            <p:ph type="title"/>
          </p:nvPr>
        </p:nvSpPr>
        <p:spPr>
          <a:xfrm>
            <a:off x="2069932" y="326101"/>
            <a:ext cx="5004137" cy="615553"/>
          </a:xfr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eaLnBrk="0" hangingPunct="0"/>
            <a:r>
              <a:rPr lang="en-US" sz="3400" b="1" dirty="0">
                <a:latin typeface="Cambria" panose="02040503050406030204" pitchFamily="18" charset="0"/>
                <a:cs typeface="Times New Roman" pitchFamily="18" charset="0"/>
              </a:rPr>
              <a:t>LOAD-LINE ANALYSIS</a:t>
            </a:r>
          </a:p>
        </p:txBody>
      </p:sp>
      <p:sp>
        <p:nvSpPr>
          <p:cNvPr id="4" name="Slide Number Placeholder 3"/>
          <p:cNvSpPr>
            <a:spLocks noGrp="1"/>
          </p:cNvSpPr>
          <p:nvPr>
            <p:ph type="sldNum" sz="quarter" idx="12"/>
          </p:nvPr>
        </p:nvSpPr>
        <p:spPr/>
        <p:txBody>
          <a:bodyPr/>
          <a:lstStyle/>
          <a:p>
            <a:fld id="{6A292C40-F63F-4ADD-A86D-C0C15E22D185}" type="slidenum">
              <a:rPr lang="en-US" smtClean="0"/>
              <a:t>65</a:t>
            </a:fld>
            <a:endParaRPr lang="en-US" dirty="0"/>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17731" y="1187541"/>
            <a:ext cx="3371117" cy="680604"/>
          </a:xfrm>
          <a:prstGeom prst="rect">
            <a:avLst/>
          </a:prstGeom>
        </p:spPr>
      </p:pic>
      <p:pic>
        <p:nvPicPr>
          <p:cNvPr id="12" name="Picture 11"/>
          <p:cNvPicPr>
            <a:picLocks noChangeAspect="1"/>
          </p:cNvPicPr>
          <p:nvPr/>
        </p:nvPicPr>
        <p:blipFill>
          <a:blip r:embed="rId5" cstate="email">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tretch>
            <a:fillRect/>
          </a:stretch>
        </p:blipFill>
        <p:spPr>
          <a:xfrm>
            <a:off x="4923541" y="1399654"/>
            <a:ext cx="4023141" cy="2751350"/>
          </a:xfrm>
          <a:prstGeom prst="rect">
            <a:avLst/>
          </a:prstGeom>
        </p:spPr>
      </p:pic>
      <p:pic>
        <p:nvPicPr>
          <p:cNvPr id="13" name="Picture 12"/>
          <p:cNvPicPr>
            <a:picLocks noChangeAspect="1"/>
          </p:cNvPicPr>
          <p:nvPr/>
        </p:nvPicPr>
        <p:blipFill>
          <a:blip r:embed="rId7" cstate="email">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751910" y="1868145"/>
            <a:ext cx="2636044" cy="2414588"/>
          </a:xfrm>
          <a:prstGeom prst="rect">
            <a:avLst/>
          </a:prstGeom>
        </p:spPr>
      </p:pic>
      <p:pic>
        <p:nvPicPr>
          <p:cNvPr id="14" name="Picture 13"/>
          <p:cNvPicPr>
            <a:picLocks noChangeAspect="1"/>
          </p:cNvPicPr>
          <p:nvPr/>
        </p:nvPicPr>
        <p:blipFill>
          <a:blip r:embed="rId9" cstate="email">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447463" y="4360285"/>
            <a:ext cx="4435240" cy="1018581"/>
          </a:xfrm>
          <a:prstGeom prst="rect">
            <a:avLst/>
          </a:prstGeom>
        </p:spPr>
      </p:pic>
    </p:spTree>
    <p:extLst>
      <p:ext uri="{BB962C8B-B14F-4D97-AF65-F5344CB8AC3E}">
        <p14:creationId xmlns:p14="http://schemas.microsoft.com/office/powerpoint/2010/main" val="75458173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83E8-13BC-564A-8ACD-90A03515B8CD}"/>
              </a:ext>
            </a:extLst>
          </p:cNvPr>
          <p:cNvSpPr txBox="1">
            <a:spLocks/>
          </p:cNvSpPr>
          <p:nvPr/>
        </p:nvSpPr>
        <p:spPr bwMode="auto">
          <a:xfrm>
            <a:off x="1272702" y="287806"/>
            <a:ext cx="7220002" cy="615553"/>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890" algn="ctr" rtl="0" eaLnBrk="1" fontAlgn="base" hangingPunct="1">
              <a:spcBef>
                <a:spcPct val="0"/>
              </a:spcBef>
              <a:spcAft>
                <a:spcPct val="0"/>
              </a:spcAft>
              <a:defRPr kumimoji="1" sz="3300">
                <a:solidFill>
                  <a:schemeClr val="dk1"/>
                </a:solidFill>
                <a:latin typeface="+mn-lt"/>
                <a:ea typeface="+mn-ea"/>
                <a:cs typeface="+mn-cs"/>
              </a:defRPr>
            </a:lvl6pPr>
            <a:lvl7pPr marL="685779" algn="ctr" rtl="0" eaLnBrk="1" fontAlgn="base" hangingPunct="1">
              <a:spcBef>
                <a:spcPct val="0"/>
              </a:spcBef>
              <a:spcAft>
                <a:spcPct val="0"/>
              </a:spcAft>
              <a:defRPr kumimoji="1" sz="3300">
                <a:solidFill>
                  <a:schemeClr val="dk1"/>
                </a:solidFill>
                <a:latin typeface="+mn-lt"/>
                <a:ea typeface="+mn-ea"/>
                <a:cs typeface="+mn-cs"/>
              </a:defRPr>
            </a:lvl7pPr>
            <a:lvl8pPr marL="1028669" algn="ctr" rtl="0" eaLnBrk="1" fontAlgn="base" hangingPunct="1">
              <a:spcBef>
                <a:spcPct val="0"/>
              </a:spcBef>
              <a:spcAft>
                <a:spcPct val="0"/>
              </a:spcAft>
              <a:defRPr kumimoji="1" sz="3300">
                <a:solidFill>
                  <a:schemeClr val="dk1"/>
                </a:solidFill>
                <a:latin typeface="+mn-lt"/>
                <a:ea typeface="+mn-ea"/>
                <a:cs typeface="+mn-cs"/>
              </a:defRPr>
            </a:lvl8pPr>
            <a:lvl9pPr marL="1371558" algn="ctr" rtl="0" eaLnBrk="1" fontAlgn="base" hangingPunct="1">
              <a:spcBef>
                <a:spcPct val="0"/>
              </a:spcBef>
              <a:spcAft>
                <a:spcPct val="0"/>
              </a:spcAft>
              <a:defRPr kumimoji="1" sz="3300">
                <a:solidFill>
                  <a:schemeClr val="dk1"/>
                </a:solidFill>
                <a:latin typeface="+mn-lt"/>
                <a:ea typeface="+mn-ea"/>
                <a:cs typeface="+mn-cs"/>
              </a:defRPr>
            </a:lvl9pPr>
          </a:lstStyle>
          <a:p>
            <a:pPr eaLnBrk="0" hangingPunct="0"/>
            <a:r>
              <a:rPr lang="en-US" sz="3400" b="1" dirty="0">
                <a:latin typeface="Cambria" panose="02040503050406030204" pitchFamily="18" charset="0"/>
                <a:cs typeface="Times New Roman" pitchFamily="18" charset="0"/>
              </a:rPr>
              <a:t>SERIES DIODE CONFIGURATIONS</a:t>
            </a:r>
          </a:p>
        </p:txBody>
      </p:sp>
      <p:pic>
        <p:nvPicPr>
          <p:cNvPr id="3" name="Picture 2">
            <a:extLst>
              <a:ext uri="{FF2B5EF4-FFF2-40B4-BE49-F238E27FC236}">
                <a16:creationId xmlns:a16="http://schemas.microsoft.com/office/drawing/2014/main" id="{B90010D7-5696-6847-8467-3BA7C2BA06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182083" y="1062063"/>
            <a:ext cx="4779834" cy="4733873"/>
          </a:xfrm>
          <a:prstGeom prst="rect">
            <a:avLst/>
          </a:prstGeom>
        </p:spPr>
      </p:pic>
    </p:spTree>
    <p:extLst>
      <p:ext uri="{BB962C8B-B14F-4D97-AF65-F5344CB8AC3E}">
        <p14:creationId xmlns:p14="http://schemas.microsoft.com/office/powerpoint/2010/main" val="3646599059"/>
      </p:ext>
    </p:extLst>
  </p:cSld>
  <p:clrMapOvr>
    <a:masterClrMapping/>
  </p:clrMapOvr>
  <p:transition spd="med">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0520F7-E0FE-7443-BA49-802BBAFAFA6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0893" y="1934522"/>
            <a:ext cx="3032066" cy="2988956"/>
          </a:xfrm>
          <a:prstGeom prst="rect">
            <a:avLst/>
          </a:prstGeom>
        </p:spPr>
      </p:pic>
      <p:pic>
        <p:nvPicPr>
          <p:cNvPr id="3" name="Picture 2">
            <a:extLst>
              <a:ext uri="{FF2B5EF4-FFF2-40B4-BE49-F238E27FC236}">
                <a16:creationId xmlns:a16="http://schemas.microsoft.com/office/drawing/2014/main" id="{77130FAA-19D8-CC4A-9190-EA17BDDB0E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041996" y="2179252"/>
            <a:ext cx="4303352" cy="2499496"/>
          </a:xfrm>
          <a:prstGeom prst="rect">
            <a:avLst/>
          </a:prstGeom>
        </p:spPr>
      </p:pic>
      <p:sp>
        <p:nvSpPr>
          <p:cNvPr id="4" name="Title 1">
            <a:extLst>
              <a:ext uri="{FF2B5EF4-FFF2-40B4-BE49-F238E27FC236}">
                <a16:creationId xmlns:a16="http://schemas.microsoft.com/office/drawing/2014/main" id="{63153026-EEA7-D74C-9DBC-1F391F6468B1}"/>
              </a:ext>
            </a:extLst>
          </p:cNvPr>
          <p:cNvSpPr txBox="1">
            <a:spLocks/>
          </p:cNvSpPr>
          <p:nvPr/>
        </p:nvSpPr>
        <p:spPr bwMode="auto">
          <a:xfrm>
            <a:off x="1272702" y="287806"/>
            <a:ext cx="7220002" cy="615553"/>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890" algn="ctr" rtl="0" eaLnBrk="1" fontAlgn="base" hangingPunct="1">
              <a:spcBef>
                <a:spcPct val="0"/>
              </a:spcBef>
              <a:spcAft>
                <a:spcPct val="0"/>
              </a:spcAft>
              <a:defRPr kumimoji="1" sz="3300">
                <a:solidFill>
                  <a:schemeClr val="dk1"/>
                </a:solidFill>
                <a:latin typeface="+mn-lt"/>
                <a:ea typeface="+mn-ea"/>
                <a:cs typeface="+mn-cs"/>
              </a:defRPr>
            </a:lvl6pPr>
            <a:lvl7pPr marL="685779" algn="ctr" rtl="0" eaLnBrk="1" fontAlgn="base" hangingPunct="1">
              <a:spcBef>
                <a:spcPct val="0"/>
              </a:spcBef>
              <a:spcAft>
                <a:spcPct val="0"/>
              </a:spcAft>
              <a:defRPr kumimoji="1" sz="3300">
                <a:solidFill>
                  <a:schemeClr val="dk1"/>
                </a:solidFill>
                <a:latin typeface="+mn-lt"/>
                <a:ea typeface="+mn-ea"/>
                <a:cs typeface="+mn-cs"/>
              </a:defRPr>
            </a:lvl7pPr>
            <a:lvl8pPr marL="1028669" algn="ctr" rtl="0" eaLnBrk="1" fontAlgn="base" hangingPunct="1">
              <a:spcBef>
                <a:spcPct val="0"/>
              </a:spcBef>
              <a:spcAft>
                <a:spcPct val="0"/>
              </a:spcAft>
              <a:defRPr kumimoji="1" sz="3300">
                <a:solidFill>
                  <a:schemeClr val="dk1"/>
                </a:solidFill>
                <a:latin typeface="+mn-lt"/>
                <a:ea typeface="+mn-ea"/>
                <a:cs typeface="+mn-cs"/>
              </a:defRPr>
            </a:lvl8pPr>
            <a:lvl9pPr marL="1371558" algn="ctr" rtl="0" eaLnBrk="1" fontAlgn="base" hangingPunct="1">
              <a:spcBef>
                <a:spcPct val="0"/>
              </a:spcBef>
              <a:spcAft>
                <a:spcPct val="0"/>
              </a:spcAft>
              <a:defRPr kumimoji="1" sz="3300">
                <a:solidFill>
                  <a:schemeClr val="dk1"/>
                </a:solidFill>
                <a:latin typeface="+mn-lt"/>
                <a:ea typeface="+mn-ea"/>
                <a:cs typeface="+mn-cs"/>
              </a:defRPr>
            </a:lvl9pPr>
          </a:lstStyle>
          <a:p>
            <a:pPr eaLnBrk="0" hangingPunct="0"/>
            <a:r>
              <a:rPr lang="en-US" sz="3400" b="1" dirty="0">
                <a:latin typeface="Cambria" panose="02040503050406030204" pitchFamily="18" charset="0"/>
                <a:cs typeface="Times New Roman" pitchFamily="18" charset="0"/>
              </a:rPr>
              <a:t>SERIES DIODE CONFIGURATIONS</a:t>
            </a:r>
          </a:p>
        </p:txBody>
      </p:sp>
      <p:sp>
        <p:nvSpPr>
          <p:cNvPr id="5" name="TextBox 4">
            <a:extLst>
              <a:ext uri="{FF2B5EF4-FFF2-40B4-BE49-F238E27FC236}">
                <a16:creationId xmlns:a16="http://schemas.microsoft.com/office/drawing/2014/main" id="{3F6EAABA-B3B3-F4B7-ACD3-92FBCEB2BB60}"/>
              </a:ext>
            </a:extLst>
          </p:cNvPr>
          <p:cNvSpPr txBox="1"/>
          <p:nvPr/>
        </p:nvSpPr>
        <p:spPr>
          <a:xfrm>
            <a:off x="4657058" y="1722473"/>
            <a:ext cx="3085973" cy="369332"/>
          </a:xfrm>
          <a:prstGeom prst="rect">
            <a:avLst/>
          </a:prstGeom>
          <a:noFill/>
        </p:spPr>
        <p:txBody>
          <a:bodyPr wrap="none" rtlCol="0">
            <a:spAutoFit/>
          </a:bodyPr>
          <a:lstStyle/>
          <a:p>
            <a:r>
              <a:rPr lang="en-US" dirty="0"/>
              <a:t>Replace with equivalent Circuit</a:t>
            </a:r>
          </a:p>
        </p:txBody>
      </p:sp>
    </p:spTree>
    <p:extLst>
      <p:ext uri="{BB962C8B-B14F-4D97-AF65-F5344CB8AC3E}">
        <p14:creationId xmlns:p14="http://schemas.microsoft.com/office/powerpoint/2010/main" val="40551642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E2FFFA-1181-9845-9062-FD171B54C6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72909" y="1909823"/>
            <a:ext cx="2751743" cy="2650602"/>
          </a:xfrm>
          <a:prstGeom prst="rect">
            <a:avLst/>
          </a:prstGeom>
        </p:spPr>
      </p:pic>
      <p:sp>
        <p:nvSpPr>
          <p:cNvPr id="3" name="Title 1">
            <a:extLst>
              <a:ext uri="{FF2B5EF4-FFF2-40B4-BE49-F238E27FC236}">
                <a16:creationId xmlns:a16="http://schemas.microsoft.com/office/drawing/2014/main" id="{DDD4C228-3236-D84D-9E0F-FE9333A2B74F}"/>
              </a:ext>
            </a:extLst>
          </p:cNvPr>
          <p:cNvSpPr txBox="1">
            <a:spLocks/>
          </p:cNvSpPr>
          <p:nvPr/>
        </p:nvSpPr>
        <p:spPr bwMode="auto">
          <a:xfrm>
            <a:off x="1272702" y="287806"/>
            <a:ext cx="7220002" cy="615553"/>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890" algn="ctr" rtl="0" eaLnBrk="1" fontAlgn="base" hangingPunct="1">
              <a:spcBef>
                <a:spcPct val="0"/>
              </a:spcBef>
              <a:spcAft>
                <a:spcPct val="0"/>
              </a:spcAft>
              <a:defRPr kumimoji="1" sz="3300">
                <a:solidFill>
                  <a:schemeClr val="dk1"/>
                </a:solidFill>
                <a:latin typeface="+mn-lt"/>
                <a:ea typeface="+mn-ea"/>
                <a:cs typeface="+mn-cs"/>
              </a:defRPr>
            </a:lvl6pPr>
            <a:lvl7pPr marL="685779" algn="ctr" rtl="0" eaLnBrk="1" fontAlgn="base" hangingPunct="1">
              <a:spcBef>
                <a:spcPct val="0"/>
              </a:spcBef>
              <a:spcAft>
                <a:spcPct val="0"/>
              </a:spcAft>
              <a:defRPr kumimoji="1" sz="3300">
                <a:solidFill>
                  <a:schemeClr val="dk1"/>
                </a:solidFill>
                <a:latin typeface="+mn-lt"/>
                <a:ea typeface="+mn-ea"/>
                <a:cs typeface="+mn-cs"/>
              </a:defRPr>
            </a:lvl7pPr>
            <a:lvl8pPr marL="1028669" algn="ctr" rtl="0" eaLnBrk="1" fontAlgn="base" hangingPunct="1">
              <a:spcBef>
                <a:spcPct val="0"/>
              </a:spcBef>
              <a:spcAft>
                <a:spcPct val="0"/>
              </a:spcAft>
              <a:defRPr kumimoji="1" sz="3300">
                <a:solidFill>
                  <a:schemeClr val="dk1"/>
                </a:solidFill>
                <a:latin typeface="+mn-lt"/>
                <a:ea typeface="+mn-ea"/>
                <a:cs typeface="+mn-cs"/>
              </a:defRPr>
            </a:lvl8pPr>
            <a:lvl9pPr marL="1371558" algn="ctr" rtl="0" eaLnBrk="1" fontAlgn="base" hangingPunct="1">
              <a:spcBef>
                <a:spcPct val="0"/>
              </a:spcBef>
              <a:spcAft>
                <a:spcPct val="0"/>
              </a:spcAft>
              <a:defRPr kumimoji="1" sz="3300">
                <a:solidFill>
                  <a:schemeClr val="dk1"/>
                </a:solidFill>
                <a:latin typeface="+mn-lt"/>
                <a:ea typeface="+mn-ea"/>
                <a:cs typeface="+mn-cs"/>
              </a:defRPr>
            </a:lvl9pPr>
          </a:lstStyle>
          <a:p>
            <a:pPr eaLnBrk="0" hangingPunct="0"/>
            <a:r>
              <a:rPr lang="en-US" sz="3400" b="1" dirty="0">
                <a:latin typeface="Cambria" panose="02040503050406030204" pitchFamily="18" charset="0"/>
                <a:cs typeface="Times New Roman" pitchFamily="18" charset="0"/>
              </a:rPr>
              <a:t>SERIES DIODE CONFIGURATIONS</a:t>
            </a:r>
          </a:p>
        </p:txBody>
      </p:sp>
      <p:pic>
        <p:nvPicPr>
          <p:cNvPr id="4" name="Picture 3">
            <a:extLst>
              <a:ext uri="{FF2B5EF4-FFF2-40B4-BE49-F238E27FC236}">
                <a16:creationId xmlns:a16="http://schemas.microsoft.com/office/drawing/2014/main" id="{53493DB6-43A4-7B43-80BD-FDDCF47A415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91383" y="1909823"/>
            <a:ext cx="2546316" cy="2650602"/>
          </a:xfrm>
          <a:prstGeom prst="rect">
            <a:avLst/>
          </a:prstGeom>
        </p:spPr>
      </p:pic>
      <p:pic>
        <p:nvPicPr>
          <p:cNvPr id="5" name="Picture 4">
            <a:extLst>
              <a:ext uri="{FF2B5EF4-FFF2-40B4-BE49-F238E27FC236}">
                <a16:creationId xmlns:a16="http://schemas.microsoft.com/office/drawing/2014/main" id="{D8BA837E-F4AC-CC40-ABAF-008BB3FD1EE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04430" y="1909823"/>
            <a:ext cx="2668819" cy="2650602"/>
          </a:xfrm>
          <a:prstGeom prst="rect">
            <a:avLst/>
          </a:prstGeom>
        </p:spPr>
      </p:pic>
      <p:sp>
        <p:nvSpPr>
          <p:cNvPr id="6" name="TextBox 5">
            <a:extLst>
              <a:ext uri="{FF2B5EF4-FFF2-40B4-BE49-F238E27FC236}">
                <a16:creationId xmlns:a16="http://schemas.microsoft.com/office/drawing/2014/main" id="{2E912317-0497-B82D-B9CA-4ADA84558CF6}"/>
              </a:ext>
            </a:extLst>
          </p:cNvPr>
          <p:cNvSpPr txBox="1"/>
          <p:nvPr/>
        </p:nvSpPr>
        <p:spPr>
          <a:xfrm>
            <a:off x="4657058" y="1353141"/>
            <a:ext cx="3085973" cy="369332"/>
          </a:xfrm>
          <a:prstGeom prst="rect">
            <a:avLst/>
          </a:prstGeom>
          <a:noFill/>
        </p:spPr>
        <p:txBody>
          <a:bodyPr wrap="none" rtlCol="0">
            <a:spAutoFit/>
          </a:bodyPr>
          <a:lstStyle/>
          <a:p>
            <a:r>
              <a:rPr lang="en-US" dirty="0"/>
              <a:t>Replace with equivalent Circuit</a:t>
            </a:r>
          </a:p>
        </p:txBody>
      </p:sp>
    </p:spTree>
    <p:extLst>
      <p:ext uri="{BB962C8B-B14F-4D97-AF65-F5344CB8AC3E}">
        <p14:creationId xmlns:p14="http://schemas.microsoft.com/office/powerpoint/2010/main" val="227488180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A292C40-F63F-4ADD-A86D-C0C15E22D185}" type="slidenum">
              <a:rPr lang="en-US" smtClean="0"/>
              <a:t>69</a:t>
            </a:fld>
            <a:endParaRPr lang="en-US" dirty="0"/>
          </a:p>
        </p:txBody>
      </p:sp>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9705" y="1203778"/>
            <a:ext cx="7397881" cy="246939"/>
          </a:xfrm>
          <a:prstGeom prst="rect">
            <a:avLst/>
          </a:prstGeom>
        </p:spPr>
      </p:pic>
      <p:pic>
        <p:nvPicPr>
          <p:cNvPr id="16" name="Picture 15"/>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6082252" y="1573739"/>
            <a:ext cx="2457890" cy="2056119"/>
          </a:xfrm>
          <a:prstGeom prst="rect">
            <a:avLst/>
          </a:prstGeom>
        </p:spPr>
      </p:pic>
      <p:pic>
        <p:nvPicPr>
          <p:cNvPr id="17" name="Picture 1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962073" y="1640738"/>
            <a:ext cx="3231966" cy="1083716"/>
          </a:xfrm>
          <a:prstGeom prst="rect">
            <a:avLst/>
          </a:prstGeom>
        </p:spPr>
      </p:pic>
      <p:pic>
        <p:nvPicPr>
          <p:cNvPr id="18" name="Picture 17"/>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45082" y="3700309"/>
            <a:ext cx="4957887" cy="230366"/>
          </a:xfrm>
          <a:prstGeom prst="rect">
            <a:avLst/>
          </a:prstGeom>
        </p:spPr>
      </p:pic>
      <p:pic>
        <p:nvPicPr>
          <p:cNvPr id="19" name="Picture 18"/>
          <p:cNvPicPr>
            <a:picLocks noChangeAspect="1"/>
          </p:cNvPicPr>
          <p:nvPr/>
        </p:nvPicPr>
        <p:blipFill>
          <a:blip r:embed="rId10" cstate="email">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tretch>
            <a:fillRect/>
          </a:stretch>
        </p:blipFill>
        <p:spPr>
          <a:xfrm>
            <a:off x="861770" y="4449087"/>
            <a:ext cx="2788306" cy="524959"/>
          </a:xfrm>
          <a:prstGeom prst="rect">
            <a:avLst/>
          </a:prstGeom>
        </p:spPr>
      </p:pic>
      <p:pic>
        <p:nvPicPr>
          <p:cNvPr id="20" name="Picture 19"/>
          <p:cNvPicPr>
            <a:picLocks noChangeAspect="1"/>
          </p:cNvPicPr>
          <p:nvPr/>
        </p:nvPicPr>
        <p:blipFill>
          <a:blip r:embed="rId12" cstate="email">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tretch>
            <a:fillRect/>
          </a:stretch>
        </p:blipFill>
        <p:spPr>
          <a:xfrm>
            <a:off x="5297255" y="4211729"/>
            <a:ext cx="2736715" cy="1633201"/>
          </a:xfrm>
          <a:prstGeom prst="rect">
            <a:avLst/>
          </a:prstGeom>
        </p:spPr>
      </p:pic>
      <p:sp>
        <p:nvSpPr>
          <p:cNvPr id="13" name="Title 1">
            <a:extLst>
              <a:ext uri="{FF2B5EF4-FFF2-40B4-BE49-F238E27FC236}">
                <a16:creationId xmlns:a16="http://schemas.microsoft.com/office/drawing/2014/main" id="{952E6C4D-A47D-2949-B280-0929D008CCB3}"/>
              </a:ext>
            </a:extLst>
          </p:cNvPr>
          <p:cNvSpPr txBox="1">
            <a:spLocks/>
          </p:cNvSpPr>
          <p:nvPr/>
        </p:nvSpPr>
        <p:spPr bwMode="auto">
          <a:xfrm>
            <a:off x="1272702" y="287806"/>
            <a:ext cx="7220002" cy="615553"/>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890" algn="ctr" rtl="0" eaLnBrk="1" fontAlgn="base" hangingPunct="1">
              <a:spcBef>
                <a:spcPct val="0"/>
              </a:spcBef>
              <a:spcAft>
                <a:spcPct val="0"/>
              </a:spcAft>
              <a:defRPr kumimoji="1" sz="3300">
                <a:solidFill>
                  <a:schemeClr val="dk1"/>
                </a:solidFill>
                <a:latin typeface="+mn-lt"/>
                <a:ea typeface="+mn-ea"/>
                <a:cs typeface="+mn-cs"/>
              </a:defRPr>
            </a:lvl6pPr>
            <a:lvl7pPr marL="685779" algn="ctr" rtl="0" eaLnBrk="1" fontAlgn="base" hangingPunct="1">
              <a:spcBef>
                <a:spcPct val="0"/>
              </a:spcBef>
              <a:spcAft>
                <a:spcPct val="0"/>
              </a:spcAft>
              <a:defRPr kumimoji="1" sz="3300">
                <a:solidFill>
                  <a:schemeClr val="dk1"/>
                </a:solidFill>
                <a:latin typeface="+mn-lt"/>
                <a:ea typeface="+mn-ea"/>
                <a:cs typeface="+mn-cs"/>
              </a:defRPr>
            </a:lvl7pPr>
            <a:lvl8pPr marL="1028669" algn="ctr" rtl="0" eaLnBrk="1" fontAlgn="base" hangingPunct="1">
              <a:spcBef>
                <a:spcPct val="0"/>
              </a:spcBef>
              <a:spcAft>
                <a:spcPct val="0"/>
              </a:spcAft>
              <a:defRPr kumimoji="1" sz="3300">
                <a:solidFill>
                  <a:schemeClr val="dk1"/>
                </a:solidFill>
                <a:latin typeface="+mn-lt"/>
                <a:ea typeface="+mn-ea"/>
                <a:cs typeface="+mn-cs"/>
              </a:defRPr>
            </a:lvl8pPr>
            <a:lvl9pPr marL="1371558" algn="ctr" rtl="0" eaLnBrk="1" fontAlgn="base" hangingPunct="1">
              <a:spcBef>
                <a:spcPct val="0"/>
              </a:spcBef>
              <a:spcAft>
                <a:spcPct val="0"/>
              </a:spcAft>
              <a:defRPr kumimoji="1" sz="3300">
                <a:solidFill>
                  <a:schemeClr val="dk1"/>
                </a:solidFill>
                <a:latin typeface="+mn-lt"/>
                <a:ea typeface="+mn-ea"/>
                <a:cs typeface="+mn-cs"/>
              </a:defRPr>
            </a:lvl9pPr>
          </a:lstStyle>
          <a:p>
            <a:pPr eaLnBrk="0" hangingPunct="0"/>
            <a:r>
              <a:rPr lang="en-US" sz="3400" b="1" dirty="0">
                <a:latin typeface="Cambria" panose="02040503050406030204" pitchFamily="18" charset="0"/>
                <a:cs typeface="Times New Roman" pitchFamily="18" charset="0"/>
              </a:rPr>
              <a:t>SERIES DIODE CONFIGURATIONS</a:t>
            </a:r>
          </a:p>
        </p:txBody>
      </p:sp>
    </p:spTree>
    <p:extLst>
      <p:ext uri="{BB962C8B-B14F-4D97-AF65-F5344CB8AC3E}">
        <p14:creationId xmlns:p14="http://schemas.microsoft.com/office/powerpoint/2010/main" val="102175742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720" y="1412776"/>
            <a:ext cx="8714560" cy="4691056"/>
          </a:xfrm>
        </p:spPr>
        <p:txBody>
          <a:bodyPr>
            <a:noAutofit/>
          </a:bodyPr>
          <a:lstStyle/>
          <a:p>
            <a:pPr algn="just">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Semiconductor materials have a </a:t>
            </a:r>
            <a:r>
              <a:rPr lang="en-US" sz="2000" b="1" i="1" u="sng" dirty="0">
                <a:solidFill>
                  <a:srgbClr val="FF0000"/>
                </a:solidFill>
                <a:latin typeface="Cambria" panose="02040503050406030204" pitchFamily="18" charset="0"/>
                <a:ea typeface="Cambria" panose="02040503050406030204" pitchFamily="18" charset="0"/>
              </a:rPr>
              <a:t>negative temperature coefficient</a:t>
            </a:r>
            <a:r>
              <a:rPr lang="en-US" sz="2000" b="1" i="1" u="sng" dirty="0">
                <a:latin typeface="Cambria" panose="02040503050406030204" pitchFamily="18" charset="0"/>
                <a:ea typeface="Cambria" panose="02040503050406030204" pitchFamily="18" charset="0"/>
              </a:rPr>
              <a:t>.</a:t>
            </a:r>
          </a:p>
          <a:p>
            <a:pPr algn="just">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Semiconductor materials, however, exhibit </a:t>
            </a:r>
            <a:r>
              <a:rPr lang="en-US" sz="2000" b="1" dirty="0">
                <a:solidFill>
                  <a:srgbClr val="FF0000"/>
                </a:solidFill>
                <a:latin typeface="Cambria" panose="02040503050406030204" pitchFamily="18" charset="0"/>
                <a:ea typeface="Cambria" panose="02040503050406030204" pitchFamily="18" charset="0"/>
              </a:rPr>
              <a:t>an </a:t>
            </a:r>
            <a:r>
              <a:rPr lang="en-US" sz="2000" b="1" i="1" u="sng" dirty="0">
                <a:solidFill>
                  <a:srgbClr val="FF0000"/>
                </a:solidFill>
                <a:latin typeface="Cambria" panose="02040503050406030204" pitchFamily="18" charset="0"/>
                <a:ea typeface="Cambria" panose="02040503050406030204" pitchFamily="18" charset="0"/>
              </a:rPr>
              <a:t>increased level of conductivity with the application of heat</a:t>
            </a:r>
            <a:r>
              <a:rPr lang="en-US" sz="2000" b="1" i="1" u="sng" dirty="0">
                <a:latin typeface="Cambria" panose="02040503050406030204" pitchFamily="18" charset="0"/>
                <a:ea typeface="Cambria" panose="02040503050406030204" pitchFamily="18" charset="0"/>
              </a:rPr>
              <a:t>.</a:t>
            </a:r>
            <a:r>
              <a:rPr lang="en-US" sz="2000" b="1" dirty="0">
                <a:latin typeface="Cambria" panose="02040503050406030204" pitchFamily="18" charset="0"/>
                <a:ea typeface="Cambria" panose="02040503050406030204" pitchFamily="18" charset="0"/>
              </a:rPr>
              <a:t> As the temperature rises, an increasing number of valence electrons absorb sufficient thermal energy to break the covalent bond and to contribute to the number of free carriers.</a:t>
            </a:r>
          </a:p>
          <a:p>
            <a:pPr algn="just">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a:p>
            <a:pPr algn="just">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For conductors, the resistance increases with an increase in heat. This is because the numbers of carriers in a conductor do not increase significantly with temperature, but their vibration pattern about a relatively fixed location makes it increasingly difficult for a sustained flow of carriers through the material. </a:t>
            </a:r>
          </a:p>
          <a:p>
            <a:pPr algn="just">
              <a:buFont typeface="Wingdings" panose="05000000000000000000" pitchFamily="2" charset="2"/>
              <a:buChar char="Ø"/>
            </a:pPr>
            <a:r>
              <a:rPr lang="en-US" sz="2000" b="1" dirty="0">
                <a:latin typeface="Cambria" panose="02040503050406030204" pitchFamily="18" charset="0"/>
                <a:ea typeface="Cambria" panose="02040503050406030204" pitchFamily="18" charset="0"/>
              </a:rPr>
              <a:t>Materials that react in this manner are said to have a </a:t>
            </a:r>
            <a:r>
              <a:rPr lang="en-US" sz="2000" b="1" i="1" u="sng" dirty="0">
                <a:solidFill>
                  <a:srgbClr val="FF0000"/>
                </a:solidFill>
                <a:latin typeface="Cambria" panose="02040503050406030204" pitchFamily="18" charset="0"/>
                <a:ea typeface="Cambria" panose="02040503050406030204" pitchFamily="18" charset="0"/>
              </a:rPr>
              <a:t>positive temperature coefficient</a:t>
            </a:r>
            <a:r>
              <a:rPr lang="en-US" sz="2000" b="1" i="1" u="sng" dirty="0">
                <a:latin typeface="Cambria" panose="02040503050406030204" pitchFamily="18" charset="0"/>
                <a:ea typeface="Cambria" panose="02040503050406030204" pitchFamily="18" charset="0"/>
              </a:rPr>
              <a:t>. </a:t>
            </a:r>
          </a:p>
          <a:p>
            <a:pPr algn="just">
              <a:buFont typeface="Wingdings" panose="05000000000000000000" pitchFamily="2" charset="2"/>
              <a:buChar char="Ø"/>
            </a:pPr>
            <a:endParaRPr lang="en-US" sz="2000" b="1" dirty="0">
              <a:latin typeface="Cambria" panose="02040503050406030204" pitchFamily="18" charset="0"/>
              <a:ea typeface="Cambria" panose="02040503050406030204" pitchFamily="18" charset="0"/>
            </a:endParaRPr>
          </a:p>
        </p:txBody>
      </p:sp>
      <p:sp>
        <p:nvSpPr>
          <p:cNvPr id="4" name="Text Box 4">
            <a:extLst>
              <a:ext uri="{FF2B5EF4-FFF2-40B4-BE49-F238E27FC236}">
                <a16:creationId xmlns:a16="http://schemas.microsoft.com/office/drawing/2014/main" id="{15EC90C8-620B-444F-AACB-9C04E48F9A16}"/>
              </a:ext>
            </a:extLst>
          </p:cNvPr>
          <p:cNvSpPr txBox="1">
            <a:spLocks noChangeArrowheads="1"/>
          </p:cNvSpPr>
          <p:nvPr/>
        </p:nvSpPr>
        <p:spPr bwMode="auto">
          <a:xfrm>
            <a:off x="179512" y="107921"/>
            <a:ext cx="8856984" cy="107721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t>Why do we use semiconductors instead of conductors in electronics fabrication?</a:t>
            </a:r>
            <a:endParaRPr lang="en-US" sz="3200" b="1" dirty="0">
              <a:solidFill>
                <a:srgbClr val="0000FF"/>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102279510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486" y="217764"/>
            <a:ext cx="7157027" cy="615553"/>
          </a:xfrm>
          <a:ln w="9525" cap="flat" cmpd="sng" algn="ctr">
            <a:solidFill>
              <a:schemeClr val="accent6">
                <a:shade val="95000"/>
                <a:satMod val="105000"/>
              </a:schemeClr>
            </a:solidFill>
            <a:prstDash val="solid"/>
            <a:headEnd/>
            <a:tailEnd/>
          </a:ln>
          <a:extLst>
            <a:ext uri="{909E8E84-426E-40DD-AFC4-6F175D3DCCD1}">
              <a14:hiddenFill xmlns:a14="http://schemas.microsoft.com/office/drawing/2010/main">
                <a:solidFill>
                  <a:srgbClr val="FFFFFF"/>
                </a:solidFill>
              </a14:hiddenFill>
            </a:ext>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latin typeface="Cambria" panose="02040503050406030204" pitchFamily="18" charset="0"/>
                <a:cs typeface="Times New Roman" pitchFamily="18" charset="0"/>
              </a:rPr>
              <a:t>SERIES DIODE CONFIGURATIONS</a:t>
            </a:r>
          </a:p>
        </p:txBody>
      </p:sp>
      <p:pic>
        <p:nvPicPr>
          <p:cNvPr id="12" name="Picture 1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45668" y="1133047"/>
            <a:ext cx="8192500" cy="273844"/>
          </a:xfrm>
          <a:prstGeom prst="rect">
            <a:avLst/>
          </a:prstGeom>
        </p:spPr>
      </p:pic>
      <p:pic>
        <p:nvPicPr>
          <p:cNvPr id="13" name="Picture 12"/>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6914636" y="1588521"/>
            <a:ext cx="1590377" cy="2707215"/>
          </a:xfrm>
          <a:prstGeom prst="rect">
            <a:avLst/>
          </a:prstGeom>
        </p:spPr>
      </p:pic>
      <p:pic>
        <p:nvPicPr>
          <p:cNvPr id="14" name="Picture 13"/>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11889" y="1668037"/>
            <a:ext cx="3723517" cy="925436"/>
          </a:xfrm>
          <a:prstGeom prst="rect">
            <a:avLst/>
          </a:prstGeom>
        </p:spPr>
      </p:pic>
      <p:pic>
        <p:nvPicPr>
          <p:cNvPr id="21" name="Picture 20"/>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638987" y="2874652"/>
            <a:ext cx="2457450" cy="2471738"/>
          </a:xfrm>
          <a:prstGeom prst="rect">
            <a:avLst/>
          </a:prstGeom>
        </p:spPr>
      </p:pic>
      <p:pic>
        <p:nvPicPr>
          <p:cNvPr id="22" name="Picture 21"/>
          <p:cNvPicPr>
            <a:picLocks noChangeAspect="1"/>
          </p:cNvPicPr>
          <p:nvPr/>
        </p:nvPicPr>
        <p:blipFill>
          <a:blip r:embed="rId10" cstate="email">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tretch>
            <a:fillRect/>
          </a:stretch>
        </p:blipFill>
        <p:spPr>
          <a:xfrm>
            <a:off x="4205276" y="2854619"/>
            <a:ext cx="1842289" cy="2471738"/>
          </a:xfrm>
          <a:prstGeom prst="rect">
            <a:avLst/>
          </a:prstGeom>
        </p:spPr>
      </p:pic>
    </p:spTree>
    <p:extLst>
      <p:ext uri="{BB962C8B-B14F-4D97-AF65-F5344CB8AC3E}">
        <p14:creationId xmlns:p14="http://schemas.microsoft.com/office/powerpoint/2010/main" val="237534229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975" y="248394"/>
            <a:ext cx="7238050" cy="61555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solidFill>
                  <a:schemeClr val="dk1"/>
                </a:solidFill>
                <a:latin typeface="Cambria" panose="02040503050406030204" pitchFamily="18" charset="0"/>
                <a:ea typeface="+mn-ea"/>
                <a:cs typeface="Times New Roman" pitchFamily="18" charset="0"/>
              </a:rPr>
              <a:t>SERIES DIODE CONFIGURATIONS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9293" y="1182307"/>
            <a:ext cx="6544439" cy="265940"/>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1087755" y="1742274"/>
            <a:ext cx="2323211" cy="1957352"/>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4760761" y="1636366"/>
            <a:ext cx="2723547" cy="1953497"/>
          </a:xfrm>
          <a:prstGeom prst="rect">
            <a:avLst/>
          </a:prstGeom>
        </p:spPr>
      </p:pic>
      <p:pic>
        <p:nvPicPr>
          <p:cNvPr id="9" name="Picture 8"/>
          <p:cNvPicPr>
            <a:picLocks noChangeAspect="1"/>
          </p:cNvPicPr>
          <p:nvPr/>
        </p:nvPicPr>
        <p:blipFill rotWithShape="1">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b="62241"/>
          <a:stretch/>
        </p:blipFill>
        <p:spPr>
          <a:xfrm>
            <a:off x="1331430" y="4739285"/>
            <a:ext cx="4548268" cy="353576"/>
          </a:xfrm>
          <a:prstGeom prst="rect">
            <a:avLst/>
          </a:prstGeom>
        </p:spPr>
      </p:pic>
      <p:pic>
        <p:nvPicPr>
          <p:cNvPr id="11" name="Picture 10"/>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952975" y="4104627"/>
            <a:ext cx="4055681" cy="257655"/>
          </a:xfrm>
          <a:prstGeom prst="rect">
            <a:avLst/>
          </a:prstGeom>
        </p:spPr>
      </p:pic>
      <p:pic>
        <p:nvPicPr>
          <p:cNvPr id="10" name="Picture 9">
            <a:extLst>
              <a:ext uri="{FF2B5EF4-FFF2-40B4-BE49-F238E27FC236}">
                <a16:creationId xmlns:a16="http://schemas.microsoft.com/office/drawing/2014/main" id="{405AF5FA-BF6B-1E46-B8EE-575004094117}"/>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t="39271" b="1553"/>
          <a:stretch/>
        </p:blipFill>
        <p:spPr>
          <a:xfrm>
            <a:off x="1136832" y="5234638"/>
            <a:ext cx="4548268" cy="554132"/>
          </a:xfrm>
          <a:prstGeom prst="rect">
            <a:avLst/>
          </a:prstGeom>
        </p:spPr>
      </p:pic>
    </p:spTree>
    <p:extLst>
      <p:ext uri="{BB962C8B-B14F-4D97-AF65-F5344CB8AC3E}">
        <p14:creationId xmlns:p14="http://schemas.microsoft.com/office/powerpoint/2010/main" val="80342708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847" y="215297"/>
            <a:ext cx="7112305" cy="61555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solidFill>
                  <a:schemeClr val="dk1"/>
                </a:solidFill>
                <a:latin typeface="Cambria" panose="02040503050406030204" pitchFamily="18" charset="0"/>
                <a:ea typeface="+mn-ea"/>
                <a:cs typeface="Times New Roman" pitchFamily="18" charset="0"/>
              </a:rPr>
              <a:t>SERIES DIODE CONFIGURATIONS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5332" y="1011603"/>
            <a:ext cx="5996078" cy="296626"/>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955596" y="1462139"/>
            <a:ext cx="2277524" cy="2106923"/>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4152927" y="1581272"/>
            <a:ext cx="2986550" cy="1637786"/>
          </a:xfrm>
          <a:prstGeom prst="rect">
            <a:avLst/>
          </a:prstGeom>
        </p:spPr>
      </p:pic>
      <p:pic>
        <p:nvPicPr>
          <p:cNvPr id="9" name="Picture 8"/>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638887" y="3791538"/>
            <a:ext cx="1078511" cy="332874"/>
          </a:xfrm>
          <a:prstGeom prst="rect">
            <a:avLst/>
          </a:prstGeom>
        </p:spPr>
      </p:pic>
      <p:pic>
        <p:nvPicPr>
          <p:cNvPr id="11" name="Picture 10"/>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3960562" y="3664733"/>
            <a:ext cx="2958996" cy="609494"/>
          </a:xfrm>
          <a:prstGeom prst="rect">
            <a:avLst/>
          </a:prstGeom>
        </p:spPr>
      </p:pic>
      <p:pic>
        <p:nvPicPr>
          <p:cNvPr id="12" name="Picture 11"/>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1780235" y="4763745"/>
            <a:ext cx="5139323" cy="1025965"/>
          </a:xfrm>
          <a:prstGeom prst="rect">
            <a:avLst/>
          </a:prstGeom>
        </p:spPr>
      </p:pic>
    </p:spTree>
    <p:extLst>
      <p:ext uri="{BB962C8B-B14F-4D97-AF65-F5344CB8AC3E}">
        <p14:creationId xmlns:p14="http://schemas.microsoft.com/office/powerpoint/2010/main" val="351967213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104" y="226397"/>
            <a:ext cx="7033791" cy="61555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solidFill>
                  <a:schemeClr val="dk1"/>
                </a:solidFill>
                <a:latin typeface="Cambria" panose="02040503050406030204" pitchFamily="18" charset="0"/>
                <a:ea typeface="+mn-ea"/>
                <a:cs typeface="Times New Roman" pitchFamily="18" charset="0"/>
              </a:rPr>
              <a:t>SERIES DIODE CONFIGURATIONS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45672" y="1013659"/>
            <a:ext cx="7707341" cy="253604"/>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742157" y="1386815"/>
            <a:ext cx="3020512" cy="2187267"/>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4336751" y="1438972"/>
            <a:ext cx="3616262" cy="2183696"/>
          </a:xfrm>
          <a:prstGeom prst="rect">
            <a:avLst/>
          </a:prstGeom>
        </p:spPr>
      </p:pic>
      <p:pic>
        <p:nvPicPr>
          <p:cNvPr id="9" name="Picture 8"/>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549855" y="3794377"/>
            <a:ext cx="3786896" cy="715122"/>
          </a:xfrm>
          <a:prstGeom prst="rect">
            <a:avLst/>
          </a:prstGeom>
        </p:spPr>
      </p:pic>
      <p:pic>
        <p:nvPicPr>
          <p:cNvPr id="11" name="Picture 10"/>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549855" y="5048975"/>
            <a:ext cx="3572360" cy="559772"/>
          </a:xfrm>
          <a:prstGeom prst="rect">
            <a:avLst/>
          </a:prstGeom>
        </p:spPr>
      </p:pic>
      <p:grpSp>
        <p:nvGrpSpPr>
          <p:cNvPr id="4" name="Group 3">
            <a:extLst>
              <a:ext uri="{FF2B5EF4-FFF2-40B4-BE49-F238E27FC236}">
                <a16:creationId xmlns:a16="http://schemas.microsoft.com/office/drawing/2014/main" id="{DC35B2D2-EF7C-DE4E-B241-C50440E81548}"/>
              </a:ext>
            </a:extLst>
          </p:cNvPr>
          <p:cNvGrpSpPr/>
          <p:nvPr/>
        </p:nvGrpSpPr>
        <p:grpSpPr>
          <a:xfrm>
            <a:off x="5220674" y="4151938"/>
            <a:ext cx="3466068" cy="1007407"/>
            <a:chOff x="5220674" y="3937059"/>
            <a:chExt cx="3466068" cy="1007407"/>
          </a:xfrm>
        </p:grpSpPr>
        <p:pic>
          <p:nvPicPr>
            <p:cNvPr id="12" name="Picture 11"/>
            <p:cNvPicPr>
              <a:picLocks noChangeAspect="1"/>
            </p:cNvPicPr>
            <p:nvPr/>
          </p:nvPicPr>
          <p:blipFill>
            <a:blip r:embed="rId12" cstate="email">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tretch>
              <a:fillRect/>
            </a:stretch>
          </p:blipFill>
          <p:spPr>
            <a:xfrm>
              <a:off x="5313271" y="4392443"/>
              <a:ext cx="3373471" cy="552023"/>
            </a:xfrm>
            <a:prstGeom prst="rect">
              <a:avLst/>
            </a:prstGeom>
          </p:spPr>
        </p:pic>
        <p:sp>
          <p:nvSpPr>
            <p:cNvPr id="3" name="TextBox 2">
              <a:extLst>
                <a:ext uri="{FF2B5EF4-FFF2-40B4-BE49-F238E27FC236}">
                  <a16:creationId xmlns:a16="http://schemas.microsoft.com/office/drawing/2014/main" id="{BCA39918-A855-6B4E-BFEB-C1448FBCE1F8}"/>
                </a:ext>
              </a:extLst>
            </p:cNvPr>
            <p:cNvSpPr txBox="1"/>
            <p:nvPr/>
          </p:nvSpPr>
          <p:spPr>
            <a:xfrm>
              <a:off x="5220674" y="3937059"/>
              <a:ext cx="136608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Applying KVL, </a:t>
              </a:r>
            </a:p>
          </p:txBody>
        </p:sp>
      </p:grpSp>
    </p:spTree>
    <p:extLst>
      <p:ext uri="{BB962C8B-B14F-4D97-AF65-F5344CB8AC3E}">
        <p14:creationId xmlns:p14="http://schemas.microsoft.com/office/powerpoint/2010/main" val="159481304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47065"/>
            <a:ext cx="7886700" cy="61555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solidFill>
                  <a:schemeClr val="dk1"/>
                </a:solidFill>
                <a:latin typeface="Cambria" panose="02040503050406030204" pitchFamily="18" charset="0"/>
                <a:ea typeface="+mn-ea"/>
                <a:cs typeface="Times New Roman" pitchFamily="18" charset="0"/>
              </a:rPr>
              <a:t>SERIES-PARALLEL CONFIGURATIONS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38270" y="1097404"/>
            <a:ext cx="7332597" cy="251807"/>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871578" y="1543577"/>
            <a:ext cx="2746949" cy="1772473"/>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4572000" y="1543577"/>
            <a:ext cx="2746949" cy="2247504"/>
          </a:xfrm>
          <a:prstGeom prst="rect">
            <a:avLst/>
          </a:prstGeom>
        </p:spPr>
      </p:pic>
      <p:pic>
        <p:nvPicPr>
          <p:cNvPr id="9" name="Picture 8"/>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1009597" y="3603487"/>
            <a:ext cx="972363" cy="296339"/>
          </a:xfrm>
          <a:prstGeom prst="rect">
            <a:avLst/>
          </a:prstGeom>
        </p:spPr>
      </p:pic>
      <p:pic>
        <p:nvPicPr>
          <p:cNvPr id="11" name="Picture 10"/>
          <p:cNvPicPr>
            <a:picLocks noChangeAspect="1"/>
          </p:cNvPicPr>
          <p:nvPr/>
        </p:nvPicPr>
        <p:blipFill>
          <a:blip r:embed="rId10" cstate="email">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tretch>
            <a:fillRect/>
          </a:stretch>
        </p:blipFill>
        <p:spPr>
          <a:xfrm>
            <a:off x="1009597" y="4006972"/>
            <a:ext cx="3912308" cy="539629"/>
          </a:xfrm>
          <a:prstGeom prst="rect">
            <a:avLst/>
          </a:prstGeom>
        </p:spPr>
      </p:pic>
      <p:pic>
        <p:nvPicPr>
          <p:cNvPr id="12" name="Picture 11"/>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1009597" y="4653747"/>
            <a:ext cx="3643859" cy="456780"/>
          </a:xfrm>
          <a:prstGeom prst="rect">
            <a:avLst/>
          </a:prstGeom>
        </p:spPr>
      </p:pic>
      <p:sp>
        <p:nvSpPr>
          <p:cNvPr id="13" name="TextBox 12"/>
          <p:cNvSpPr txBox="1"/>
          <p:nvPr/>
        </p:nvSpPr>
        <p:spPr>
          <a:xfrm>
            <a:off x="871578" y="5391264"/>
            <a:ext cx="2196627" cy="369332"/>
          </a:xfrm>
          <a:prstGeom prst="rect">
            <a:avLst/>
          </a:prstGeom>
          <a:noFill/>
        </p:spPr>
        <p:txBody>
          <a:bodyPr wrap="none" rtlCol="0">
            <a:spAutoFit/>
          </a:bodyPr>
          <a:lstStyle/>
          <a:p>
            <a:pPr marL="342890" indent="-342890">
              <a:buFont typeface="Wingdings" panose="05000000000000000000" pitchFamily="2" charset="2"/>
              <a:buChar char="q"/>
            </a:pPr>
            <a:r>
              <a:rPr lang="en-US" b="1" i="1" u="sng" dirty="0">
                <a:solidFill>
                  <a:srgbClr val="FF0000"/>
                </a:solidFill>
              </a:rPr>
              <a:t>See Example 2.11</a:t>
            </a:r>
          </a:p>
        </p:txBody>
      </p:sp>
    </p:spTree>
    <p:extLst>
      <p:ext uri="{BB962C8B-B14F-4D97-AF65-F5344CB8AC3E}">
        <p14:creationId xmlns:p14="http://schemas.microsoft.com/office/powerpoint/2010/main" val="291320735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878" y="191317"/>
            <a:ext cx="7886700" cy="61555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solidFill>
                  <a:schemeClr val="dk1"/>
                </a:solidFill>
                <a:latin typeface="Cambria" panose="02040503050406030204" pitchFamily="18" charset="0"/>
                <a:ea typeface="+mn-ea"/>
                <a:cs typeface="Times New Roman" pitchFamily="18" charset="0"/>
              </a:rPr>
              <a:t>SERIES-PARALLEL CONFIGURATIONS</a:t>
            </a:r>
          </a:p>
        </p:txBody>
      </p:sp>
      <p:pic>
        <p:nvPicPr>
          <p:cNvPr id="18" name="Picture 1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73950" y="1185340"/>
            <a:ext cx="6257925" cy="257175"/>
          </a:xfrm>
          <a:prstGeom prst="rect">
            <a:avLst/>
          </a:prstGeom>
        </p:spPr>
      </p:pic>
      <p:pic>
        <p:nvPicPr>
          <p:cNvPr id="19" name="Picture 18"/>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802180" y="1711300"/>
            <a:ext cx="1932631" cy="3514691"/>
          </a:xfrm>
          <a:prstGeom prst="rect">
            <a:avLst/>
          </a:prstGeom>
        </p:spPr>
      </p:pic>
      <p:pic>
        <p:nvPicPr>
          <p:cNvPr id="20" name="Picture 19"/>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6403644" y="2672751"/>
            <a:ext cx="2296574" cy="279431"/>
          </a:xfrm>
          <a:prstGeom prst="rect">
            <a:avLst/>
          </a:prstGeom>
        </p:spPr>
      </p:pic>
      <p:pic>
        <p:nvPicPr>
          <p:cNvPr id="21" name="Picture 20"/>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3232549" y="1671653"/>
            <a:ext cx="2673357" cy="3593984"/>
          </a:xfrm>
          <a:prstGeom prst="rect">
            <a:avLst/>
          </a:prstGeom>
        </p:spPr>
      </p:pic>
    </p:spTree>
    <p:extLst>
      <p:ext uri="{BB962C8B-B14F-4D97-AF65-F5344CB8AC3E}">
        <p14:creationId xmlns:p14="http://schemas.microsoft.com/office/powerpoint/2010/main" val="212795617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34853"/>
            <a:ext cx="7886700" cy="615553"/>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algn="ctr" eaLnBrk="0" hangingPunct="0"/>
            <a:r>
              <a:rPr lang="en-US" sz="3400" b="1" dirty="0">
                <a:solidFill>
                  <a:schemeClr val="dk1"/>
                </a:solidFill>
                <a:latin typeface="Cambria" panose="02040503050406030204" pitchFamily="18" charset="0"/>
                <a:ea typeface="+mn-ea"/>
                <a:cs typeface="Times New Roman" pitchFamily="18" charset="0"/>
              </a:rPr>
              <a:t>SERIES-PARALLEL CONFIGURATIONS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1132" y="1110900"/>
            <a:ext cx="7378028" cy="273260"/>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529114" y="1491575"/>
            <a:ext cx="2597858" cy="2394625"/>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3604490" y="1516251"/>
            <a:ext cx="2861624" cy="2685395"/>
          </a:xfrm>
          <a:prstGeom prst="rect">
            <a:avLst/>
          </a:prstGeom>
        </p:spPr>
      </p:pic>
      <p:pic>
        <p:nvPicPr>
          <p:cNvPr id="9" name="Picture 8"/>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6703879" y="2039454"/>
            <a:ext cx="2285384" cy="464824"/>
          </a:xfrm>
          <a:prstGeom prst="rect">
            <a:avLst/>
          </a:prstGeom>
        </p:spPr>
      </p:pic>
      <p:pic>
        <p:nvPicPr>
          <p:cNvPr id="11" name="Picture 10"/>
          <p:cNvPicPr>
            <a:picLocks noChangeAspect="1"/>
          </p:cNvPicPr>
          <p:nvPr/>
        </p:nvPicPr>
        <p:blipFill>
          <a:blip r:embed="rId10" cstate="email">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tretch>
            <a:fillRect/>
          </a:stretch>
        </p:blipFill>
        <p:spPr>
          <a:xfrm>
            <a:off x="261132" y="4542678"/>
            <a:ext cx="3875024" cy="1015631"/>
          </a:xfrm>
          <a:prstGeom prst="rect">
            <a:avLst/>
          </a:prstGeom>
        </p:spPr>
      </p:pic>
      <p:pic>
        <p:nvPicPr>
          <p:cNvPr id="12" name="Picture 11"/>
          <p:cNvPicPr>
            <a:picLocks noChangeAspect="1"/>
          </p:cNvPicPr>
          <p:nvPr/>
        </p:nvPicPr>
        <p:blipFill>
          <a:blip r:embed="rId12" cstate="email">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tretch>
            <a:fillRect/>
          </a:stretch>
        </p:blipFill>
        <p:spPr>
          <a:xfrm>
            <a:off x="4763273" y="4679187"/>
            <a:ext cx="3881211" cy="495098"/>
          </a:xfrm>
          <a:prstGeom prst="rect">
            <a:avLst/>
          </a:prstGeom>
        </p:spPr>
      </p:pic>
      <p:sp>
        <p:nvSpPr>
          <p:cNvPr id="13" name="TextBox 12"/>
          <p:cNvSpPr txBox="1"/>
          <p:nvPr/>
        </p:nvSpPr>
        <p:spPr>
          <a:xfrm>
            <a:off x="5163937" y="5429973"/>
            <a:ext cx="3079882" cy="369332"/>
          </a:xfrm>
          <a:prstGeom prst="rect">
            <a:avLst/>
          </a:prstGeom>
          <a:noFill/>
        </p:spPr>
        <p:txBody>
          <a:bodyPr wrap="none" rtlCol="0">
            <a:spAutoFit/>
          </a:bodyPr>
          <a:lstStyle/>
          <a:p>
            <a:pPr marL="342890" indent="-342890">
              <a:buFont typeface="Wingdings" panose="05000000000000000000" pitchFamily="2" charset="2"/>
              <a:buChar char="q"/>
            </a:pPr>
            <a:r>
              <a:rPr lang="en-US" b="1" i="1" u="sng" dirty="0">
                <a:solidFill>
                  <a:srgbClr val="FF0000"/>
                </a:solidFill>
              </a:rPr>
              <a:t>See Example 2.14 and 2.15</a:t>
            </a:r>
          </a:p>
        </p:txBody>
      </p:sp>
    </p:spTree>
    <p:extLst>
      <p:ext uri="{BB962C8B-B14F-4D97-AF65-F5344CB8AC3E}">
        <p14:creationId xmlns:p14="http://schemas.microsoft.com/office/powerpoint/2010/main" val="403911207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heckerboard(across)">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checkerboard(across)">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heckerboard(across)">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
        <p:nvSpPr>
          <p:cNvPr id="2" name="Slide Number Placeholder 1">
            <a:extLst>
              <a:ext uri="{FF2B5EF4-FFF2-40B4-BE49-F238E27FC236}">
                <a16:creationId xmlns:a16="http://schemas.microsoft.com/office/drawing/2014/main" id="{60B60151-275B-234C-B96C-372251543F9B}"/>
              </a:ext>
            </a:extLst>
          </p:cNvPr>
          <p:cNvSpPr>
            <a:spLocks noGrp="1"/>
          </p:cNvSpPr>
          <p:nvPr>
            <p:ph type="sldNum" sz="quarter" idx="12"/>
          </p:nvPr>
        </p:nvSpPr>
        <p:spPr/>
        <p:txBody>
          <a:bodyPr/>
          <a:lstStyle/>
          <a:p>
            <a:pPr>
              <a:defRPr/>
            </a:pPr>
            <a:fld id="{47F6B988-E08C-4CCC-98F2-2921209802BF}" type="slidenum">
              <a:rPr lang="ja-JP" altLang="en-US" smtClean="0"/>
              <a:pPr>
                <a:defRPr/>
              </a:pPr>
              <a:t>77</a:t>
            </a:fld>
            <a:endParaRPr lang="ja-JP" altLang="en-US"/>
          </a:p>
        </p:txBody>
      </p:sp>
    </p:spTree>
    <p:extLst>
      <p:ext uri="{BB962C8B-B14F-4D97-AF65-F5344CB8AC3E}">
        <p14:creationId xmlns:p14="http://schemas.microsoft.com/office/powerpoint/2010/main" val="412298593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50" b="1" dirty="0">
                <a:solidFill>
                  <a:srgbClr val="FF0000"/>
                </a:solidFill>
                <a:latin typeface="Times New Roman" panose="02020603050405020304" pitchFamily="18" charset="0"/>
                <a:cs typeface="Times New Roman" panose="02020603050405020304" pitchFamily="18" charset="0"/>
              </a:rPr>
              <a:t>Electronic Devices</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5" y="5509843"/>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263"/>
              </a:spcBef>
            </a:pPr>
            <a:r>
              <a:rPr kumimoji="0" lang="en-US" altLang="en-US" sz="825" u="sng" dirty="0">
                <a:solidFill>
                  <a:schemeClr val="accent1">
                    <a:lumMod val="75000"/>
                  </a:schemeClr>
                </a:solidFill>
                <a:latin typeface="TimesNewRomanPS"/>
              </a:rPr>
              <a:t>Reference book</a:t>
            </a:r>
            <a:r>
              <a:rPr kumimoji="0" lang="en-US" altLang="en-US" sz="825" dirty="0">
                <a:solidFill>
                  <a:schemeClr val="accent1">
                    <a:lumMod val="75000"/>
                  </a:schemeClr>
                </a:solidFill>
                <a:latin typeface="TimesNewRomanPS"/>
              </a:rPr>
              <a:t>:</a:t>
            </a:r>
            <a:endParaRPr lang="en-US" sz="825"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263"/>
              </a:spcBef>
            </a:pPr>
            <a:r>
              <a:rPr kumimoji="0" lang="en-US" altLang="en-US" sz="1050" b="1" dirty="0">
                <a:solidFill>
                  <a:schemeClr val="accent1">
                    <a:lumMod val="75000"/>
                  </a:schemeClr>
                </a:solidFill>
                <a:latin typeface="TimesNewRomanPS"/>
              </a:rPr>
              <a:t>Electronic Devices and Circuit Theory (Chapter-2)</a:t>
            </a:r>
            <a:r>
              <a:rPr kumimoji="0" lang="en-US" altLang="en-US" sz="1050" dirty="0">
                <a:solidFill>
                  <a:schemeClr val="accent1">
                    <a:lumMod val="75000"/>
                  </a:schemeClr>
                </a:solidFill>
                <a:latin typeface="TimesNewRomanPS"/>
              </a:rPr>
              <a:t> </a:t>
            </a:r>
          </a:p>
          <a:p>
            <a:pPr algn="ctr">
              <a:lnSpc>
                <a:spcPct val="100000"/>
              </a:lnSpc>
              <a:spcBef>
                <a:spcPts val="263"/>
              </a:spcBef>
            </a:pPr>
            <a:r>
              <a:rPr lang="en-US" sz="825" dirty="0">
                <a:solidFill>
                  <a:schemeClr val="accent1">
                    <a:lumMod val="75000"/>
                  </a:schemeClr>
                </a:solidFill>
                <a:latin typeface="TimesNewRomanPS"/>
              </a:rPr>
              <a:t>Robert L. </a:t>
            </a:r>
            <a:r>
              <a:rPr lang="en-US" sz="825" dirty="0" err="1">
                <a:solidFill>
                  <a:schemeClr val="accent1">
                    <a:lumMod val="75000"/>
                  </a:schemeClr>
                </a:solidFill>
                <a:latin typeface="TimesNewRomanPS"/>
              </a:rPr>
              <a:t>Boylestad</a:t>
            </a:r>
            <a:r>
              <a:rPr lang="en-US" sz="825" dirty="0">
                <a:solidFill>
                  <a:schemeClr val="accent1">
                    <a:lumMod val="75000"/>
                  </a:schemeClr>
                </a:solidFill>
                <a:latin typeface="TimesNewRomanPS"/>
              </a:rPr>
              <a:t> and L. </a:t>
            </a:r>
            <a:r>
              <a:rPr lang="en-US" sz="825" dirty="0" err="1">
                <a:solidFill>
                  <a:schemeClr val="accent1">
                    <a:lumMod val="75000"/>
                  </a:schemeClr>
                </a:solidFill>
                <a:latin typeface="TimesNewRomanPS"/>
              </a:rPr>
              <a:t>Nashelsky</a:t>
            </a:r>
            <a:r>
              <a:rPr lang="en-US" sz="825" dirty="0">
                <a:solidFill>
                  <a:schemeClr val="accent1">
                    <a:lumMod val="75000"/>
                  </a:schemeClr>
                </a:solidFill>
                <a:latin typeface="TimesNewRomanPS"/>
              </a:rPr>
              <a:t> , (11</a:t>
            </a:r>
            <a:r>
              <a:rPr lang="en-US" sz="825" baseline="30000" dirty="0">
                <a:solidFill>
                  <a:schemeClr val="accent1">
                    <a:lumMod val="75000"/>
                  </a:schemeClr>
                </a:solidFill>
                <a:latin typeface="TimesNewRomanPS"/>
              </a:rPr>
              <a:t>th</a:t>
            </a:r>
            <a:r>
              <a:rPr lang="en-US" sz="825" dirty="0">
                <a:solidFill>
                  <a:schemeClr val="accent1">
                    <a:lumMod val="75000"/>
                  </a:schemeClr>
                </a:solidFill>
                <a:latin typeface="TimesNewRomanPS"/>
              </a:rPr>
              <a:t> Edition)</a:t>
            </a:r>
            <a:endParaRPr lang="en-US" sz="825"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0000FF"/>
                </a:solidFill>
                <a:latin typeface="Times New Roman" panose="02020603050405020304" pitchFamily="18" charset="0"/>
                <a:cs typeface="Times New Roman" panose="02020603050405020304" pitchFamily="18" charset="0"/>
              </a:rPr>
              <a:t>Mid Term</a:t>
            </a:r>
            <a:br>
              <a:rPr lang="en-US" sz="1800" b="1" dirty="0">
                <a:solidFill>
                  <a:srgbClr val="0000FF"/>
                </a:solidFill>
                <a:latin typeface="Times New Roman" panose="02020603050405020304" pitchFamily="18" charset="0"/>
                <a:cs typeface="Times New Roman" panose="02020603050405020304" pitchFamily="18" charset="0"/>
              </a:rPr>
            </a:br>
            <a:r>
              <a:rPr lang="en-US" sz="1800" b="1" dirty="0">
                <a:solidFill>
                  <a:srgbClr val="0000FF"/>
                </a:solidFill>
                <a:latin typeface="Times New Roman" panose="02020603050405020304" pitchFamily="18" charset="0"/>
                <a:cs typeface="Times New Roman" panose="02020603050405020304" pitchFamily="18" charset="0"/>
              </a:rPr>
              <a:t>Lecture - 04</a:t>
            </a:r>
          </a:p>
        </p:txBody>
      </p:sp>
      <p:sp>
        <p:nvSpPr>
          <p:cNvPr id="8" name="TextBox 7">
            <a:extLst>
              <a:ext uri="{FF2B5EF4-FFF2-40B4-BE49-F238E27FC236}">
                <a16:creationId xmlns:a16="http://schemas.microsoft.com/office/drawing/2014/main" id="{2D46B034-ACFC-6B4F-BF4D-654E9EE75C25}"/>
              </a:ext>
            </a:extLst>
          </p:cNvPr>
          <p:cNvSpPr txBox="1"/>
          <p:nvPr/>
        </p:nvSpPr>
        <p:spPr>
          <a:xfrm>
            <a:off x="2897309" y="3904361"/>
            <a:ext cx="3349378" cy="738664"/>
          </a:xfrm>
          <a:prstGeom prst="rect">
            <a:avLst/>
          </a:prstGeom>
          <a:noFill/>
        </p:spPr>
        <p:txBody>
          <a:bodyPr wrap="none" rtlCol="0">
            <a:spAutoFit/>
          </a:body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sz="1400"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1875266573"/>
      </p:ext>
    </p:extLst>
  </p:cSld>
  <p:clrMapOvr>
    <a:masterClrMapping/>
  </p:clrMapOvr>
  <p:transition spd="med">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4B26E64-DBCA-424B-B3B5-1B152A3712C6}"/>
              </a:ext>
            </a:extLst>
          </p:cNvPr>
          <p:cNvSpPr>
            <a:spLocks noGrp="1"/>
          </p:cNvSpPr>
          <p:nvPr>
            <p:ph idx="1"/>
          </p:nvPr>
        </p:nvSpPr>
        <p:spPr>
          <a:xfrm>
            <a:off x="812834" y="1834712"/>
            <a:ext cx="7886700" cy="1197855"/>
          </a:xfrm>
        </p:spPr>
        <p:txBody>
          <a:bodyPr>
            <a:noAutofit/>
          </a:bodyPr>
          <a:lstStyle/>
          <a:p>
            <a:pPr algn="just"/>
            <a:r>
              <a:rPr lang="en-US" dirty="0">
                <a:latin typeface="Times New Roman" panose="02020603050405020304" pitchFamily="18" charset="0"/>
                <a:cs typeface="Times New Roman" panose="02020603050405020304" pitchFamily="18" charset="0"/>
              </a:rPr>
              <a:t>Understand the process of rectification to establish a dc level from a sinusoidal ac input.</a:t>
            </a:r>
          </a:p>
        </p:txBody>
      </p:sp>
      <p:sp>
        <p:nvSpPr>
          <p:cNvPr id="6" name="Title 1">
            <a:extLst>
              <a:ext uri="{FF2B5EF4-FFF2-40B4-BE49-F238E27FC236}">
                <a16:creationId xmlns:a16="http://schemas.microsoft.com/office/drawing/2014/main" id="{354FAB0B-58CB-C04D-968A-BF28AF9B6897}"/>
              </a:ext>
            </a:extLst>
          </p:cNvPr>
          <p:cNvSpPr txBox="1">
            <a:spLocks/>
          </p:cNvSpPr>
          <p:nvPr/>
        </p:nvSpPr>
        <p:spPr bwMode="auto">
          <a:xfrm>
            <a:off x="3396491" y="686346"/>
            <a:ext cx="2351017" cy="561692"/>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lvl1pPr algn="l" rtl="0" eaLnBrk="1" fontAlgn="base" hangingPunct="1">
              <a:spcBef>
                <a:spcPct val="0"/>
              </a:spcBef>
              <a:spcAft>
                <a:spcPct val="0"/>
              </a:spcAft>
              <a:defRPr kumimoji="1" sz="4400" kern="1200">
                <a:solidFill>
                  <a:schemeClr val="dk1"/>
                </a:solidFill>
                <a:latin typeface="+mn-lt"/>
                <a:ea typeface="+mn-ea"/>
                <a:cs typeface="+mn-cs"/>
              </a:defRPr>
            </a:lvl1pPr>
            <a:lvl2pPr algn="ctr" rtl="0" eaLnBrk="1" fontAlgn="base" hangingPunct="1">
              <a:spcBef>
                <a:spcPct val="0"/>
              </a:spcBef>
              <a:spcAft>
                <a:spcPct val="0"/>
              </a:spcAft>
              <a:defRPr kumimoji="1" sz="4400">
                <a:solidFill>
                  <a:schemeClr val="dk1"/>
                </a:solidFill>
                <a:latin typeface="+mn-lt"/>
                <a:ea typeface="+mn-ea"/>
                <a:cs typeface="+mn-cs"/>
              </a:defRPr>
            </a:lvl2pPr>
            <a:lvl3pPr algn="ctr" rtl="0" eaLnBrk="1" fontAlgn="base" hangingPunct="1">
              <a:spcBef>
                <a:spcPct val="0"/>
              </a:spcBef>
              <a:spcAft>
                <a:spcPct val="0"/>
              </a:spcAft>
              <a:defRPr kumimoji="1" sz="4400">
                <a:solidFill>
                  <a:schemeClr val="dk1"/>
                </a:solidFill>
                <a:latin typeface="+mn-lt"/>
                <a:ea typeface="+mn-ea"/>
                <a:cs typeface="+mn-cs"/>
              </a:defRPr>
            </a:lvl3pPr>
            <a:lvl4pPr algn="ctr" rtl="0" eaLnBrk="1" fontAlgn="base" hangingPunct="1">
              <a:spcBef>
                <a:spcPct val="0"/>
              </a:spcBef>
              <a:spcAft>
                <a:spcPct val="0"/>
              </a:spcAft>
              <a:defRPr kumimoji="1" sz="4400">
                <a:solidFill>
                  <a:schemeClr val="dk1"/>
                </a:solidFill>
                <a:latin typeface="+mn-lt"/>
                <a:ea typeface="+mn-ea"/>
                <a:cs typeface="+mn-cs"/>
              </a:defRPr>
            </a:lvl4pPr>
            <a:lvl5pPr algn="ctr" rtl="0" eaLnBrk="1" fontAlgn="base" hangingPunct="1">
              <a:spcBef>
                <a:spcPct val="0"/>
              </a:spcBef>
              <a:spcAft>
                <a:spcPct val="0"/>
              </a:spcAft>
              <a:defRPr kumimoji="1" sz="4400">
                <a:solidFill>
                  <a:schemeClr val="dk1"/>
                </a:solidFill>
                <a:latin typeface="+mn-lt"/>
                <a:ea typeface="+mn-ea"/>
                <a:cs typeface="+mn-cs"/>
              </a:defRPr>
            </a:lvl5pPr>
            <a:lvl6pPr marL="457200" algn="ctr" rtl="0" eaLnBrk="1" fontAlgn="base" hangingPunct="1">
              <a:spcBef>
                <a:spcPct val="0"/>
              </a:spcBef>
              <a:spcAft>
                <a:spcPct val="0"/>
              </a:spcAft>
              <a:defRPr kumimoji="1" sz="4400">
                <a:solidFill>
                  <a:schemeClr val="dk1"/>
                </a:solidFill>
                <a:latin typeface="+mn-lt"/>
                <a:ea typeface="+mn-ea"/>
                <a:cs typeface="+mn-cs"/>
              </a:defRPr>
            </a:lvl6pPr>
            <a:lvl7pPr marL="914400" algn="ctr" rtl="0" eaLnBrk="1" fontAlgn="base" hangingPunct="1">
              <a:spcBef>
                <a:spcPct val="0"/>
              </a:spcBef>
              <a:spcAft>
                <a:spcPct val="0"/>
              </a:spcAft>
              <a:defRPr kumimoji="1" sz="4400">
                <a:solidFill>
                  <a:schemeClr val="dk1"/>
                </a:solidFill>
                <a:latin typeface="+mn-lt"/>
                <a:ea typeface="+mn-ea"/>
                <a:cs typeface="+mn-cs"/>
              </a:defRPr>
            </a:lvl7pPr>
            <a:lvl8pPr marL="1371600" algn="ctr" rtl="0" eaLnBrk="1" fontAlgn="base" hangingPunct="1">
              <a:spcBef>
                <a:spcPct val="0"/>
              </a:spcBef>
              <a:spcAft>
                <a:spcPct val="0"/>
              </a:spcAft>
              <a:defRPr kumimoji="1" sz="4400">
                <a:solidFill>
                  <a:schemeClr val="dk1"/>
                </a:solidFill>
                <a:latin typeface="+mn-lt"/>
                <a:ea typeface="+mn-ea"/>
                <a:cs typeface="+mn-cs"/>
              </a:defRPr>
            </a:lvl8pPr>
            <a:lvl9pPr marL="1828800" algn="ctr" rtl="0" eaLnBrk="1" fontAlgn="base" hangingPunct="1">
              <a:spcBef>
                <a:spcPct val="0"/>
              </a:spcBef>
              <a:spcAft>
                <a:spcPct val="0"/>
              </a:spcAft>
              <a:defRPr kumimoji="1" sz="4400">
                <a:solidFill>
                  <a:schemeClr val="dk1"/>
                </a:solidFill>
                <a:latin typeface="+mn-lt"/>
                <a:ea typeface="+mn-ea"/>
                <a:cs typeface="+mn-cs"/>
              </a:defRPr>
            </a:lvl9pPr>
          </a:lstStyle>
          <a:p>
            <a:pPr algn="ctr" eaLnBrk="0" hangingPunct="0"/>
            <a:r>
              <a:rPr lang="en-US" sz="3200" b="1" dirty="0">
                <a:latin typeface="Cambria" panose="02040503050406030204" pitchFamily="18" charset="0"/>
                <a:cs typeface="Times New Roman" pitchFamily="18" charset="0"/>
              </a:rPr>
              <a:t>Objectives</a:t>
            </a:r>
          </a:p>
        </p:txBody>
      </p:sp>
    </p:spTree>
    <p:extLst>
      <p:ext uri="{BB962C8B-B14F-4D97-AF65-F5344CB8AC3E}">
        <p14:creationId xmlns:p14="http://schemas.microsoft.com/office/powerpoint/2010/main" val="257484035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143" y="836712"/>
            <a:ext cx="8863714" cy="5038421"/>
          </a:xfrm>
          <a:solidFill>
            <a:schemeClr val="bg1">
              <a:lumMod val="95000"/>
            </a:schemeClr>
          </a:solidFill>
        </p:spPr>
        <p:txBody>
          <a:bodyPr>
            <a:noAutofit/>
          </a:bodyPr>
          <a:lstStyle/>
          <a:p>
            <a:pPr algn="just">
              <a:buClr>
                <a:srgbClr val="FF0000"/>
              </a:buClr>
              <a:buFont typeface="Wingdings" panose="05000000000000000000" pitchFamily="2" charset="2"/>
              <a:buChar char="v"/>
            </a:pPr>
            <a:r>
              <a:rPr lang="en-US" sz="2050" b="1" dirty="0">
                <a:latin typeface="Cambria" panose="02040503050406030204" pitchFamily="18" charset="0"/>
                <a:ea typeface="Cambria" panose="02040503050406030204" pitchFamily="18" charset="0"/>
              </a:rPr>
              <a:t>The construction of every discrete (individual) solid-state (hard crystal structure) electronic device or integrated circuit begins with a semiconductor material (of the highest quality).</a:t>
            </a:r>
          </a:p>
          <a:p>
            <a:pPr algn="just">
              <a:buClr>
                <a:srgbClr val="FF0000"/>
              </a:buClr>
              <a:buFont typeface="Wingdings" panose="05000000000000000000" pitchFamily="2" charset="2"/>
              <a:buChar char="v"/>
            </a:pPr>
            <a:r>
              <a:rPr lang="en-US" sz="2050" b="1" dirty="0">
                <a:latin typeface="Cambria" panose="02040503050406030204" pitchFamily="18" charset="0"/>
                <a:ea typeface="Cambria" panose="02040503050406030204" pitchFamily="18" charset="0"/>
              </a:rPr>
              <a:t>Semiconductors are elements having a conductivity between that of a good conductor and that of an insulator.</a:t>
            </a:r>
          </a:p>
          <a:p>
            <a:pPr algn="just">
              <a:buClr>
                <a:srgbClr val="FF0000"/>
              </a:buClr>
              <a:buFont typeface="Wingdings" panose="05000000000000000000" pitchFamily="2" charset="2"/>
              <a:buChar char="v"/>
            </a:pPr>
            <a:r>
              <a:rPr lang="en-US" sz="2050" b="1" dirty="0">
                <a:latin typeface="Cambria" panose="02040503050406030204" pitchFamily="18" charset="0"/>
                <a:ea typeface="Cambria" panose="02040503050406030204" pitchFamily="18" charset="0"/>
              </a:rPr>
              <a:t>In general, semiconductor materials fall into one of two classes: single-crystal and compound.</a:t>
            </a:r>
          </a:p>
          <a:p>
            <a:pPr algn="just">
              <a:buClr>
                <a:srgbClr val="FF0000"/>
              </a:buClr>
              <a:buFont typeface="Wingdings" panose="05000000000000000000" pitchFamily="2" charset="2"/>
              <a:buChar char="v"/>
            </a:pPr>
            <a:r>
              <a:rPr lang="en-US" sz="2050" b="1" dirty="0">
                <a:latin typeface="Cambria" panose="02040503050406030204" pitchFamily="18" charset="0"/>
                <a:ea typeface="Cambria" panose="02040503050406030204" pitchFamily="18" charset="0"/>
              </a:rPr>
              <a:t>Single-crystal semiconductors such as germanium (Ge) and silicon (Si) have </a:t>
            </a:r>
            <a:r>
              <a:rPr lang="en-US" sz="2050" b="1" dirty="0">
                <a:solidFill>
                  <a:srgbClr val="FF0000"/>
                </a:solidFill>
                <a:latin typeface="Cambria" panose="02040503050406030204" pitchFamily="18" charset="0"/>
                <a:ea typeface="Cambria" panose="02040503050406030204" pitchFamily="18" charset="0"/>
              </a:rPr>
              <a:t>a </a:t>
            </a:r>
            <a:r>
              <a:rPr lang="en-US" sz="2050" b="1" i="1" u="sng" dirty="0">
                <a:solidFill>
                  <a:srgbClr val="FF0000"/>
                </a:solidFill>
                <a:latin typeface="Cambria" panose="02040503050406030204" pitchFamily="18" charset="0"/>
                <a:ea typeface="Cambria" panose="02040503050406030204" pitchFamily="18" charset="0"/>
              </a:rPr>
              <a:t>repetitive crystal structure</a:t>
            </a:r>
            <a:r>
              <a:rPr lang="en-US" sz="2050" b="1" i="1" u="sng" dirty="0">
                <a:latin typeface="Cambria" panose="02040503050406030204" pitchFamily="18" charset="0"/>
                <a:ea typeface="Cambria" panose="02040503050406030204" pitchFamily="18" charset="0"/>
              </a:rPr>
              <a:t>,</a:t>
            </a:r>
            <a:r>
              <a:rPr lang="en-US" sz="2050" b="1" i="1" dirty="0">
                <a:latin typeface="Cambria" panose="02040503050406030204" pitchFamily="18" charset="0"/>
                <a:ea typeface="Cambria" panose="02040503050406030204" pitchFamily="18" charset="0"/>
              </a:rPr>
              <a:t> </a:t>
            </a:r>
            <a:r>
              <a:rPr lang="en-US" sz="2050" b="1" dirty="0">
                <a:latin typeface="Cambria" panose="02040503050406030204" pitchFamily="18" charset="0"/>
                <a:ea typeface="Cambria" panose="02040503050406030204" pitchFamily="18" charset="0"/>
              </a:rPr>
              <a:t>whereas compound semiconductors such as gallium arsenide (GaAs), cadmium sulfide (</a:t>
            </a:r>
            <a:r>
              <a:rPr lang="en-US" sz="2050" b="1" dirty="0" err="1">
                <a:latin typeface="Cambria" panose="02040503050406030204" pitchFamily="18" charset="0"/>
                <a:ea typeface="Cambria" panose="02040503050406030204" pitchFamily="18" charset="0"/>
              </a:rPr>
              <a:t>CdS</a:t>
            </a:r>
            <a:r>
              <a:rPr lang="en-US" sz="2050" b="1" dirty="0">
                <a:latin typeface="Cambria" panose="02040503050406030204" pitchFamily="18" charset="0"/>
                <a:ea typeface="Cambria" panose="02040503050406030204" pitchFamily="18" charset="0"/>
              </a:rPr>
              <a:t>), gallium nitride (</a:t>
            </a:r>
            <a:r>
              <a:rPr lang="en-US" sz="2050" b="1" dirty="0" err="1">
                <a:latin typeface="Cambria" panose="02040503050406030204" pitchFamily="18" charset="0"/>
                <a:ea typeface="Cambria" panose="02040503050406030204" pitchFamily="18" charset="0"/>
              </a:rPr>
              <a:t>GaN</a:t>
            </a:r>
            <a:r>
              <a:rPr lang="en-US" sz="2050" b="1" dirty="0">
                <a:latin typeface="Cambria" panose="02040503050406030204" pitchFamily="18" charset="0"/>
                <a:ea typeface="Cambria" panose="02040503050406030204" pitchFamily="18" charset="0"/>
              </a:rPr>
              <a:t>), and gallium arsenide phosphide (</a:t>
            </a:r>
            <a:r>
              <a:rPr lang="en-US" sz="2050" b="1" dirty="0" err="1">
                <a:latin typeface="Cambria" panose="02040503050406030204" pitchFamily="18" charset="0"/>
                <a:ea typeface="Cambria" panose="02040503050406030204" pitchFamily="18" charset="0"/>
              </a:rPr>
              <a:t>GaAsP</a:t>
            </a:r>
            <a:r>
              <a:rPr lang="en-US" sz="2050" b="1" dirty="0">
                <a:latin typeface="Cambria" panose="02040503050406030204" pitchFamily="18" charset="0"/>
                <a:ea typeface="Cambria" panose="02040503050406030204" pitchFamily="18" charset="0"/>
              </a:rPr>
              <a:t>) are constructed of </a:t>
            </a:r>
            <a:r>
              <a:rPr lang="en-US" sz="2050" b="1" i="1" u="sng" dirty="0">
                <a:solidFill>
                  <a:srgbClr val="FF0000"/>
                </a:solidFill>
                <a:latin typeface="Cambria" panose="02040503050406030204" pitchFamily="18" charset="0"/>
                <a:ea typeface="Cambria" panose="02040503050406030204" pitchFamily="18" charset="0"/>
              </a:rPr>
              <a:t>two or more semiconductor materials of different atomic structures.</a:t>
            </a:r>
          </a:p>
          <a:p>
            <a:pPr algn="just">
              <a:buClr>
                <a:srgbClr val="FF0000"/>
              </a:buClr>
              <a:buFont typeface="Wingdings" panose="05000000000000000000" pitchFamily="2" charset="2"/>
              <a:buChar char="v"/>
            </a:pPr>
            <a:r>
              <a:rPr lang="en-US" sz="2050" b="1" i="1" u="sng" dirty="0">
                <a:solidFill>
                  <a:srgbClr val="FF0000"/>
                </a:solidFill>
                <a:latin typeface="Cambria" panose="02040503050406030204" pitchFamily="18" charset="0"/>
                <a:ea typeface="Cambria" panose="02040503050406030204" pitchFamily="18" charset="0"/>
              </a:rPr>
              <a:t>Ge, Si, and GaAs</a:t>
            </a:r>
            <a:r>
              <a:rPr lang="en-US" sz="2050" b="1" i="1" dirty="0">
                <a:solidFill>
                  <a:srgbClr val="FF0000"/>
                </a:solidFill>
                <a:latin typeface="Cambria" panose="02040503050406030204" pitchFamily="18" charset="0"/>
                <a:ea typeface="Cambria" panose="02040503050406030204" pitchFamily="18" charset="0"/>
              </a:rPr>
              <a:t> </a:t>
            </a:r>
            <a:r>
              <a:rPr lang="en-US" sz="2050" b="1" dirty="0">
                <a:latin typeface="Cambria" panose="02040503050406030204" pitchFamily="18" charset="0"/>
                <a:ea typeface="Cambria" panose="02040503050406030204" pitchFamily="18" charset="0"/>
              </a:rPr>
              <a:t>semiconductors used most frequently in the construction of electronic devices</a:t>
            </a:r>
            <a:r>
              <a:rPr lang="en-US" sz="2050" b="1" i="1" dirty="0">
                <a:latin typeface="Cambria" panose="02040503050406030204" pitchFamily="18" charset="0"/>
                <a:ea typeface="Cambria" panose="02040503050406030204" pitchFamily="18" charset="0"/>
              </a:rPr>
              <a:t>.</a:t>
            </a:r>
          </a:p>
        </p:txBody>
      </p:sp>
      <p:sp>
        <p:nvSpPr>
          <p:cNvPr id="2" name="Slide Number Placeholder 1">
            <a:extLst>
              <a:ext uri="{FF2B5EF4-FFF2-40B4-BE49-F238E27FC236}">
                <a16:creationId xmlns:a16="http://schemas.microsoft.com/office/drawing/2014/main" id="{A4FFD61C-95D2-D440-B775-1745A49268F3}"/>
              </a:ext>
            </a:extLst>
          </p:cNvPr>
          <p:cNvSpPr>
            <a:spLocks noGrp="1"/>
          </p:cNvSpPr>
          <p:nvPr>
            <p:ph type="sldNum" sz="quarter" idx="12"/>
          </p:nvPr>
        </p:nvSpPr>
        <p:spPr/>
        <p:txBody>
          <a:bodyPr/>
          <a:lstStyle/>
          <a:p>
            <a:pPr>
              <a:defRPr/>
            </a:pPr>
            <a:fld id="{47F6B988-E08C-4CCC-98F2-2921209802BF}" type="slidenum">
              <a:rPr lang="ja-JP" altLang="en-US" smtClean="0"/>
              <a:pPr>
                <a:defRPr/>
              </a:pPr>
              <a:t>8</a:t>
            </a:fld>
            <a:endParaRPr lang="ja-JP" altLang="en-US"/>
          </a:p>
        </p:txBody>
      </p:sp>
      <p:sp>
        <p:nvSpPr>
          <p:cNvPr id="6" name="Text Box 4"/>
          <p:cNvSpPr txBox="1">
            <a:spLocks noChangeArrowheads="1"/>
          </p:cNvSpPr>
          <p:nvPr/>
        </p:nvSpPr>
        <p:spPr bwMode="auto">
          <a:xfrm>
            <a:off x="467544" y="77143"/>
            <a:ext cx="8208912" cy="61555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400" b="1" dirty="0">
                <a:latin typeface="Cambria" panose="02040503050406030204" pitchFamily="18" charset="0"/>
                <a:ea typeface="Cambria" panose="02040503050406030204" pitchFamily="18" charset="0"/>
                <a:cs typeface="Times New Roman" pitchFamily="18" charset="0"/>
              </a:rPr>
              <a:t>Semiconductor Materials: </a:t>
            </a:r>
            <a:r>
              <a:rPr lang="en-US" sz="3400" b="1" dirty="0">
                <a:solidFill>
                  <a:srgbClr val="0000FF"/>
                </a:solidFill>
                <a:latin typeface="Cambria" panose="02040503050406030204" pitchFamily="18" charset="0"/>
                <a:ea typeface="Cambria" panose="02040503050406030204" pitchFamily="18" charset="0"/>
                <a:cs typeface="Times New Roman" pitchFamily="18" charset="0"/>
              </a:rPr>
              <a:t>Ge, SI &amp; GaAs</a:t>
            </a:r>
          </a:p>
        </p:txBody>
      </p:sp>
      <p:sp>
        <p:nvSpPr>
          <p:cNvPr id="5" name="TextBox 4">
            <a:extLst>
              <a:ext uri="{FF2B5EF4-FFF2-40B4-BE49-F238E27FC236}">
                <a16:creationId xmlns:a16="http://schemas.microsoft.com/office/drawing/2014/main" id="{C8E0BBDA-A108-4291-D2F5-2FA0D8B5F60A}"/>
              </a:ext>
            </a:extLst>
          </p:cNvPr>
          <p:cNvSpPr txBox="1"/>
          <p:nvPr/>
        </p:nvSpPr>
        <p:spPr>
          <a:xfrm>
            <a:off x="4139952" y="2909432"/>
            <a:ext cx="4701940" cy="375552"/>
          </a:xfrm>
          <a:prstGeom prst="rect">
            <a:avLst/>
          </a:prstGeom>
          <a:solidFill>
            <a:schemeClr val="bg1"/>
          </a:solidFill>
        </p:spPr>
        <p:txBody>
          <a:bodyPr wrap="square">
            <a:spAutoFit/>
          </a:bodyPr>
          <a:lstStyle/>
          <a:p>
            <a:pPr marL="0" marR="0">
              <a:lnSpc>
                <a:spcPct val="107000"/>
              </a:lnSpc>
              <a:spcBef>
                <a:spcPts val="0"/>
              </a:spcBef>
              <a:spcAft>
                <a:spcPts val="800"/>
              </a:spcAft>
            </a:pPr>
            <a:r>
              <a:rPr lang="en-US" sz="1800" b="1" dirty="0">
                <a:solidFill>
                  <a:srgbClr val="FF0000"/>
                </a:solidFill>
                <a:effectLst/>
                <a:latin typeface="Calibri" panose="020F0502020204030204" pitchFamily="34" charset="0"/>
                <a:ea typeface="DengXian" panose="020B0503020204020204" pitchFamily="2" charset="-122"/>
                <a:cs typeface="Times New Roman" panose="02020603050405020304" pitchFamily="18" charset="0"/>
              </a:rPr>
              <a:t>What is single-crystal and compound?</a:t>
            </a:r>
          </a:p>
        </p:txBody>
      </p:sp>
    </p:spTree>
    <p:extLst>
      <p:ext uri="{BB962C8B-B14F-4D97-AF65-F5344CB8AC3E}">
        <p14:creationId xmlns:p14="http://schemas.microsoft.com/office/powerpoint/2010/main" val="293145254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997" y="308209"/>
            <a:ext cx="7076005"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SINUSOIDAL INPUTS; HALF-WAVE</a:t>
            </a:r>
          </a:p>
        </p:txBody>
      </p:sp>
      <p:pic>
        <p:nvPicPr>
          <p:cNvPr id="5" name="Picture 4"/>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148310" y="1025109"/>
            <a:ext cx="3824297" cy="208229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09012" y="1221884"/>
            <a:ext cx="4886677" cy="1542803"/>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4057" y="3429000"/>
            <a:ext cx="5207794" cy="1628775"/>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924573" y="2947138"/>
            <a:ext cx="2407444" cy="2907506"/>
          </a:xfrm>
          <a:prstGeom prst="rect">
            <a:avLst/>
          </a:prstGeom>
        </p:spPr>
      </p:pic>
      <p:pic>
        <p:nvPicPr>
          <p:cNvPr id="11" name="Picture 10"/>
          <p:cNvPicPr>
            <a:picLocks noChangeAspect="1"/>
          </p:cNvPicPr>
          <p:nvPr/>
        </p:nvPicPr>
        <p:blipFill>
          <a:blip r:embed="rId7" cstate="email">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a:ext>
            </a:extLst>
          </a:blip>
          <a:stretch>
            <a:fillRect/>
          </a:stretch>
        </p:blipFill>
        <p:spPr>
          <a:xfrm>
            <a:off x="2867954" y="5379369"/>
            <a:ext cx="2012296" cy="388931"/>
          </a:xfrm>
          <a:prstGeom prst="rect">
            <a:avLst/>
          </a:prstGeom>
        </p:spPr>
      </p:pic>
    </p:spTree>
    <p:extLst>
      <p:ext uri="{BB962C8B-B14F-4D97-AF65-F5344CB8AC3E}">
        <p14:creationId xmlns:p14="http://schemas.microsoft.com/office/powerpoint/2010/main" val="28153043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4866" y="355951"/>
            <a:ext cx="5954267"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HALF-WAVE RECTIFICATION</a:t>
            </a:r>
          </a:p>
        </p:txBody>
      </p:sp>
      <p:sp>
        <p:nvSpPr>
          <p:cNvPr id="5" name="Content Placeholder 2"/>
          <p:cNvSpPr>
            <a:spLocks noGrp="1"/>
          </p:cNvSpPr>
          <p:nvPr>
            <p:ph idx="1"/>
          </p:nvPr>
        </p:nvSpPr>
        <p:spPr>
          <a:xfrm>
            <a:off x="546948" y="1078973"/>
            <a:ext cx="7615451" cy="1895722"/>
          </a:xfrm>
        </p:spPr>
        <p:txBody>
          <a:bodyPr>
            <a:noAutofit/>
          </a:bodyPr>
          <a:lstStyle/>
          <a:p>
            <a:pPr algn="just"/>
            <a:r>
              <a:rPr lang="en-US" sz="1800" dirty="0">
                <a:latin typeface="Arial Narrow" panose="020B0606020202030204" pitchFamily="34" charset="0"/>
              </a:rPr>
              <a:t>The process of removing one-half the input signal to establish a dc level is called </a:t>
            </a:r>
            <a:r>
              <a:rPr lang="en-US" sz="1800" b="1" i="1" u="sng" dirty="0" err="1">
                <a:latin typeface="Arial Narrow" panose="020B0606020202030204" pitchFamily="34" charset="0"/>
              </a:rPr>
              <a:t>halfwave</a:t>
            </a:r>
            <a:r>
              <a:rPr lang="en-US" sz="1800" b="1" i="1" u="sng" dirty="0">
                <a:latin typeface="Arial Narrow" panose="020B0606020202030204" pitchFamily="34" charset="0"/>
              </a:rPr>
              <a:t> rectification.</a:t>
            </a:r>
          </a:p>
          <a:p>
            <a:pPr marL="0" indent="0" algn="just">
              <a:buNone/>
            </a:pPr>
            <a:endParaRPr lang="en-US" sz="1800" b="1" i="1" u="sng" dirty="0">
              <a:latin typeface="Arial Narrow" panose="020B0606020202030204" pitchFamily="34" charset="0"/>
            </a:endParaRPr>
          </a:p>
          <a:p>
            <a:pPr algn="just"/>
            <a:r>
              <a:rPr lang="en-US" sz="1800" dirty="0">
                <a:latin typeface="Arial Narrow" panose="020B0606020202030204" pitchFamily="34" charset="0"/>
              </a:rPr>
              <a:t>The effect of using a silicon diode with V</a:t>
            </a:r>
            <a:r>
              <a:rPr lang="en-US" sz="1800" baseline="-25000" dirty="0">
                <a:latin typeface="Arial Narrow" panose="020B0606020202030204" pitchFamily="34" charset="0"/>
              </a:rPr>
              <a:t>K</a:t>
            </a:r>
            <a:r>
              <a:rPr lang="en-US" sz="1800" dirty="0">
                <a:latin typeface="Arial Narrow" panose="020B0606020202030204" pitchFamily="34" charset="0"/>
              </a:rPr>
              <a:t> = 0.7 V is demonstrated in below Figure for the forward-bias region. The applied signal must now be at least 0.7 V before the diode can turn “on.”</a:t>
            </a:r>
          </a:p>
        </p:txBody>
      </p:sp>
      <p:pic>
        <p:nvPicPr>
          <p:cNvPr id="7" name="Picture 6"/>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1030728" y="3196663"/>
            <a:ext cx="4397800" cy="1803600"/>
          </a:xfrm>
          <a:prstGeom prst="rect">
            <a:avLst/>
          </a:prstGeom>
        </p:spPr>
      </p:pic>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3477971" y="5246100"/>
            <a:ext cx="2188055" cy="453953"/>
          </a:xfrm>
          <a:prstGeom prst="rect">
            <a:avLst/>
          </a:prstGeom>
        </p:spPr>
      </p:pic>
      <p:pic>
        <p:nvPicPr>
          <p:cNvPr id="10" name="Picture 9">
            <a:extLst>
              <a:ext uri="{FF2B5EF4-FFF2-40B4-BE49-F238E27FC236}">
                <a16:creationId xmlns:a16="http://schemas.microsoft.com/office/drawing/2014/main" id="{0645114A-FA56-D940-A3D6-54B95961116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6145715" y="3196663"/>
            <a:ext cx="2188055" cy="1803600"/>
          </a:xfrm>
          <a:prstGeom prst="rect">
            <a:avLst/>
          </a:prstGeom>
        </p:spPr>
      </p:pic>
    </p:spTree>
    <p:extLst>
      <p:ext uri="{BB962C8B-B14F-4D97-AF65-F5344CB8AC3E}">
        <p14:creationId xmlns:p14="http://schemas.microsoft.com/office/powerpoint/2010/main" val="111088335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randombar(horizontal)">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5925" y="117724"/>
            <a:ext cx="5772150"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HALF-WAVE RECTIFICATION</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98789" y="773762"/>
            <a:ext cx="7337532" cy="1224504"/>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339973" y="1998266"/>
            <a:ext cx="3705406" cy="2012915"/>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4448578" y="2777440"/>
            <a:ext cx="4599870" cy="282068"/>
          </a:xfrm>
          <a:prstGeom prst="rect">
            <a:avLst/>
          </a:prstGeom>
        </p:spPr>
      </p:pic>
      <p:pic>
        <p:nvPicPr>
          <p:cNvPr id="10" name="Picture 9">
            <a:extLst>
              <a:ext uri="{FF2B5EF4-FFF2-40B4-BE49-F238E27FC236}">
                <a16:creationId xmlns:a16="http://schemas.microsoft.com/office/drawing/2014/main" id="{E7A4CC13-4C4D-5349-9000-E405172C7538}"/>
              </a:ext>
            </a:extLst>
          </p:cNvPr>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3105235" y="3894495"/>
            <a:ext cx="5943213" cy="2097149"/>
          </a:xfrm>
          <a:prstGeom prst="rect">
            <a:avLst/>
          </a:prstGeom>
        </p:spPr>
      </p:pic>
    </p:spTree>
    <p:extLst>
      <p:ext uri="{BB962C8B-B14F-4D97-AF65-F5344CB8AC3E}">
        <p14:creationId xmlns:p14="http://schemas.microsoft.com/office/powerpoint/2010/main" val="1706901259"/>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par>
                                <p:cTn id="13" presetID="1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ppt_x</p:attrName>
                                        </p:attrNameLst>
                                      </p:cBhvr>
                                      <p:tavLst>
                                        <p:tav tm="0">
                                          <p:val>
                                            <p:strVal val="#ppt_x-#ppt_w*1.125000"/>
                                          </p:val>
                                        </p:tav>
                                        <p:tav tm="100000">
                                          <p:val>
                                            <p:strVal val="#ppt_x"/>
                                          </p:val>
                                        </p:tav>
                                      </p:tavLst>
                                    </p:anim>
                                    <p:animEffect transition="in" filter="wipe(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393" y="214667"/>
            <a:ext cx="5943214"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HALF-WAVE RECTIFICATION</a:t>
            </a:r>
          </a:p>
        </p:txBody>
      </p:sp>
      <p:pic>
        <p:nvPicPr>
          <p:cNvPr id="8" name="Picture 7"/>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6676145" y="989676"/>
            <a:ext cx="2108886" cy="2268047"/>
          </a:xfrm>
          <a:prstGeom prst="rect">
            <a:avLst/>
          </a:prstGeom>
        </p:spPr>
      </p:pic>
      <p:pic>
        <p:nvPicPr>
          <p:cNvPr id="12" name="Picture 11">
            <a:extLst>
              <a:ext uri="{FF2B5EF4-FFF2-40B4-BE49-F238E27FC236}">
                <a16:creationId xmlns:a16="http://schemas.microsoft.com/office/drawing/2014/main" id="{FE4C0E86-FDA2-9641-8E1D-9424D8DF98E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48292"/>
          <a:stretch/>
        </p:blipFill>
        <p:spPr>
          <a:xfrm>
            <a:off x="358969" y="1426940"/>
            <a:ext cx="6134430" cy="924159"/>
          </a:xfrm>
          <a:prstGeom prst="rect">
            <a:avLst/>
          </a:prstGeom>
        </p:spPr>
      </p:pic>
      <p:pic>
        <p:nvPicPr>
          <p:cNvPr id="13" name="Picture 12">
            <a:extLst>
              <a:ext uri="{FF2B5EF4-FFF2-40B4-BE49-F238E27FC236}">
                <a16:creationId xmlns:a16="http://schemas.microsoft.com/office/drawing/2014/main" id="{91B23980-3D8C-2045-8C22-3416C7D7B3B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49108" b="-815"/>
          <a:stretch/>
        </p:blipFill>
        <p:spPr>
          <a:xfrm>
            <a:off x="509439" y="3257723"/>
            <a:ext cx="6134430" cy="924159"/>
          </a:xfrm>
          <a:prstGeom prst="rect">
            <a:avLst/>
          </a:prstGeom>
        </p:spPr>
      </p:pic>
    </p:spTree>
    <p:extLst>
      <p:ext uri="{BB962C8B-B14F-4D97-AF65-F5344CB8AC3E}">
        <p14:creationId xmlns:p14="http://schemas.microsoft.com/office/powerpoint/2010/main" val="332253863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heckerboard(across)">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718" y="264257"/>
            <a:ext cx="2882564"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PIV (PRV)</a:t>
            </a:r>
          </a:p>
        </p:txBody>
      </p:sp>
      <p:sp>
        <p:nvSpPr>
          <p:cNvPr id="5" name="Content Placeholder 2"/>
          <p:cNvSpPr>
            <a:spLocks noGrp="1"/>
          </p:cNvSpPr>
          <p:nvPr>
            <p:ph idx="1"/>
          </p:nvPr>
        </p:nvSpPr>
        <p:spPr>
          <a:xfrm>
            <a:off x="912308" y="1030405"/>
            <a:ext cx="7615451" cy="1287651"/>
          </a:xfrm>
        </p:spPr>
        <p:txBody>
          <a:bodyPr>
            <a:noAutofit/>
          </a:bodyPr>
          <a:lstStyle/>
          <a:p>
            <a:pPr algn="just">
              <a:spcAft>
                <a:spcPts val="600"/>
              </a:spcAft>
            </a:pPr>
            <a:r>
              <a:rPr lang="en-US" sz="1800" dirty="0">
                <a:latin typeface="Times New Roman" panose="02020603050405020304" pitchFamily="18" charset="0"/>
                <a:cs typeface="Times New Roman" panose="02020603050405020304" pitchFamily="18" charset="0"/>
              </a:rPr>
              <a:t>It is the voltage rating that must not be exceeded in the reverse-bias region or the diode will enter the Zener avalanche region.</a:t>
            </a:r>
          </a:p>
          <a:p>
            <a:pPr algn="just"/>
            <a:r>
              <a:rPr lang="en-US" sz="1800" dirty="0">
                <a:latin typeface="Times New Roman" panose="02020603050405020304" pitchFamily="18" charset="0"/>
                <a:cs typeface="Times New Roman" panose="02020603050405020304" pitchFamily="18" charset="0"/>
              </a:rPr>
              <a:t>Applying Kirchhoff’s voltage law, it is fairly obvious that the PIV rating of the diode must equal or exceed the peak value of the applied voltage.</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56860" y="5054004"/>
            <a:ext cx="3880050" cy="592282"/>
          </a:xfrm>
          <a:prstGeom prst="rect">
            <a:avLst/>
          </a:prstGeom>
        </p:spPr>
      </p:pic>
      <p:pic>
        <p:nvPicPr>
          <p:cNvPr id="8" name="Picture 7"/>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2756860" y="2522512"/>
            <a:ext cx="3339053" cy="2219920"/>
          </a:xfrm>
          <a:prstGeom prst="rect">
            <a:avLst/>
          </a:prstGeom>
        </p:spPr>
      </p:pic>
    </p:spTree>
    <p:extLst>
      <p:ext uri="{BB962C8B-B14F-4D97-AF65-F5344CB8AC3E}">
        <p14:creationId xmlns:p14="http://schemas.microsoft.com/office/powerpoint/2010/main" val="156960594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linds(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linds(horizontal)">
                                      <p:cBhvr>
                                        <p:cTn id="17" dur="500"/>
                                        <p:tgtEl>
                                          <p:spTgt spid="5">
                                            <p:txEl>
                                              <p:pRg st="1" end="1"/>
                                            </p:txEl>
                                          </p:spTgt>
                                        </p:tgtEl>
                                      </p:cBhvr>
                                    </p:animEffect>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2772" y="242635"/>
            <a:ext cx="6138456" cy="931024"/>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2800" b="1" dirty="0">
                <a:solidFill>
                  <a:schemeClr val="dk1"/>
                </a:solidFill>
                <a:latin typeface="Cambria" panose="02040503050406030204" pitchFamily="18" charset="0"/>
                <a:ea typeface="+mn-ea"/>
              </a:rPr>
              <a:t>FULL-WAVE RECTIFICATION:</a:t>
            </a:r>
            <a:br>
              <a:rPr lang="en-US" sz="2800" b="1" dirty="0">
                <a:solidFill>
                  <a:schemeClr val="dk1"/>
                </a:solidFill>
                <a:latin typeface="Cambria" panose="02040503050406030204" pitchFamily="18" charset="0"/>
                <a:ea typeface="+mn-ea"/>
              </a:rPr>
            </a:br>
            <a:r>
              <a:rPr lang="en-US" sz="2800" b="1" dirty="0">
                <a:solidFill>
                  <a:schemeClr val="dk1"/>
                </a:solidFill>
                <a:latin typeface="Cambria" panose="02040503050406030204" pitchFamily="18" charset="0"/>
                <a:ea typeface="+mn-ea"/>
              </a:rPr>
              <a:t> BRIDGE NETWORK</a:t>
            </a:r>
          </a:p>
        </p:txBody>
      </p:sp>
      <p:pic>
        <p:nvPicPr>
          <p:cNvPr id="8" name="Picture 7"/>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a:stretch/>
        </p:blipFill>
        <p:spPr>
          <a:xfrm>
            <a:off x="787836" y="1436387"/>
            <a:ext cx="3992508" cy="2288918"/>
          </a:xfrm>
          <a:prstGeom prst="rect">
            <a:avLst/>
          </a:prstGeom>
        </p:spPr>
      </p:pic>
      <p:pic>
        <p:nvPicPr>
          <p:cNvPr id="9" name="Picture 8"/>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r="21335"/>
          <a:stretch/>
        </p:blipFill>
        <p:spPr>
          <a:xfrm>
            <a:off x="1502772" y="3817902"/>
            <a:ext cx="3992509" cy="2142043"/>
          </a:xfrm>
          <a:prstGeom prst="rect">
            <a:avLst/>
          </a:prstGeom>
        </p:spPr>
      </p:pic>
      <p:pic>
        <p:nvPicPr>
          <p:cNvPr id="10" name="Picture 9">
            <a:extLst>
              <a:ext uri="{FF2B5EF4-FFF2-40B4-BE49-F238E27FC236}">
                <a16:creationId xmlns:a16="http://schemas.microsoft.com/office/drawing/2014/main" id="{CDDE0F94-C5E9-A941-9D6D-D9D87C07DB1F}"/>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a:stretch/>
        </p:blipFill>
        <p:spPr>
          <a:xfrm>
            <a:off x="5847152" y="1436541"/>
            <a:ext cx="2245489" cy="2288918"/>
          </a:xfrm>
          <a:prstGeom prst="rect">
            <a:avLst/>
          </a:prstGeom>
        </p:spPr>
      </p:pic>
      <p:pic>
        <p:nvPicPr>
          <p:cNvPr id="11" name="Picture 10">
            <a:extLst>
              <a:ext uri="{FF2B5EF4-FFF2-40B4-BE49-F238E27FC236}">
                <a16:creationId xmlns:a16="http://schemas.microsoft.com/office/drawing/2014/main" id="{23688B8D-E625-654B-B75A-A5303C5DC870}"/>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l="78665" r="-521" b="37778"/>
          <a:stretch/>
        </p:blipFill>
        <p:spPr>
          <a:xfrm>
            <a:off x="5847152" y="4088627"/>
            <a:ext cx="1109233" cy="1332832"/>
          </a:xfrm>
          <a:prstGeom prst="rect">
            <a:avLst/>
          </a:prstGeom>
        </p:spPr>
      </p:pic>
    </p:spTree>
    <p:extLst>
      <p:ext uri="{BB962C8B-B14F-4D97-AF65-F5344CB8AC3E}">
        <p14:creationId xmlns:p14="http://schemas.microsoft.com/office/powerpoint/2010/main" val="9599648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up)">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up)">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3002" y="229533"/>
            <a:ext cx="4340974"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BRIDGE NETWORK</a:t>
            </a:r>
          </a:p>
        </p:txBody>
      </p:sp>
      <p:pic>
        <p:nvPicPr>
          <p:cNvPr id="8" name="Picture 7"/>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r="27056"/>
          <a:stretch/>
        </p:blipFill>
        <p:spPr>
          <a:xfrm>
            <a:off x="834493" y="1082320"/>
            <a:ext cx="4744506" cy="2346680"/>
          </a:xfrm>
          <a:prstGeom prst="rect">
            <a:avLst/>
          </a:prstGeom>
        </p:spPr>
      </p:pic>
      <p:pic>
        <p:nvPicPr>
          <p:cNvPr id="9" name="Picture 8"/>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2114932" y="4039318"/>
            <a:ext cx="4191307" cy="1834716"/>
          </a:xfrm>
          <a:prstGeom prst="rect">
            <a:avLst/>
          </a:prstGeom>
        </p:spPr>
      </p:pic>
      <p:pic>
        <p:nvPicPr>
          <p:cNvPr id="10" name="Picture 9">
            <a:extLst>
              <a:ext uri="{FF2B5EF4-FFF2-40B4-BE49-F238E27FC236}">
                <a16:creationId xmlns:a16="http://schemas.microsoft.com/office/drawing/2014/main" id="{8B689D36-534D-BC40-806A-1BC801A3E1D9}"/>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l="72736" r="37" b="21816"/>
          <a:stretch/>
        </p:blipFill>
        <p:spPr>
          <a:xfrm>
            <a:off x="6306239" y="1338302"/>
            <a:ext cx="1770926" cy="1834716"/>
          </a:xfrm>
          <a:prstGeom prst="rect">
            <a:avLst/>
          </a:prstGeom>
        </p:spPr>
      </p:pic>
    </p:spTree>
    <p:extLst>
      <p:ext uri="{BB962C8B-B14F-4D97-AF65-F5344CB8AC3E}">
        <p14:creationId xmlns:p14="http://schemas.microsoft.com/office/powerpoint/2010/main" val="356868429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p:tgtEl>
                                          <p:spTgt spid="10"/>
                                        </p:tgtEl>
                                        <p:attrNameLst>
                                          <p:attrName>ppt_y</p:attrName>
                                        </p:attrNameLst>
                                      </p:cBhvr>
                                      <p:tavLst>
                                        <p:tav tm="0">
                                          <p:val>
                                            <p:strVal val="#ppt_y+#ppt_h*1.125000"/>
                                          </p:val>
                                        </p:tav>
                                        <p:tav tm="100000">
                                          <p:val>
                                            <p:strVal val="#ppt_y"/>
                                          </p:val>
                                        </p:tav>
                                      </p:tavLst>
                                    </p:anim>
                                    <p:animEffect transition="in" filter="wipe(up)">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p:tgtEl>
                                          <p:spTgt spid="9"/>
                                        </p:tgtEl>
                                        <p:attrNameLst>
                                          <p:attrName>ppt_y</p:attrName>
                                        </p:attrNameLst>
                                      </p:cBhvr>
                                      <p:tavLst>
                                        <p:tav tm="0">
                                          <p:val>
                                            <p:strVal val="#ppt_y+#ppt_h*1.125000"/>
                                          </p:val>
                                        </p:tav>
                                        <p:tav tm="100000">
                                          <p:val>
                                            <p:strVal val="#ppt_y"/>
                                          </p:val>
                                        </p:tav>
                                      </p:tavLst>
                                    </p:anim>
                                    <p:animEffect transition="in" filter="wipe(up)">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6414" y="252682"/>
            <a:ext cx="4691171"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BRIDGE NETWORK</a:t>
            </a:r>
          </a:p>
        </p:txBody>
      </p:sp>
      <p:pic>
        <p:nvPicPr>
          <p:cNvPr id="5" name="Picture 4"/>
          <p:cNvPicPr>
            <a:picLocks noChangeAspect="1"/>
          </p:cNvPicPr>
          <p:nvPr/>
        </p:nvPicPr>
        <p:blipFill>
          <a:blip r:embed="rId2" cstate="emai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tretch>
            <a:fillRect/>
          </a:stretch>
        </p:blipFill>
        <p:spPr>
          <a:xfrm>
            <a:off x="691579" y="1019435"/>
            <a:ext cx="4691171" cy="2501958"/>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33898" y="1692499"/>
            <a:ext cx="2518523" cy="475384"/>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484510" y="4520426"/>
            <a:ext cx="2898239" cy="448083"/>
          </a:xfrm>
          <a:prstGeom prst="rect">
            <a:avLst/>
          </a:prstGeom>
        </p:spPr>
      </p:pic>
      <p:pic>
        <p:nvPicPr>
          <p:cNvPr id="9" name="Picture 8"/>
          <p:cNvPicPr>
            <a:picLocks noChangeAspect="1"/>
          </p:cNvPicPr>
          <p:nvPr/>
        </p:nvPicPr>
        <p:blipFill>
          <a:blip r:embed="rId8" cstate="email">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tretch>
            <a:fillRect/>
          </a:stretch>
        </p:blipFill>
        <p:spPr>
          <a:xfrm>
            <a:off x="6268587" y="3208054"/>
            <a:ext cx="2460698" cy="2624744"/>
          </a:xfrm>
          <a:prstGeom prst="rect">
            <a:avLst/>
          </a:prstGeom>
        </p:spPr>
      </p:pic>
    </p:spTree>
    <p:extLst>
      <p:ext uri="{BB962C8B-B14F-4D97-AF65-F5344CB8AC3E}">
        <p14:creationId xmlns:p14="http://schemas.microsoft.com/office/powerpoint/2010/main" val="289808759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855" y="194809"/>
            <a:ext cx="6482290"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CENTER-TAPPED TRANSFORMER</a:t>
            </a:r>
          </a:p>
        </p:txBody>
      </p:sp>
      <p:pic>
        <p:nvPicPr>
          <p:cNvPr id="3" name="Picture 2">
            <a:extLst>
              <a:ext uri="{FF2B5EF4-FFF2-40B4-BE49-F238E27FC236}">
                <a16:creationId xmlns:a16="http://schemas.microsoft.com/office/drawing/2014/main" id="{0B68F812-CF81-CE4A-9AB6-04128CF26A02}"/>
              </a:ext>
            </a:extLst>
          </p:cNvPr>
          <p:cNvPicPr>
            <a:picLocks noChangeAspect="1"/>
          </p:cNvPicPr>
          <p:nvPr/>
        </p:nvPicPr>
        <p:blipFill>
          <a:blip r:embed="rId2"/>
          <a:stretch>
            <a:fillRect/>
          </a:stretch>
        </p:blipFill>
        <p:spPr>
          <a:xfrm>
            <a:off x="2176358" y="874431"/>
            <a:ext cx="3930529" cy="2612290"/>
          </a:xfrm>
          <a:prstGeom prst="rect">
            <a:avLst/>
          </a:prstGeom>
        </p:spPr>
      </p:pic>
      <p:pic>
        <p:nvPicPr>
          <p:cNvPr id="4" name="Picture 3">
            <a:extLst>
              <a:ext uri="{FF2B5EF4-FFF2-40B4-BE49-F238E27FC236}">
                <a16:creationId xmlns:a16="http://schemas.microsoft.com/office/drawing/2014/main" id="{1B7E5301-647A-2C4C-AD35-62A20C4341E2}"/>
              </a:ext>
            </a:extLst>
          </p:cNvPr>
          <p:cNvPicPr>
            <a:picLocks noChangeAspect="1"/>
          </p:cNvPicPr>
          <p:nvPr/>
        </p:nvPicPr>
        <p:blipFill>
          <a:blip r:embed="rId3"/>
          <a:stretch>
            <a:fillRect/>
          </a:stretch>
        </p:blipFill>
        <p:spPr>
          <a:xfrm>
            <a:off x="1330855" y="4065718"/>
            <a:ext cx="3898900" cy="1955800"/>
          </a:xfrm>
          <a:prstGeom prst="rect">
            <a:avLst/>
          </a:prstGeom>
        </p:spPr>
      </p:pic>
      <p:sp>
        <p:nvSpPr>
          <p:cNvPr id="9" name="Rectangle 8">
            <a:extLst>
              <a:ext uri="{FF2B5EF4-FFF2-40B4-BE49-F238E27FC236}">
                <a16:creationId xmlns:a16="http://schemas.microsoft.com/office/drawing/2014/main" id="{0F024EE6-B2EC-954E-9843-C93DFC97D09A}"/>
              </a:ext>
            </a:extLst>
          </p:cNvPr>
          <p:cNvSpPr/>
          <p:nvPr/>
        </p:nvSpPr>
        <p:spPr>
          <a:xfrm>
            <a:off x="2027072" y="3695117"/>
            <a:ext cx="5089855" cy="400110"/>
          </a:xfrm>
          <a:prstGeom prst="rect">
            <a:avLst/>
          </a:prstGeom>
        </p:spPr>
        <p:txBody>
          <a:bodyPr wrap="none">
            <a:spAutoFit/>
          </a:bodyPr>
          <a:lstStyle/>
          <a:p>
            <a:r>
              <a:rPr lang="en-US" sz="2000" b="1" i="1" dirty="0">
                <a:solidFill>
                  <a:srgbClr val="002060"/>
                </a:solidFill>
                <a:latin typeface="Times" pitchFamily="2" charset="0"/>
              </a:rPr>
              <a:t>Network conditions for the positive region of v</a:t>
            </a:r>
            <a:r>
              <a:rPr lang="en-US" sz="900" b="1" i="1" baseline="-25000" dirty="0">
                <a:solidFill>
                  <a:srgbClr val="002060"/>
                </a:solidFill>
                <a:latin typeface="Times" pitchFamily="2" charset="0"/>
              </a:rPr>
              <a:t>i</a:t>
            </a:r>
            <a:endParaRPr lang="en-US" sz="2000" b="1" baseline="-25000" dirty="0">
              <a:solidFill>
                <a:srgbClr val="002060"/>
              </a:solidFill>
            </a:endParaRPr>
          </a:p>
        </p:txBody>
      </p:sp>
      <p:pic>
        <p:nvPicPr>
          <p:cNvPr id="10" name="Picture 9">
            <a:extLst>
              <a:ext uri="{FF2B5EF4-FFF2-40B4-BE49-F238E27FC236}">
                <a16:creationId xmlns:a16="http://schemas.microsoft.com/office/drawing/2014/main" id="{677DA590-D8E2-5F44-82B4-D9819E6ED20D}"/>
              </a:ext>
            </a:extLst>
          </p:cNvPr>
          <p:cNvPicPr>
            <a:picLocks noChangeAspect="1"/>
          </p:cNvPicPr>
          <p:nvPr/>
        </p:nvPicPr>
        <p:blipFill>
          <a:blip r:embed="rId4"/>
          <a:stretch>
            <a:fillRect/>
          </a:stretch>
        </p:blipFill>
        <p:spPr>
          <a:xfrm>
            <a:off x="5845630" y="4351468"/>
            <a:ext cx="1397000" cy="1384300"/>
          </a:xfrm>
          <a:prstGeom prst="rect">
            <a:avLst/>
          </a:prstGeom>
        </p:spPr>
      </p:pic>
    </p:spTree>
    <p:extLst>
      <p:ext uri="{BB962C8B-B14F-4D97-AF65-F5344CB8AC3E}">
        <p14:creationId xmlns:p14="http://schemas.microsoft.com/office/powerpoint/2010/main" val="42956284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p:tgtEl>
                                          <p:spTgt spid="4"/>
                                        </p:tgtEl>
                                        <p:attrNameLst>
                                          <p:attrName>ppt_x</p:attrName>
                                        </p:attrNameLst>
                                      </p:cBhvr>
                                      <p:tavLst>
                                        <p:tav tm="0">
                                          <p:val>
                                            <p:strVal val="#ppt_x-#ppt_w*1.125000"/>
                                          </p:val>
                                        </p:tav>
                                        <p:tav tm="100000">
                                          <p:val>
                                            <p:strVal val="#ppt_x"/>
                                          </p:val>
                                        </p:tav>
                                      </p:tavLst>
                                    </p:anim>
                                    <p:animEffect transition="in" filter="wipe(righ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right)">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280" y="298982"/>
            <a:ext cx="6505440"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CENTER-TAPPED TRANSFORMER</a:t>
            </a:r>
          </a:p>
        </p:txBody>
      </p:sp>
      <p:sp>
        <p:nvSpPr>
          <p:cNvPr id="11" name="Rectangle 10">
            <a:extLst>
              <a:ext uri="{FF2B5EF4-FFF2-40B4-BE49-F238E27FC236}">
                <a16:creationId xmlns:a16="http://schemas.microsoft.com/office/drawing/2014/main" id="{6A594491-1CD5-9A4E-8E25-0B51A6359DDE}"/>
              </a:ext>
            </a:extLst>
          </p:cNvPr>
          <p:cNvSpPr/>
          <p:nvPr/>
        </p:nvSpPr>
        <p:spPr>
          <a:xfrm>
            <a:off x="253366" y="949839"/>
            <a:ext cx="5178021" cy="400110"/>
          </a:xfrm>
          <a:prstGeom prst="rect">
            <a:avLst/>
          </a:prstGeom>
        </p:spPr>
        <p:txBody>
          <a:bodyPr wrap="none">
            <a:spAutoFit/>
          </a:bodyPr>
          <a:lstStyle/>
          <a:p>
            <a:r>
              <a:rPr lang="en-US" sz="2000" b="1" i="1" dirty="0">
                <a:solidFill>
                  <a:srgbClr val="002060"/>
                </a:solidFill>
                <a:latin typeface="Times" pitchFamily="2" charset="0"/>
              </a:rPr>
              <a:t>Network conditions for the negative region of v</a:t>
            </a:r>
            <a:r>
              <a:rPr lang="en-US" sz="900" b="1" i="1" baseline="-25000" dirty="0">
                <a:solidFill>
                  <a:srgbClr val="002060"/>
                </a:solidFill>
                <a:latin typeface="Times" pitchFamily="2" charset="0"/>
              </a:rPr>
              <a:t>i</a:t>
            </a:r>
            <a:endParaRPr lang="en-US" sz="2000" b="1" baseline="-25000" dirty="0">
              <a:solidFill>
                <a:srgbClr val="002060"/>
              </a:solidFill>
            </a:endParaRPr>
          </a:p>
        </p:txBody>
      </p:sp>
      <p:pic>
        <p:nvPicPr>
          <p:cNvPr id="3" name="Picture 2">
            <a:extLst>
              <a:ext uri="{FF2B5EF4-FFF2-40B4-BE49-F238E27FC236}">
                <a16:creationId xmlns:a16="http://schemas.microsoft.com/office/drawing/2014/main" id="{2E757FBB-2176-A145-8AB1-9984BEAD527B}"/>
              </a:ext>
            </a:extLst>
          </p:cNvPr>
          <p:cNvPicPr>
            <a:picLocks noChangeAspect="1"/>
          </p:cNvPicPr>
          <p:nvPr/>
        </p:nvPicPr>
        <p:blipFill>
          <a:blip r:embed="rId2"/>
          <a:stretch>
            <a:fillRect/>
          </a:stretch>
        </p:blipFill>
        <p:spPr>
          <a:xfrm>
            <a:off x="4312121" y="1654068"/>
            <a:ext cx="1397000" cy="1384300"/>
          </a:xfrm>
          <a:prstGeom prst="rect">
            <a:avLst/>
          </a:prstGeom>
        </p:spPr>
      </p:pic>
      <p:pic>
        <p:nvPicPr>
          <p:cNvPr id="4" name="Picture 3">
            <a:extLst>
              <a:ext uri="{FF2B5EF4-FFF2-40B4-BE49-F238E27FC236}">
                <a16:creationId xmlns:a16="http://schemas.microsoft.com/office/drawing/2014/main" id="{1122A0EA-7DF2-7440-984D-BB5DF19FD60B}"/>
              </a:ext>
            </a:extLst>
          </p:cNvPr>
          <p:cNvPicPr>
            <a:picLocks noChangeAspect="1"/>
          </p:cNvPicPr>
          <p:nvPr/>
        </p:nvPicPr>
        <p:blipFill>
          <a:blip r:embed="rId3"/>
          <a:stretch>
            <a:fillRect/>
          </a:stretch>
        </p:blipFill>
        <p:spPr>
          <a:xfrm>
            <a:off x="200394" y="1465154"/>
            <a:ext cx="3962400" cy="1879600"/>
          </a:xfrm>
          <a:prstGeom prst="rect">
            <a:avLst/>
          </a:prstGeom>
        </p:spPr>
      </p:pic>
      <p:pic>
        <p:nvPicPr>
          <p:cNvPr id="12" name="Picture 11">
            <a:extLst>
              <a:ext uri="{FF2B5EF4-FFF2-40B4-BE49-F238E27FC236}">
                <a16:creationId xmlns:a16="http://schemas.microsoft.com/office/drawing/2014/main" id="{3C97901B-3890-5748-AC61-095DBF5BF473}"/>
              </a:ext>
            </a:extLst>
          </p:cNvPr>
          <p:cNvPicPr>
            <a:picLocks noChangeAspect="1"/>
          </p:cNvPicPr>
          <p:nvPr/>
        </p:nvPicPr>
        <p:blipFill>
          <a:blip r:embed="rId4"/>
          <a:stretch>
            <a:fillRect/>
          </a:stretch>
        </p:blipFill>
        <p:spPr>
          <a:xfrm>
            <a:off x="6330528" y="1991179"/>
            <a:ext cx="2184400" cy="2908300"/>
          </a:xfrm>
          <a:prstGeom prst="rect">
            <a:avLst/>
          </a:prstGeom>
        </p:spPr>
      </p:pic>
      <p:pic>
        <p:nvPicPr>
          <p:cNvPr id="13" name="Picture 12">
            <a:extLst>
              <a:ext uri="{FF2B5EF4-FFF2-40B4-BE49-F238E27FC236}">
                <a16:creationId xmlns:a16="http://schemas.microsoft.com/office/drawing/2014/main" id="{E09F3686-CF3F-4D46-BC9F-AA31BE9EA6D6}"/>
              </a:ext>
            </a:extLst>
          </p:cNvPr>
          <p:cNvPicPr>
            <a:picLocks noChangeAspect="1"/>
          </p:cNvPicPr>
          <p:nvPr/>
        </p:nvPicPr>
        <p:blipFill>
          <a:blip r:embed="rId5"/>
          <a:stretch>
            <a:fillRect/>
          </a:stretch>
        </p:blipFill>
        <p:spPr>
          <a:xfrm>
            <a:off x="979045" y="4045846"/>
            <a:ext cx="3726661" cy="1158086"/>
          </a:xfrm>
          <a:prstGeom prst="rect">
            <a:avLst/>
          </a:prstGeom>
        </p:spPr>
      </p:pic>
    </p:spTree>
    <p:extLst>
      <p:ext uri="{BB962C8B-B14F-4D97-AF65-F5344CB8AC3E}">
        <p14:creationId xmlns:p14="http://schemas.microsoft.com/office/powerpoint/2010/main" val="3813463960"/>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ppt_x</p:attrName>
                                        </p:attrNameLst>
                                      </p:cBhvr>
                                      <p:tavLst>
                                        <p:tav tm="0">
                                          <p:val>
                                            <p:strVal val="#ppt_x-#ppt_w*1.125000"/>
                                          </p:val>
                                        </p:tav>
                                        <p:tav tm="100000">
                                          <p:val>
                                            <p:strVal val="#ppt_x"/>
                                          </p:val>
                                        </p:tav>
                                      </p:tavLst>
                                    </p:anim>
                                    <p:animEffect transition="in" filter="wipe(righ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ppt_x</p:attrName>
                                        </p:attrNameLst>
                                      </p:cBhvr>
                                      <p:tavLst>
                                        <p:tav tm="0">
                                          <p:val>
                                            <p:strVal val="#ppt_x-#ppt_w*1.125000"/>
                                          </p:val>
                                        </p:tav>
                                        <p:tav tm="100000">
                                          <p:val>
                                            <p:strVal val="#ppt_x"/>
                                          </p:val>
                                        </p:tav>
                                      </p:tavLst>
                                    </p:anim>
                                    <p:animEffect transition="in" filter="wipe(righ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052736"/>
            <a:ext cx="8765991" cy="4392488"/>
          </a:xfrm>
        </p:spPr>
        <p:txBody>
          <a:bodyPr>
            <a:noAutofit/>
          </a:bodyPr>
          <a:lstStyle/>
          <a:p>
            <a:pPr marL="0" indent="0" algn="ctr">
              <a:buNone/>
            </a:pPr>
            <a:r>
              <a:rPr lang="en-US" sz="2800" b="1" i="1" dirty="0">
                <a:solidFill>
                  <a:srgbClr val="0000FF"/>
                </a:solidFill>
                <a:latin typeface="Cambria" panose="02040503050406030204" pitchFamily="18" charset="0"/>
                <a:ea typeface="Cambria" panose="02040503050406030204" pitchFamily="18" charset="0"/>
              </a:rPr>
              <a:t> </a:t>
            </a:r>
            <a:r>
              <a:rPr lang="en-US" sz="2800" b="1" i="1" u="sng" dirty="0">
                <a:solidFill>
                  <a:srgbClr val="0000FF"/>
                </a:solidFill>
                <a:latin typeface="Cambria" panose="02040503050406030204" pitchFamily="18" charset="0"/>
                <a:ea typeface="Cambria" panose="02040503050406030204" pitchFamily="18" charset="0"/>
              </a:rPr>
              <a:t>Germanium:</a:t>
            </a:r>
            <a:endParaRPr lang="en-US" sz="2800" b="1" dirty="0">
              <a:solidFill>
                <a:srgbClr val="0000FF"/>
              </a:solidFill>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In the first few decades following the </a:t>
            </a:r>
            <a:r>
              <a:rPr lang="en-US" sz="2000" b="1" i="1" u="sng" dirty="0">
                <a:solidFill>
                  <a:srgbClr val="FF0000"/>
                </a:solidFill>
                <a:latin typeface="Cambria" panose="02040503050406030204" pitchFamily="18" charset="0"/>
                <a:ea typeface="Cambria" panose="02040503050406030204" pitchFamily="18" charset="0"/>
              </a:rPr>
              <a:t>discovery of the diode</a:t>
            </a:r>
            <a:r>
              <a:rPr lang="en-US" sz="2000" b="1" dirty="0">
                <a:solidFill>
                  <a:srgbClr val="FF0000"/>
                </a:solidFill>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in 1939 and </a:t>
            </a:r>
            <a:r>
              <a:rPr lang="en-US" sz="2000" b="1" i="1" u="sng" dirty="0">
                <a:solidFill>
                  <a:srgbClr val="FF0000"/>
                </a:solidFill>
                <a:latin typeface="Cambria" panose="02040503050406030204" pitchFamily="18" charset="0"/>
                <a:ea typeface="Cambria" panose="02040503050406030204" pitchFamily="18" charset="0"/>
              </a:rPr>
              <a:t>the transistor</a:t>
            </a:r>
            <a:r>
              <a:rPr lang="en-US" sz="2000" b="1" dirty="0">
                <a:solidFill>
                  <a:srgbClr val="FF0000"/>
                </a:solidFill>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in 1947 </a:t>
            </a:r>
            <a:r>
              <a:rPr lang="en-US" sz="2000" b="1" i="1" u="sng" dirty="0">
                <a:solidFill>
                  <a:srgbClr val="FF0000"/>
                </a:solidFill>
                <a:latin typeface="Cambria" panose="02040503050406030204" pitchFamily="18" charset="0"/>
                <a:ea typeface="Cambria" panose="02040503050406030204" pitchFamily="18" charset="0"/>
              </a:rPr>
              <a:t>germanium was used almost exclusively</a:t>
            </a:r>
            <a:r>
              <a:rPr lang="en-US" sz="2000" b="1" dirty="0">
                <a:solidFill>
                  <a:srgbClr val="FF0000"/>
                </a:solidFill>
                <a:latin typeface="Cambria" panose="02040503050406030204" pitchFamily="18" charset="0"/>
                <a:ea typeface="Cambria" panose="02040503050406030204" pitchFamily="18" charset="0"/>
              </a:rPr>
              <a:t> </a:t>
            </a:r>
            <a:r>
              <a:rPr lang="en-US" sz="2000" b="1" dirty="0">
                <a:latin typeface="Cambria" panose="02040503050406030204" pitchFamily="18" charset="0"/>
                <a:ea typeface="Cambria" panose="02040503050406030204" pitchFamily="18" charset="0"/>
              </a:rPr>
              <a:t>because it was relatively easy to find and was available in fairly large quantities.</a:t>
            </a: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It was also relatively </a:t>
            </a:r>
            <a:r>
              <a:rPr lang="en-US" sz="2000" b="1" i="1" u="sng" dirty="0">
                <a:solidFill>
                  <a:srgbClr val="FF0000"/>
                </a:solidFill>
                <a:latin typeface="Cambria" panose="02040503050406030204" pitchFamily="18" charset="0"/>
                <a:ea typeface="Cambria" panose="02040503050406030204" pitchFamily="18" charset="0"/>
              </a:rPr>
              <a:t>easy to refine to obtain very high levels of purity</a:t>
            </a:r>
            <a:r>
              <a:rPr lang="en-US" sz="2000" b="1" dirty="0">
                <a:latin typeface="Cambria" panose="02040503050406030204" pitchFamily="18" charset="0"/>
                <a:ea typeface="Cambria" panose="02040503050406030204" pitchFamily="18" charset="0"/>
              </a:rPr>
              <a:t>, an important aspect in the fabrication process.</a:t>
            </a:r>
          </a:p>
          <a:p>
            <a:pPr algn="just"/>
            <a:endParaRPr lang="en-US" sz="2000" b="1" dirty="0">
              <a:latin typeface="Cambria" panose="02040503050406030204" pitchFamily="18" charset="0"/>
              <a:ea typeface="Cambria" panose="02040503050406030204" pitchFamily="18" charset="0"/>
            </a:endParaRPr>
          </a:p>
          <a:p>
            <a:pPr algn="just"/>
            <a:r>
              <a:rPr lang="en-US" sz="2000" b="1" dirty="0">
                <a:latin typeface="Cambria" panose="02040503050406030204" pitchFamily="18" charset="0"/>
                <a:ea typeface="Cambria" panose="02040503050406030204" pitchFamily="18" charset="0"/>
              </a:rPr>
              <a:t>However, it was discovered in the early years that diodes and transistors constructed using germanium as the base material </a:t>
            </a:r>
            <a:r>
              <a:rPr lang="en-US" sz="2000" b="1" i="1" dirty="0">
                <a:latin typeface="Cambria" panose="02040503050406030204" pitchFamily="18" charset="0"/>
                <a:ea typeface="Cambria" panose="02040503050406030204" pitchFamily="18" charset="0"/>
              </a:rPr>
              <a:t>suffered from low levels of reliability due primarily to its </a:t>
            </a:r>
            <a:r>
              <a:rPr lang="en-US" sz="2000" b="1" i="1" u="sng" dirty="0">
                <a:solidFill>
                  <a:srgbClr val="FF0000"/>
                </a:solidFill>
                <a:latin typeface="Cambria" panose="02040503050406030204" pitchFamily="18" charset="0"/>
                <a:ea typeface="Cambria" panose="02040503050406030204" pitchFamily="18" charset="0"/>
              </a:rPr>
              <a:t>sensitivity to changes in temperature.</a:t>
            </a:r>
          </a:p>
        </p:txBody>
      </p:sp>
      <p:sp>
        <p:nvSpPr>
          <p:cNvPr id="6" name="Text Box 4"/>
          <p:cNvSpPr txBox="1">
            <a:spLocks noChangeArrowheads="1"/>
          </p:cNvSpPr>
          <p:nvPr/>
        </p:nvSpPr>
        <p:spPr bwMode="auto">
          <a:xfrm>
            <a:off x="167711" y="260648"/>
            <a:ext cx="8784976" cy="584775"/>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square">
            <a:spAutoFit/>
          </a:bodyPr>
          <a:lstStyle/>
          <a:p>
            <a:pPr algn="ctr">
              <a:defRPr/>
            </a:pPr>
            <a:r>
              <a:rPr lang="en-US" sz="3200" b="1" dirty="0">
                <a:latin typeface="Cambria" panose="02040503050406030204" pitchFamily="18" charset="0"/>
                <a:ea typeface="Cambria" panose="02040503050406030204" pitchFamily="18" charset="0"/>
                <a:cs typeface="Times New Roman" pitchFamily="18" charset="0"/>
              </a:rPr>
              <a:t>Semiconductor Materials: </a:t>
            </a:r>
            <a:r>
              <a:rPr lang="en-US" sz="3200" b="1" dirty="0">
                <a:solidFill>
                  <a:srgbClr val="0000FF"/>
                </a:solidFill>
                <a:latin typeface="Cambria" panose="02040503050406030204" pitchFamily="18" charset="0"/>
                <a:ea typeface="Cambria" panose="02040503050406030204" pitchFamily="18" charset="0"/>
                <a:cs typeface="Times New Roman" pitchFamily="18" charset="0"/>
              </a:rPr>
              <a:t>Ge, SI &amp; GaAs Contd.</a:t>
            </a:r>
          </a:p>
        </p:txBody>
      </p:sp>
    </p:spTree>
    <p:extLst>
      <p:ext uri="{BB962C8B-B14F-4D97-AF65-F5344CB8AC3E}">
        <p14:creationId xmlns:p14="http://schemas.microsoft.com/office/powerpoint/2010/main" val="322413254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strips(downRigh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strips(downRight)">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32720" y="273825"/>
            <a:ext cx="7878560" cy="537405"/>
          </a:xfrm>
          <a:prstGeom prst="rect">
            <a:avLst/>
          </a:prstGeom>
        </p:spPr>
      </p:pic>
      <p:pic>
        <p:nvPicPr>
          <p:cNvPr id="7" name="Picture 6"/>
          <p:cNvPicPr>
            <a:picLocks noChangeAspect="1"/>
          </p:cNvPicPr>
          <p:nvPr/>
        </p:nvPicPr>
        <p:blipFill>
          <a:blip r:embed="rId4" cstate="emai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tretch>
            <a:fillRect/>
          </a:stretch>
        </p:blipFill>
        <p:spPr>
          <a:xfrm>
            <a:off x="632720" y="1065408"/>
            <a:ext cx="3144368" cy="1903733"/>
          </a:xfrm>
          <a:prstGeom prst="rect">
            <a:avLst/>
          </a:prstGeom>
        </p:spPr>
      </p:pic>
      <p:pic>
        <p:nvPicPr>
          <p:cNvPr id="8" name="Picture 7"/>
          <p:cNvPicPr>
            <a:picLocks noChangeAspect="1"/>
          </p:cNvPicPr>
          <p:nvPr/>
        </p:nvPicPr>
        <p:blipFill>
          <a:blip r:embed="rId6" cstate="email">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4791919" y="1037586"/>
            <a:ext cx="2890384" cy="1931555"/>
          </a:xfrm>
          <a:prstGeom prst="rect">
            <a:avLst/>
          </a:prstGeom>
        </p:spPr>
      </p:pic>
      <p:pic>
        <p:nvPicPr>
          <p:cNvPr id="10" name="Picture 9">
            <a:extLst>
              <a:ext uri="{FF2B5EF4-FFF2-40B4-BE49-F238E27FC236}">
                <a16:creationId xmlns:a16="http://schemas.microsoft.com/office/drawing/2014/main" id="{3EEA80DD-7C76-DE45-9E3B-FD46FD97A81B}"/>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445595" y="3223319"/>
            <a:ext cx="2995244" cy="2217559"/>
          </a:xfrm>
          <a:prstGeom prst="rect">
            <a:avLst/>
          </a:prstGeom>
        </p:spPr>
      </p:pic>
      <p:pic>
        <p:nvPicPr>
          <p:cNvPr id="11" name="Picture 10">
            <a:extLst>
              <a:ext uri="{FF2B5EF4-FFF2-40B4-BE49-F238E27FC236}">
                <a16:creationId xmlns:a16="http://schemas.microsoft.com/office/drawing/2014/main" id="{D517C14A-58C3-8242-9174-80F03E18575A}"/>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3642776" y="3240724"/>
            <a:ext cx="1963306" cy="1472480"/>
          </a:xfrm>
          <a:prstGeom prst="rect">
            <a:avLst/>
          </a:prstGeom>
        </p:spPr>
      </p:pic>
      <p:pic>
        <p:nvPicPr>
          <p:cNvPr id="12" name="Picture 11">
            <a:extLst>
              <a:ext uri="{FF2B5EF4-FFF2-40B4-BE49-F238E27FC236}">
                <a16:creationId xmlns:a16="http://schemas.microsoft.com/office/drawing/2014/main" id="{FAF92336-9C4F-CE41-A299-A3AAF60E8E59}"/>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5808019" y="4178354"/>
            <a:ext cx="2890385" cy="307488"/>
          </a:xfrm>
          <a:prstGeom prst="rect">
            <a:avLst/>
          </a:prstGeom>
        </p:spPr>
      </p:pic>
      <p:pic>
        <p:nvPicPr>
          <p:cNvPr id="13" name="Picture 12">
            <a:extLst>
              <a:ext uri="{FF2B5EF4-FFF2-40B4-BE49-F238E27FC236}">
                <a16:creationId xmlns:a16="http://schemas.microsoft.com/office/drawing/2014/main" id="{BB40FDFC-918E-8849-840F-23C8F3DC0567}"/>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5606082" y="5122486"/>
            <a:ext cx="2995244" cy="318392"/>
          </a:xfrm>
          <a:prstGeom prst="rect">
            <a:avLst/>
          </a:prstGeom>
        </p:spPr>
      </p:pic>
    </p:spTree>
    <p:extLst>
      <p:ext uri="{BB962C8B-B14F-4D97-AF65-F5344CB8AC3E}">
        <p14:creationId xmlns:p14="http://schemas.microsoft.com/office/powerpoint/2010/main" val="331572737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a:extLst>
              <a:ext uri="{FF2B5EF4-FFF2-40B4-BE49-F238E27FC236}">
                <a16:creationId xmlns:a16="http://schemas.microsoft.com/office/drawing/2014/main" id="{715B08C8-F409-B94E-8C51-08B3B066CDCA}"/>
              </a:ext>
            </a:extLst>
          </p:cNvPr>
          <p:cNvSpPr>
            <a:spLocks noChangeArrowheads="1"/>
          </p:cNvSpPr>
          <p:nvPr/>
        </p:nvSpPr>
        <p:spPr bwMode="auto">
          <a:xfrm>
            <a:off x="1619672" y="2310225"/>
            <a:ext cx="632408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ＭＳ Ｐゴシック" panose="020B0600070205080204" pitchFamily="50" charset="-128"/>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ＭＳ Ｐゴシック" panose="020B0600070205080204" pitchFamily="50" charset="-128"/>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ＭＳ Ｐゴシック" panose="020B0600070205080204" pitchFamily="50" charset="-128"/>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ＭＳ Ｐゴシック" panose="020B0600070205080204" pitchFamily="50" charset="-128"/>
              </a:defRPr>
            </a:lvl9pPr>
          </a:lstStyle>
          <a:p>
            <a:pPr algn="ctr" eaLnBrk="1" hangingPunct="1">
              <a:spcBef>
                <a:spcPts val="1200"/>
              </a:spcBef>
              <a:buFontTx/>
              <a:buNone/>
            </a:pPr>
            <a:r>
              <a:rPr lang="en-US" altLang="ja-JP" sz="6600" b="1" dirty="0">
                <a:solidFill>
                  <a:schemeClr val="accent3"/>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401734184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6464A9F-7A83-A14F-AC5F-16649A0F02B9}"/>
              </a:ext>
            </a:extLst>
          </p:cNvPr>
          <p:cNvSpPr txBox="1">
            <a:spLocks/>
          </p:cNvSpPr>
          <p:nvPr/>
        </p:nvSpPr>
        <p:spPr>
          <a:xfrm>
            <a:off x="2611176" y="1306732"/>
            <a:ext cx="3921645" cy="658763"/>
          </a:xfrm>
          <a:prstGeom prst="rect">
            <a:avLst/>
          </a:prstGeom>
        </p:spPr>
        <p:txBody>
          <a:bodyPr vert="horz" lIns="51435" tIns="25718" rIns="51435" bIns="25718"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4050" b="1" dirty="0">
                <a:solidFill>
                  <a:srgbClr val="FF0000"/>
                </a:solidFill>
                <a:latin typeface="Times New Roman" panose="02020603050405020304" pitchFamily="18" charset="0"/>
                <a:cs typeface="Times New Roman" panose="02020603050405020304" pitchFamily="18" charset="0"/>
              </a:rPr>
              <a:t>Electronic Devices</a:t>
            </a:r>
            <a:endParaRPr lang="en-US" sz="3000" b="1" dirty="0">
              <a:solidFill>
                <a:srgbClr val="FF0000"/>
              </a:solidFill>
              <a:latin typeface="Times New Roman" panose="02020603050405020304" pitchFamily="18" charset="0"/>
              <a:cs typeface="Times New Roman" panose="02020603050405020304" pitchFamily="18" charset="0"/>
            </a:endParaRPr>
          </a:p>
        </p:txBody>
      </p:sp>
      <p:sp>
        <p:nvSpPr>
          <p:cNvPr id="7" name="Subtitle 2">
            <a:extLst>
              <a:ext uri="{FF2B5EF4-FFF2-40B4-BE49-F238E27FC236}">
                <a16:creationId xmlns:a16="http://schemas.microsoft.com/office/drawing/2014/main" id="{DAC12A18-6B90-B243-A08F-78CE41FE7808}"/>
              </a:ext>
            </a:extLst>
          </p:cNvPr>
          <p:cNvSpPr txBox="1">
            <a:spLocks/>
          </p:cNvSpPr>
          <p:nvPr/>
        </p:nvSpPr>
        <p:spPr>
          <a:xfrm>
            <a:off x="3015824" y="5404200"/>
            <a:ext cx="3112345" cy="522741"/>
          </a:xfrm>
          <a:prstGeom prst="rect">
            <a:avLst/>
          </a:prstGeom>
        </p:spPr>
        <p:txBody>
          <a:bodyPr vert="horz" lIns="51435" tIns="25718" rIns="51435" bIns="25718"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spcBef>
                <a:spcPts val="263"/>
              </a:spcBef>
            </a:pPr>
            <a:r>
              <a:rPr kumimoji="0" lang="en-US" altLang="en-US" sz="825" u="sng" dirty="0">
                <a:solidFill>
                  <a:schemeClr val="accent1">
                    <a:lumMod val="75000"/>
                  </a:schemeClr>
                </a:solidFill>
                <a:latin typeface="TimesNewRomanPS"/>
              </a:rPr>
              <a:t>Reference book</a:t>
            </a:r>
            <a:r>
              <a:rPr kumimoji="0" lang="en-US" altLang="en-US" sz="825" dirty="0">
                <a:solidFill>
                  <a:schemeClr val="accent1">
                    <a:lumMod val="75000"/>
                  </a:schemeClr>
                </a:solidFill>
                <a:latin typeface="TimesNewRomanPS"/>
              </a:rPr>
              <a:t>:</a:t>
            </a:r>
            <a:endParaRPr lang="en-US" sz="825" b="1" u="sng" dirty="0">
              <a:solidFill>
                <a:schemeClr val="accent1">
                  <a:lumMod val="75000"/>
                </a:schemeClr>
              </a:solidFill>
              <a:latin typeface="Times New Roman" panose="02020603050405020304" pitchFamily="18" charset="0"/>
              <a:cs typeface="Times New Roman" panose="02020603050405020304" pitchFamily="18" charset="0"/>
            </a:endParaRPr>
          </a:p>
          <a:p>
            <a:pPr algn="ctr">
              <a:lnSpc>
                <a:spcPct val="100000"/>
              </a:lnSpc>
              <a:spcBef>
                <a:spcPts val="263"/>
              </a:spcBef>
            </a:pPr>
            <a:r>
              <a:rPr kumimoji="0" lang="en-US" altLang="en-US" sz="1050" b="1" dirty="0">
                <a:solidFill>
                  <a:schemeClr val="accent1">
                    <a:lumMod val="75000"/>
                  </a:schemeClr>
                </a:solidFill>
                <a:latin typeface="TimesNewRomanPS"/>
              </a:rPr>
              <a:t>Electronic Devices and Circuit Theory (Chapter-2)</a:t>
            </a:r>
            <a:r>
              <a:rPr kumimoji="0" lang="en-US" altLang="en-US" sz="1050" dirty="0">
                <a:solidFill>
                  <a:schemeClr val="accent1">
                    <a:lumMod val="75000"/>
                  </a:schemeClr>
                </a:solidFill>
                <a:latin typeface="TimesNewRomanPS"/>
              </a:rPr>
              <a:t> </a:t>
            </a:r>
          </a:p>
          <a:p>
            <a:pPr algn="ctr">
              <a:lnSpc>
                <a:spcPct val="100000"/>
              </a:lnSpc>
              <a:spcBef>
                <a:spcPts val="263"/>
              </a:spcBef>
            </a:pPr>
            <a:r>
              <a:rPr lang="en-US" sz="825" dirty="0">
                <a:solidFill>
                  <a:schemeClr val="accent1">
                    <a:lumMod val="75000"/>
                  </a:schemeClr>
                </a:solidFill>
                <a:latin typeface="TimesNewRomanPS"/>
              </a:rPr>
              <a:t>Robert L. </a:t>
            </a:r>
            <a:r>
              <a:rPr lang="en-US" sz="825" dirty="0" err="1">
                <a:solidFill>
                  <a:schemeClr val="accent1">
                    <a:lumMod val="75000"/>
                  </a:schemeClr>
                </a:solidFill>
                <a:latin typeface="TimesNewRomanPS"/>
              </a:rPr>
              <a:t>Boylestad</a:t>
            </a:r>
            <a:r>
              <a:rPr lang="en-US" sz="825" dirty="0">
                <a:solidFill>
                  <a:schemeClr val="accent1">
                    <a:lumMod val="75000"/>
                  </a:schemeClr>
                </a:solidFill>
                <a:latin typeface="TimesNewRomanPS"/>
              </a:rPr>
              <a:t> and L. </a:t>
            </a:r>
            <a:r>
              <a:rPr lang="en-US" sz="825" dirty="0" err="1">
                <a:solidFill>
                  <a:schemeClr val="accent1">
                    <a:lumMod val="75000"/>
                  </a:schemeClr>
                </a:solidFill>
                <a:latin typeface="TimesNewRomanPS"/>
              </a:rPr>
              <a:t>Nashelsky</a:t>
            </a:r>
            <a:r>
              <a:rPr lang="en-US" sz="825" dirty="0">
                <a:solidFill>
                  <a:schemeClr val="accent1">
                    <a:lumMod val="75000"/>
                  </a:schemeClr>
                </a:solidFill>
                <a:latin typeface="TimesNewRomanPS"/>
              </a:rPr>
              <a:t> , (11</a:t>
            </a:r>
            <a:r>
              <a:rPr lang="en-US" sz="825" baseline="30000" dirty="0">
                <a:solidFill>
                  <a:schemeClr val="accent1">
                    <a:lumMod val="75000"/>
                  </a:schemeClr>
                </a:solidFill>
                <a:latin typeface="TimesNewRomanPS"/>
              </a:rPr>
              <a:t>th</a:t>
            </a:r>
            <a:r>
              <a:rPr lang="en-US" sz="825" dirty="0">
                <a:solidFill>
                  <a:schemeClr val="accent1">
                    <a:lumMod val="75000"/>
                  </a:schemeClr>
                </a:solidFill>
                <a:latin typeface="TimesNewRomanPS"/>
              </a:rPr>
              <a:t> Edition)</a:t>
            </a:r>
            <a:endParaRPr lang="en-US" sz="825" dirty="0">
              <a:solidFill>
                <a:schemeClr val="accent1">
                  <a:lumMod val="75000"/>
                </a:schemeClr>
              </a:solidFill>
            </a:endParaRPr>
          </a:p>
        </p:txBody>
      </p:sp>
      <p:sp>
        <p:nvSpPr>
          <p:cNvPr id="11" name="Title 1">
            <a:extLst>
              <a:ext uri="{FF2B5EF4-FFF2-40B4-BE49-F238E27FC236}">
                <a16:creationId xmlns:a16="http://schemas.microsoft.com/office/drawing/2014/main" id="{F2F7147F-3C77-1945-918A-8D54F34BA435}"/>
              </a:ext>
            </a:extLst>
          </p:cNvPr>
          <p:cNvSpPr txBox="1">
            <a:spLocks/>
          </p:cNvSpPr>
          <p:nvPr/>
        </p:nvSpPr>
        <p:spPr>
          <a:xfrm>
            <a:off x="3591729" y="2294877"/>
            <a:ext cx="1960539" cy="658763"/>
          </a:xfrm>
          <a:prstGeom prst="rect">
            <a:avLst/>
          </a:prstGeom>
        </p:spPr>
        <p:txBody>
          <a:bodyPr vert="horz" lIns="51435" tIns="25718" rIns="51435" bIns="25718"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sz="1800" b="1" dirty="0">
                <a:solidFill>
                  <a:srgbClr val="0000FF"/>
                </a:solidFill>
                <a:latin typeface="Times New Roman" panose="02020603050405020304" pitchFamily="18" charset="0"/>
                <a:cs typeface="Times New Roman" panose="02020603050405020304" pitchFamily="18" charset="0"/>
              </a:rPr>
              <a:t>Mid Term</a:t>
            </a:r>
            <a:br>
              <a:rPr lang="en-US" sz="1800" b="1" dirty="0">
                <a:solidFill>
                  <a:srgbClr val="0000FF"/>
                </a:solidFill>
                <a:latin typeface="Times New Roman" panose="02020603050405020304" pitchFamily="18" charset="0"/>
                <a:cs typeface="Times New Roman" panose="02020603050405020304" pitchFamily="18" charset="0"/>
              </a:rPr>
            </a:br>
            <a:r>
              <a:rPr lang="en-US" sz="1800" b="1" dirty="0">
                <a:solidFill>
                  <a:srgbClr val="0000FF"/>
                </a:solidFill>
                <a:latin typeface="Times New Roman" panose="02020603050405020304" pitchFamily="18" charset="0"/>
                <a:cs typeface="Times New Roman" panose="02020603050405020304" pitchFamily="18" charset="0"/>
              </a:rPr>
              <a:t>Lecture - 05</a:t>
            </a:r>
          </a:p>
        </p:txBody>
      </p:sp>
      <p:sp>
        <p:nvSpPr>
          <p:cNvPr id="8" name="TextBox 7">
            <a:extLst>
              <a:ext uri="{FF2B5EF4-FFF2-40B4-BE49-F238E27FC236}">
                <a16:creationId xmlns:a16="http://schemas.microsoft.com/office/drawing/2014/main" id="{A0CA7D6B-8553-9F44-92C9-FF081988309D}"/>
              </a:ext>
            </a:extLst>
          </p:cNvPr>
          <p:cNvSpPr txBox="1"/>
          <p:nvPr/>
        </p:nvSpPr>
        <p:spPr>
          <a:xfrm>
            <a:off x="2897309" y="3904361"/>
            <a:ext cx="3349378" cy="738664"/>
          </a:xfrm>
          <a:prstGeom prst="rect">
            <a:avLst/>
          </a:prstGeom>
          <a:noFill/>
        </p:spPr>
        <p:txBody>
          <a:bodyPr wrap="none" rtlCol="0">
            <a:spAutoFit/>
          </a:bodyPr>
          <a:lstStyle/>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Faculty Name: Dr. Mohammad Alif Arman</a:t>
            </a:r>
          </a:p>
          <a:p>
            <a:pPr algn="ct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rPr>
              <a:t>Email : </a:t>
            </a:r>
            <a:r>
              <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hlinkClick r:id="rId3"/>
              </a:rPr>
              <a:t>dr.alifarman@aiub.edu</a:t>
            </a:r>
            <a:endParaRPr lang="en-US" sz="1400" dirty="0">
              <a:solidFill>
                <a:srgbClr val="00B0F0"/>
              </a:solidFill>
              <a:latin typeface="Cambria" panose="02040503050406030204" pitchFamily="18" charset="0"/>
              <a:ea typeface="ＭＳ 明朝" panose="02020609040205080304" pitchFamily="17" charset="-128"/>
              <a:cs typeface="Times New Roman" panose="02020603050405020304" pitchFamily="18" charset="0"/>
            </a:endParaRPr>
          </a:p>
          <a:p>
            <a:pPr algn="ctr"/>
            <a:r>
              <a:rPr lang="en-US" sz="1400" dirty="0">
                <a:latin typeface="Cambria" panose="02040503050406030204" pitchFamily="18" charset="0"/>
                <a:ea typeface="ＭＳ 明朝" panose="02020609040205080304" pitchFamily="17" charset="-128"/>
                <a:cs typeface="Times New Roman" panose="02020603050405020304" pitchFamily="18" charset="0"/>
              </a:rPr>
              <a:t>Room: DN0526</a:t>
            </a:r>
          </a:p>
        </p:txBody>
      </p:sp>
    </p:spTree>
    <p:extLst>
      <p:ext uri="{BB962C8B-B14F-4D97-AF65-F5344CB8AC3E}">
        <p14:creationId xmlns:p14="http://schemas.microsoft.com/office/powerpoint/2010/main" val="2701045537"/>
      </p:ext>
    </p:extLst>
  </p:cSld>
  <p:clrMapOvr>
    <a:masterClrMapping/>
  </p:clrMapOvr>
  <p:transition spd="med">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04298-503E-1047-89FB-A72E214E7DA8}"/>
              </a:ext>
            </a:extLst>
          </p:cNvPr>
          <p:cNvSpPr>
            <a:spLocks noGrp="1"/>
          </p:cNvSpPr>
          <p:nvPr>
            <p:ph type="title"/>
          </p:nvPr>
        </p:nvSpPr>
        <p:spPr>
          <a:xfrm>
            <a:off x="3030367" y="647907"/>
            <a:ext cx="3083265"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rPr>
              <a:t>Objectives</a:t>
            </a:r>
          </a:p>
        </p:txBody>
      </p:sp>
      <p:sp>
        <p:nvSpPr>
          <p:cNvPr id="7" name="Content Placeholder 2">
            <a:extLst>
              <a:ext uri="{FF2B5EF4-FFF2-40B4-BE49-F238E27FC236}">
                <a16:creationId xmlns:a16="http://schemas.microsoft.com/office/drawing/2014/main" id="{F4B26E64-DBCA-424B-B3B5-1B152A3712C6}"/>
              </a:ext>
            </a:extLst>
          </p:cNvPr>
          <p:cNvSpPr>
            <a:spLocks noGrp="1"/>
          </p:cNvSpPr>
          <p:nvPr>
            <p:ph idx="1"/>
          </p:nvPr>
        </p:nvSpPr>
        <p:spPr>
          <a:xfrm>
            <a:off x="812834" y="1834713"/>
            <a:ext cx="7886700" cy="908488"/>
          </a:xfrm>
        </p:spPr>
        <p:txBody>
          <a:bodyPr>
            <a:noAutofit/>
          </a:bodyPr>
          <a:lstStyle/>
          <a:p>
            <a:pPr algn="just"/>
            <a:r>
              <a:rPr lang="en-US" sz="1800" dirty="0">
                <a:latin typeface="Times New Roman" panose="02020603050405020304" pitchFamily="18" charset="0"/>
                <a:cs typeface="Times New Roman" panose="02020603050405020304" pitchFamily="18" charset="0"/>
              </a:rPr>
              <a:t>Be able to predict the output response of a clipper and clamper diode configuration.</a:t>
            </a:r>
          </a:p>
        </p:txBody>
      </p:sp>
    </p:spTree>
    <p:extLst>
      <p:ext uri="{BB962C8B-B14F-4D97-AF65-F5344CB8AC3E}">
        <p14:creationId xmlns:p14="http://schemas.microsoft.com/office/powerpoint/2010/main" val="148067010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852787" y="1237770"/>
            <a:ext cx="7615451" cy="4084911"/>
          </a:xfrm>
        </p:spPr>
        <p:txBody>
          <a:bodyPr>
            <a:noAutofit/>
          </a:bodyPr>
          <a:lstStyle/>
          <a:p>
            <a:pPr algn="just">
              <a:buFont typeface="Zapf Dingbats"/>
              <a:buChar char="❊"/>
            </a:pPr>
            <a:r>
              <a:rPr lang="en-US" sz="1800" dirty="0">
                <a:latin typeface="Times New Roman" panose="02020603050405020304" pitchFamily="18" charset="0"/>
                <a:cs typeface="Times New Roman" panose="02020603050405020304" pitchFamily="18" charset="0"/>
              </a:rPr>
              <a:t>Clippers are networks that employ diodes </a:t>
            </a:r>
            <a:r>
              <a:rPr lang="en-US" sz="1800" b="1" i="1" dirty="0">
                <a:solidFill>
                  <a:schemeClr val="accent6">
                    <a:lumMod val="50000"/>
                  </a:schemeClr>
                </a:solidFill>
                <a:latin typeface="Times New Roman" panose="02020603050405020304" pitchFamily="18" charset="0"/>
                <a:cs typeface="Times New Roman" panose="02020603050405020304" pitchFamily="18" charset="0"/>
              </a:rPr>
              <a:t>to “clip” away a portion of an input signal  without distorting the remaining part</a:t>
            </a:r>
            <a:r>
              <a:rPr lang="en-US" sz="1800" dirty="0">
                <a:solidFill>
                  <a:schemeClr val="accent6">
                    <a:lumMod val="50000"/>
                  </a:schemeClr>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of the applied waveform. </a:t>
            </a:r>
          </a:p>
          <a:p>
            <a:pPr algn="just">
              <a:buFont typeface="Zapf Dingbats"/>
              <a:buChar char="❊"/>
            </a:pPr>
            <a:endParaRPr lang="en-US" sz="1800" dirty="0">
              <a:solidFill>
                <a:schemeClr val="accent6">
                  <a:lumMod val="50000"/>
                </a:schemeClr>
              </a:solidFill>
              <a:latin typeface="Times New Roman" panose="02020603050405020304" pitchFamily="18" charset="0"/>
              <a:cs typeface="Times New Roman" panose="02020603050405020304" pitchFamily="18" charset="0"/>
            </a:endParaRPr>
          </a:p>
          <a:p>
            <a:pPr algn="just">
              <a:buFont typeface="Zapf Dingbats"/>
              <a:buChar char="❊"/>
            </a:pPr>
            <a:r>
              <a:rPr lang="en-US" sz="1800" dirty="0">
                <a:latin typeface="Times New Roman" panose="02020603050405020304" pitchFamily="18" charset="0"/>
                <a:cs typeface="Times New Roman" panose="02020603050405020304" pitchFamily="18" charset="0"/>
              </a:rPr>
              <a:t> The </a:t>
            </a:r>
            <a:r>
              <a:rPr lang="en-US" sz="1800" b="1" dirty="0">
                <a:solidFill>
                  <a:srgbClr val="011893"/>
                </a:solidFill>
                <a:latin typeface="Times New Roman" panose="02020603050405020304" pitchFamily="18" charset="0"/>
                <a:cs typeface="Times New Roman" panose="02020603050405020304" pitchFamily="18" charset="0"/>
              </a:rPr>
              <a:t>half-wave rectifier </a:t>
            </a:r>
            <a:r>
              <a:rPr lang="en-US" sz="1800" dirty="0">
                <a:latin typeface="Times New Roman" panose="02020603050405020304" pitchFamily="18" charset="0"/>
                <a:cs typeface="Times New Roman" panose="02020603050405020304" pitchFamily="18" charset="0"/>
              </a:rPr>
              <a:t>is an example of the simplest form of diode clipper- one resistor and a diode. Depending on the orientation of the diode, the positive or negative region of the applied signal is “clipped” off. </a:t>
            </a:r>
          </a:p>
          <a:p>
            <a:pPr algn="just">
              <a:buFont typeface="Zapf Dingbats"/>
              <a:buChar char="❊"/>
            </a:pPr>
            <a:endParaRPr lang="en-US" sz="1800" dirty="0">
              <a:latin typeface="Times New Roman" panose="02020603050405020304" pitchFamily="18" charset="0"/>
              <a:cs typeface="Times New Roman" panose="02020603050405020304" pitchFamily="18" charset="0"/>
            </a:endParaRPr>
          </a:p>
          <a:p>
            <a:pPr algn="just">
              <a:buFont typeface="Zapf Dingbats"/>
              <a:buChar char="❊"/>
            </a:pPr>
            <a:r>
              <a:rPr lang="en-US" sz="1800" dirty="0">
                <a:latin typeface="Times New Roman" panose="02020603050405020304" pitchFamily="18" charset="0"/>
                <a:cs typeface="Times New Roman" panose="02020603050405020304" pitchFamily="18" charset="0"/>
              </a:rPr>
              <a:t> There are two general categories of clippers: </a:t>
            </a:r>
            <a:r>
              <a:rPr lang="en-US" sz="1800" b="1" i="1" dirty="0">
                <a:solidFill>
                  <a:srgbClr val="011893"/>
                </a:solidFill>
                <a:latin typeface="Times New Roman" panose="02020603050405020304" pitchFamily="18" charset="0"/>
                <a:cs typeface="Times New Roman" panose="02020603050405020304" pitchFamily="18" charset="0"/>
              </a:rPr>
              <a:t>series and parallel</a:t>
            </a:r>
            <a:r>
              <a:rPr lang="en-US" sz="1800" dirty="0">
                <a:latin typeface="Times New Roman" panose="02020603050405020304" pitchFamily="18" charset="0"/>
                <a:cs typeface="Times New Roman" panose="02020603050405020304" pitchFamily="18" charset="0"/>
              </a:rPr>
              <a:t>.</a:t>
            </a:r>
            <a:r>
              <a:rPr lang="en-US" sz="1800" b="1" i="1" dirty="0">
                <a:latin typeface="Times New Roman" panose="02020603050405020304" pitchFamily="18" charset="0"/>
                <a:cs typeface="Times New Roman" panose="02020603050405020304" pitchFamily="18" charset="0"/>
              </a:rPr>
              <a:t>  </a:t>
            </a:r>
          </a:p>
          <a:p>
            <a:pPr algn="just">
              <a:buFont typeface="Zapf Dingbats"/>
              <a:buChar char="❊"/>
            </a:pPr>
            <a:endParaRPr lang="en-US" sz="1800" dirty="0">
              <a:latin typeface="Times New Roman" panose="02020603050405020304" pitchFamily="18" charset="0"/>
              <a:cs typeface="Times New Roman" panose="02020603050405020304" pitchFamily="18" charset="0"/>
            </a:endParaRPr>
          </a:p>
          <a:p>
            <a:pPr algn="just">
              <a:buFont typeface="Zapf Dingbats"/>
              <a:buChar char="❊"/>
            </a:pPr>
            <a:r>
              <a:rPr lang="en-US" sz="1800" dirty="0">
                <a:latin typeface="Times New Roman" panose="02020603050405020304" pitchFamily="18" charset="0"/>
                <a:cs typeface="Times New Roman" panose="02020603050405020304" pitchFamily="18" charset="0"/>
              </a:rPr>
              <a:t>The series configuration is defined as one where the </a:t>
            </a:r>
            <a:r>
              <a:rPr lang="en-US" sz="1800" b="1" i="1" dirty="0">
                <a:solidFill>
                  <a:schemeClr val="accent6">
                    <a:lumMod val="50000"/>
                  </a:schemeClr>
                </a:solidFill>
                <a:latin typeface="Times New Roman" panose="02020603050405020304" pitchFamily="18" charset="0"/>
                <a:cs typeface="Times New Roman" panose="02020603050405020304" pitchFamily="18" charset="0"/>
              </a:rPr>
              <a:t>diode is in series with the load</a:t>
            </a:r>
            <a:r>
              <a:rPr lang="en-US" sz="1800" dirty="0">
                <a:latin typeface="Times New Roman" panose="02020603050405020304" pitchFamily="18" charset="0"/>
                <a:cs typeface="Times New Roman" panose="02020603050405020304" pitchFamily="18" charset="0"/>
              </a:rPr>
              <a:t>, whereas the parallel variety has the </a:t>
            </a:r>
            <a:r>
              <a:rPr lang="en-US" sz="1800" b="1" i="1" dirty="0">
                <a:solidFill>
                  <a:schemeClr val="accent6">
                    <a:lumMod val="50000"/>
                  </a:schemeClr>
                </a:solidFill>
                <a:latin typeface="Times New Roman" panose="02020603050405020304" pitchFamily="18" charset="0"/>
                <a:cs typeface="Times New Roman" panose="02020603050405020304" pitchFamily="18" charset="0"/>
              </a:rPr>
              <a:t>diode in a branch parallel to the load</a:t>
            </a:r>
            <a:r>
              <a:rPr lang="en-US" sz="1800" dirty="0">
                <a:latin typeface="Times New Roman" panose="02020603050405020304" pitchFamily="18" charset="0"/>
                <a:cs typeface="Times New Roman" panose="02020603050405020304" pitchFamily="18" charset="0"/>
              </a:rPr>
              <a:t>.</a:t>
            </a:r>
            <a:endParaRPr lang="en-US" sz="1800" b="1" i="1" dirty="0">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CE9A5917-FCC9-994D-9712-D16C38FD4825}"/>
              </a:ext>
            </a:extLst>
          </p:cNvPr>
          <p:cNvSpPr txBox="1">
            <a:spLocks/>
          </p:cNvSpPr>
          <p:nvPr/>
        </p:nvSpPr>
        <p:spPr bwMode="auto">
          <a:xfrm>
            <a:off x="3030367" y="385471"/>
            <a:ext cx="3083265" cy="561692"/>
          </a:xfrm>
          <a:prstGeom prst="rect">
            <a:avLst/>
          </a:prstGeo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lvl1pPr algn="l" rtl="0" eaLnBrk="1" fontAlgn="base" hangingPunct="1">
              <a:spcBef>
                <a:spcPct val="0"/>
              </a:spcBef>
              <a:spcAft>
                <a:spcPct val="0"/>
              </a:spcAft>
              <a:defRPr kumimoji="1" sz="3300" kern="1200">
                <a:solidFill>
                  <a:schemeClr val="dk1"/>
                </a:solidFill>
                <a:latin typeface="+mn-lt"/>
                <a:ea typeface="+mn-ea"/>
                <a:cs typeface="+mn-cs"/>
              </a:defRPr>
            </a:lvl1pPr>
            <a:lvl2pPr algn="ctr" rtl="0" eaLnBrk="1" fontAlgn="base" hangingPunct="1">
              <a:spcBef>
                <a:spcPct val="0"/>
              </a:spcBef>
              <a:spcAft>
                <a:spcPct val="0"/>
              </a:spcAft>
              <a:defRPr kumimoji="1" sz="3300">
                <a:solidFill>
                  <a:schemeClr val="dk1"/>
                </a:solidFill>
                <a:latin typeface="+mn-lt"/>
                <a:ea typeface="+mn-ea"/>
                <a:cs typeface="+mn-cs"/>
              </a:defRPr>
            </a:lvl2pPr>
            <a:lvl3pPr algn="ctr" rtl="0" eaLnBrk="1" fontAlgn="base" hangingPunct="1">
              <a:spcBef>
                <a:spcPct val="0"/>
              </a:spcBef>
              <a:spcAft>
                <a:spcPct val="0"/>
              </a:spcAft>
              <a:defRPr kumimoji="1" sz="3300">
                <a:solidFill>
                  <a:schemeClr val="dk1"/>
                </a:solidFill>
                <a:latin typeface="+mn-lt"/>
                <a:ea typeface="+mn-ea"/>
                <a:cs typeface="+mn-cs"/>
              </a:defRPr>
            </a:lvl3pPr>
            <a:lvl4pPr algn="ctr" rtl="0" eaLnBrk="1" fontAlgn="base" hangingPunct="1">
              <a:spcBef>
                <a:spcPct val="0"/>
              </a:spcBef>
              <a:spcAft>
                <a:spcPct val="0"/>
              </a:spcAft>
              <a:defRPr kumimoji="1" sz="3300">
                <a:solidFill>
                  <a:schemeClr val="dk1"/>
                </a:solidFill>
                <a:latin typeface="+mn-lt"/>
                <a:ea typeface="+mn-ea"/>
                <a:cs typeface="+mn-cs"/>
              </a:defRPr>
            </a:lvl4pPr>
            <a:lvl5pPr algn="ctr" rtl="0" eaLnBrk="1" fontAlgn="base" hangingPunct="1">
              <a:spcBef>
                <a:spcPct val="0"/>
              </a:spcBef>
              <a:spcAft>
                <a:spcPct val="0"/>
              </a:spcAft>
              <a:defRPr kumimoji="1" sz="3300">
                <a:solidFill>
                  <a:schemeClr val="dk1"/>
                </a:solidFill>
                <a:latin typeface="+mn-lt"/>
                <a:ea typeface="+mn-ea"/>
                <a:cs typeface="+mn-cs"/>
              </a:defRPr>
            </a:lvl5pPr>
            <a:lvl6pPr marL="342900" algn="ctr" rtl="0" eaLnBrk="1" fontAlgn="base" hangingPunct="1">
              <a:spcBef>
                <a:spcPct val="0"/>
              </a:spcBef>
              <a:spcAft>
                <a:spcPct val="0"/>
              </a:spcAft>
              <a:defRPr kumimoji="1" sz="3300">
                <a:solidFill>
                  <a:schemeClr val="dk1"/>
                </a:solidFill>
                <a:latin typeface="+mn-lt"/>
                <a:ea typeface="+mn-ea"/>
                <a:cs typeface="+mn-cs"/>
              </a:defRPr>
            </a:lvl6pPr>
            <a:lvl7pPr marL="685800" algn="ctr" rtl="0" eaLnBrk="1" fontAlgn="base" hangingPunct="1">
              <a:spcBef>
                <a:spcPct val="0"/>
              </a:spcBef>
              <a:spcAft>
                <a:spcPct val="0"/>
              </a:spcAft>
              <a:defRPr kumimoji="1" sz="3300">
                <a:solidFill>
                  <a:schemeClr val="dk1"/>
                </a:solidFill>
                <a:latin typeface="+mn-lt"/>
                <a:ea typeface="+mn-ea"/>
                <a:cs typeface="+mn-cs"/>
              </a:defRPr>
            </a:lvl7pPr>
            <a:lvl8pPr marL="1028700" algn="ctr" rtl="0" eaLnBrk="1" fontAlgn="base" hangingPunct="1">
              <a:spcBef>
                <a:spcPct val="0"/>
              </a:spcBef>
              <a:spcAft>
                <a:spcPct val="0"/>
              </a:spcAft>
              <a:defRPr kumimoji="1" sz="3300">
                <a:solidFill>
                  <a:schemeClr val="dk1"/>
                </a:solidFill>
                <a:latin typeface="+mn-lt"/>
                <a:ea typeface="+mn-ea"/>
                <a:cs typeface="+mn-cs"/>
              </a:defRPr>
            </a:lvl8pPr>
            <a:lvl9pPr marL="1371600" algn="ctr" rtl="0" eaLnBrk="1" fontAlgn="base" hangingPunct="1">
              <a:spcBef>
                <a:spcPct val="0"/>
              </a:spcBef>
              <a:spcAft>
                <a:spcPct val="0"/>
              </a:spcAft>
              <a:defRPr kumimoji="1" sz="3300">
                <a:solidFill>
                  <a:schemeClr val="dk1"/>
                </a:solidFill>
                <a:latin typeface="+mn-lt"/>
                <a:ea typeface="+mn-ea"/>
                <a:cs typeface="+mn-cs"/>
              </a:defRPr>
            </a:lvl9pPr>
          </a:lstStyle>
          <a:p>
            <a:pPr algn="ctr" eaLnBrk="0" hangingPunct="0"/>
            <a:r>
              <a:rPr lang="en-US" sz="3200" b="1" dirty="0">
                <a:latin typeface="Cambria" panose="02040503050406030204" pitchFamily="18" charset="0"/>
              </a:rPr>
              <a:t>CLIPPERS</a:t>
            </a:r>
          </a:p>
        </p:txBody>
      </p:sp>
    </p:spTree>
    <p:extLst>
      <p:ext uri="{BB962C8B-B14F-4D97-AF65-F5344CB8AC3E}">
        <p14:creationId xmlns:p14="http://schemas.microsoft.com/office/powerpoint/2010/main" val="42027754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heckerboard(across)">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randombar(horizont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wipe(up)">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762" y="466202"/>
            <a:ext cx="4248376"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SERIES</a:t>
            </a:r>
          </a:p>
        </p:txBody>
      </p:sp>
      <p:pic>
        <p:nvPicPr>
          <p:cNvPr id="4" name="Picture 3">
            <a:extLst>
              <a:ext uri="{FF2B5EF4-FFF2-40B4-BE49-F238E27FC236}">
                <a16:creationId xmlns:a16="http://schemas.microsoft.com/office/drawing/2014/main" id="{C262E597-D09E-BD40-8C82-62487B692D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8052" y="3655198"/>
            <a:ext cx="3797300" cy="1701800"/>
          </a:xfrm>
          <a:prstGeom prst="rect">
            <a:avLst/>
          </a:prstGeom>
        </p:spPr>
      </p:pic>
      <p:pic>
        <p:nvPicPr>
          <p:cNvPr id="10" name="Picture 9">
            <a:extLst>
              <a:ext uri="{FF2B5EF4-FFF2-40B4-BE49-F238E27FC236}">
                <a16:creationId xmlns:a16="http://schemas.microsoft.com/office/drawing/2014/main" id="{47D6D4CF-B272-1840-9841-C2D30EC485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650" y="3655198"/>
            <a:ext cx="3797300" cy="1701800"/>
          </a:xfrm>
          <a:prstGeom prst="rect">
            <a:avLst/>
          </a:prstGeom>
        </p:spPr>
      </p:pic>
      <p:pic>
        <p:nvPicPr>
          <p:cNvPr id="11" name="Picture 10">
            <a:extLst>
              <a:ext uri="{FF2B5EF4-FFF2-40B4-BE49-F238E27FC236}">
                <a16:creationId xmlns:a16="http://schemas.microsoft.com/office/drawing/2014/main" id="{C3B06A41-6D12-584F-A0A8-FD8EE3B4294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6800" y="1290060"/>
            <a:ext cx="3505200" cy="1752600"/>
          </a:xfrm>
          <a:prstGeom prst="rect">
            <a:avLst/>
          </a:prstGeom>
        </p:spPr>
      </p:pic>
      <p:sp>
        <p:nvSpPr>
          <p:cNvPr id="3" name="Rectangle 2">
            <a:extLst>
              <a:ext uri="{FF2B5EF4-FFF2-40B4-BE49-F238E27FC236}">
                <a16:creationId xmlns:a16="http://schemas.microsoft.com/office/drawing/2014/main" id="{DA555D22-DE92-FC4A-B25F-1A3FB9447DDD}"/>
              </a:ext>
            </a:extLst>
          </p:cNvPr>
          <p:cNvSpPr/>
          <p:nvPr/>
        </p:nvSpPr>
        <p:spPr>
          <a:xfrm>
            <a:off x="5089246" y="1966305"/>
            <a:ext cx="3591767" cy="400110"/>
          </a:xfrm>
          <a:prstGeom prst="rect">
            <a:avLst/>
          </a:prstGeom>
        </p:spPr>
        <p:txBody>
          <a:bodyPr wrap="square">
            <a:spAutoFit/>
          </a:bodyPr>
          <a:lstStyle/>
          <a:p>
            <a:pPr algn="just"/>
            <a:r>
              <a:rPr lang="en-US" sz="2000" b="1" i="1" dirty="0">
                <a:solidFill>
                  <a:schemeClr val="accent6">
                    <a:lumMod val="50000"/>
                  </a:schemeClr>
                </a:solidFill>
                <a:latin typeface="Times New Roman" panose="02020603050405020304" pitchFamily="18" charset="0"/>
                <a:cs typeface="Times New Roman" panose="02020603050405020304" pitchFamily="18" charset="0"/>
              </a:rPr>
              <a:t>Diode is in series with the load</a:t>
            </a:r>
            <a:r>
              <a:rPr lang="en-US" sz="2000" dirty="0">
                <a:latin typeface="Times New Roman" panose="02020603050405020304" pitchFamily="18" charset="0"/>
                <a:cs typeface="Times New Roman" panose="02020603050405020304" pitchFamily="18" charset="0"/>
              </a:rPr>
              <a:t>.</a:t>
            </a:r>
            <a:endParaRPr lang="en-US"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40258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366" y="206382"/>
            <a:ext cx="6763406"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Series Clipper with a dc supply</a:t>
            </a:r>
          </a:p>
        </p:txBody>
      </p:sp>
      <p:pic>
        <p:nvPicPr>
          <p:cNvPr id="3" name="Picture 2">
            <a:extLst>
              <a:ext uri="{FF2B5EF4-FFF2-40B4-BE49-F238E27FC236}">
                <a16:creationId xmlns:a16="http://schemas.microsoft.com/office/drawing/2014/main" id="{E7B5E350-76A8-B347-BBE4-A396356D2C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0407" y="898634"/>
            <a:ext cx="4694012" cy="2530366"/>
          </a:xfrm>
          <a:prstGeom prst="rect">
            <a:avLst/>
          </a:prstGeom>
        </p:spPr>
      </p:pic>
      <p:pic>
        <p:nvPicPr>
          <p:cNvPr id="5" name="Picture 4">
            <a:extLst>
              <a:ext uri="{FF2B5EF4-FFF2-40B4-BE49-F238E27FC236}">
                <a16:creationId xmlns:a16="http://schemas.microsoft.com/office/drawing/2014/main" id="{16A8C1DC-EA24-274D-B995-5278010A73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25917" y="3429000"/>
            <a:ext cx="4775200" cy="2387600"/>
          </a:xfrm>
          <a:prstGeom prst="rect">
            <a:avLst/>
          </a:prstGeom>
        </p:spPr>
      </p:pic>
    </p:spTree>
    <p:extLst>
      <p:ext uri="{BB962C8B-B14F-4D97-AF65-F5344CB8AC3E}">
        <p14:creationId xmlns:p14="http://schemas.microsoft.com/office/powerpoint/2010/main" val="3736948613"/>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1699" y="218293"/>
            <a:ext cx="4740602"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SERIES</a:t>
            </a:r>
          </a:p>
        </p:txBody>
      </p:sp>
      <p:sp>
        <p:nvSpPr>
          <p:cNvPr id="3" name="TextBox 2">
            <a:extLst>
              <a:ext uri="{FF2B5EF4-FFF2-40B4-BE49-F238E27FC236}">
                <a16:creationId xmlns:a16="http://schemas.microsoft.com/office/drawing/2014/main" id="{852327E2-CBF1-EF4A-BEA3-DEAB17CC1C63}"/>
              </a:ext>
            </a:extLst>
          </p:cNvPr>
          <p:cNvSpPr txBox="1"/>
          <p:nvPr/>
        </p:nvSpPr>
        <p:spPr>
          <a:xfrm>
            <a:off x="290502" y="1148544"/>
            <a:ext cx="3044143" cy="646331"/>
          </a:xfrm>
          <a:prstGeom prst="rect">
            <a:avLst/>
          </a:prstGeom>
          <a:noFill/>
        </p:spPr>
        <p:txBody>
          <a:bodyPr wrap="square" rtlCol="0">
            <a:spAutoFit/>
          </a:bodyPr>
          <a:lstStyle/>
          <a:p>
            <a:r>
              <a:rPr lang="en-US" b="1" i="1" dirty="0">
                <a:solidFill>
                  <a:srgbClr val="002060"/>
                </a:solidFill>
                <a:latin typeface="Times New Roman" panose="02020603050405020304" pitchFamily="18" charset="0"/>
                <a:cs typeface="Times New Roman" panose="02020603050405020304" pitchFamily="18" charset="0"/>
              </a:rPr>
              <a:t>Use transition voltage to define “on” and “off” regions</a:t>
            </a:r>
          </a:p>
        </p:txBody>
      </p:sp>
      <p:pic>
        <p:nvPicPr>
          <p:cNvPr id="4" name="Picture 3">
            <a:extLst>
              <a:ext uri="{FF2B5EF4-FFF2-40B4-BE49-F238E27FC236}">
                <a16:creationId xmlns:a16="http://schemas.microsoft.com/office/drawing/2014/main" id="{094491B5-C9BE-984D-B375-EE41AD349EE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991" y="2163435"/>
            <a:ext cx="3284937" cy="3163681"/>
          </a:xfrm>
          <a:prstGeom prst="rect">
            <a:avLst/>
          </a:prstGeom>
        </p:spPr>
      </p:pic>
      <p:sp>
        <p:nvSpPr>
          <p:cNvPr id="6" name="Rectangle 5">
            <a:extLst>
              <a:ext uri="{FF2B5EF4-FFF2-40B4-BE49-F238E27FC236}">
                <a16:creationId xmlns:a16="http://schemas.microsoft.com/office/drawing/2014/main" id="{040AA30F-76B9-9549-8171-423FC6D7FE95}"/>
              </a:ext>
            </a:extLst>
          </p:cNvPr>
          <p:cNvSpPr/>
          <p:nvPr/>
        </p:nvSpPr>
        <p:spPr>
          <a:xfrm>
            <a:off x="4572000" y="1037026"/>
            <a:ext cx="4322009" cy="830997"/>
          </a:xfrm>
          <a:prstGeom prst="rect">
            <a:avLst/>
          </a:prstGeom>
        </p:spPr>
        <p:txBody>
          <a:bodyPr wrap="square">
            <a:spAutoFit/>
          </a:bodyPr>
          <a:lstStyle/>
          <a:p>
            <a:pPr algn="just"/>
            <a:r>
              <a:rPr lang="en-US" sz="1600" i="1" dirty="0">
                <a:solidFill>
                  <a:srgbClr val="002060"/>
                </a:solidFill>
                <a:latin typeface="Times New Roman" panose="02020603050405020304" pitchFamily="18" charset="0"/>
                <a:cs typeface="Times New Roman" panose="02020603050405020304" pitchFamily="18" charset="0"/>
              </a:rPr>
              <a:t>Draw the output waveform directly below the applied voltage using the same scales for the horizontal axis and the vertical axis. </a:t>
            </a:r>
          </a:p>
        </p:txBody>
      </p:sp>
      <p:pic>
        <p:nvPicPr>
          <p:cNvPr id="8" name="Picture 7">
            <a:extLst>
              <a:ext uri="{FF2B5EF4-FFF2-40B4-BE49-F238E27FC236}">
                <a16:creationId xmlns:a16="http://schemas.microsoft.com/office/drawing/2014/main" id="{C03BEDB4-0BF2-404B-9FCD-44062255A8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91864" y="2073599"/>
            <a:ext cx="3082279" cy="3253517"/>
          </a:xfrm>
          <a:prstGeom prst="rect">
            <a:avLst/>
          </a:prstGeom>
        </p:spPr>
      </p:pic>
      <p:sp>
        <p:nvSpPr>
          <p:cNvPr id="5" name="TextBox 4">
            <a:extLst>
              <a:ext uri="{FF2B5EF4-FFF2-40B4-BE49-F238E27FC236}">
                <a16:creationId xmlns:a16="http://schemas.microsoft.com/office/drawing/2014/main" id="{9AE575BB-D09F-734E-B34B-3DDA60946383}"/>
              </a:ext>
            </a:extLst>
          </p:cNvPr>
          <p:cNvSpPr txBox="1"/>
          <p:nvPr/>
        </p:nvSpPr>
        <p:spPr>
          <a:xfrm>
            <a:off x="3334645" y="5532692"/>
            <a:ext cx="5500224" cy="369332"/>
          </a:xfrm>
          <a:prstGeom prst="rect">
            <a:avLst/>
          </a:prstGeom>
          <a:noFill/>
        </p:spPr>
        <p:txBody>
          <a:bodyPr wrap="none" rtlCol="0">
            <a:spAutoFit/>
          </a:bodyPr>
          <a:lstStyle/>
          <a:p>
            <a:r>
              <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Negative half cycle </a:t>
            </a:r>
            <a:r>
              <a:rPr lang="en-US" b="1"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clipped away</a:t>
            </a:r>
            <a:r>
              <a:rPr lang="en-US"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 in output waveform  </a:t>
            </a:r>
          </a:p>
        </p:txBody>
      </p:sp>
    </p:spTree>
    <p:extLst>
      <p:ext uri="{BB962C8B-B14F-4D97-AF65-F5344CB8AC3E}">
        <p14:creationId xmlns:p14="http://schemas.microsoft.com/office/powerpoint/2010/main" val="199689669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4370" y="201463"/>
            <a:ext cx="4259951"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SERIES</a:t>
            </a:r>
          </a:p>
        </p:txBody>
      </p:sp>
      <p:pic>
        <p:nvPicPr>
          <p:cNvPr id="3" name="Picture 2">
            <a:extLst>
              <a:ext uri="{FF2B5EF4-FFF2-40B4-BE49-F238E27FC236}">
                <a16:creationId xmlns:a16="http://schemas.microsoft.com/office/drawing/2014/main" id="{62C0F1C7-2269-234A-B732-E41C64CC41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3922" y="892913"/>
            <a:ext cx="7912100" cy="279400"/>
          </a:xfrm>
          <a:prstGeom prst="rect">
            <a:avLst/>
          </a:prstGeom>
        </p:spPr>
      </p:pic>
      <p:pic>
        <p:nvPicPr>
          <p:cNvPr id="4" name="Picture 3">
            <a:extLst>
              <a:ext uri="{FF2B5EF4-FFF2-40B4-BE49-F238E27FC236}">
                <a16:creationId xmlns:a16="http://schemas.microsoft.com/office/drawing/2014/main" id="{8712979C-00F3-2043-B007-923DA68D931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6793" y="1286572"/>
            <a:ext cx="3786753" cy="2070881"/>
          </a:xfrm>
          <a:prstGeom prst="rect">
            <a:avLst/>
          </a:prstGeom>
        </p:spPr>
      </p:pic>
      <p:sp>
        <p:nvSpPr>
          <p:cNvPr id="6" name="Rectangle 5">
            <a:extLst>
              <a:ext uri="{FF2B5EF4-FFF2-40B4-BE49-F238E27FC236}">
                <a16:creationId xmlns:a16="http://schemas.microsoft.com/office/drawing/2014/main" id="{5018C217-7694-6B4C-A8C1-EA659F5EAFC9}"/>
              </a:ext>
            </a:extLst>
          </p:cNvPr>
          <p:cNvSpPr/>
          <p:nvPr/>
        </p:nvSpPr>
        <p:spPr>
          <a:xfrm>
            <a:off x="533922" y="3401699"/>
            <a:ext cx="3028393" cy="400110"/>
          </a:xfrm>
          <a:prstGeom prst="rect">
            <a:avLst/>
          </a:prstGeom>
        </p:spPr>
        <p:txBody>
          <a:bodyPr wrap="none">
            <a:spAutoFit/>
          </a:bodyPr>
          <a:lstStyle/>
          <a:p>
            <a:r>
              <a:rPr lang="en-US" sz="2000" b="1" dirty="0">
                <a:solidFill>
                  <a:srgbClr val="002060"/>
                </a:solidFill>
                <a:latin typeface="Times" pitchFamily="2" charset="0"/>
              </a:rPr>
              <a:t>Determine transition level</a:t>
            </a:r>
            <a:endParaRPr lang="en-US" sz="2000" b="1" dirty="0">
              <a:solidFill>
                <a:srgbClr val="002060"/>
              </a:solidFill>
            </a:endParaRPr>
          </a:p>
        </p:txBody>
      </p:sp>
      <p:pic>
        <p:nvPicPr>
          <p:cNvPr id="10" name="Picture 9">
            <a:extLst>
              <a:ext uri="{FF2B5EF4-FFF2-40B4-BE49-F238E27FC236}">
                <a16:creationId xmlns:a16="http://schemas.microsoft.com/office/drawing/2014/main" id="{064CCEFE-1C52-634D-90C5-A2E6AA10D3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4901" y="4058797"/>
            <a:ext cx="4673600" cy="1828800"/>
          </a:xfrm>
          <a:prstGeom prst="rect">
            <a:avLst/>
          </a:prstGeom>
        </p:spPr>
      </p:pic>
      <p:pic>
        <p:nvPicPr>
          <p:cNvPr id="11" name="Picture 10">
            <a:extLst>
              <a:ext uri="{FF2B5EF4-FFF2-40B4-BE49-F238E27FC236}">
                <a16:creationId xmlns:a16="http://schemas.microsoft.com/office/drawing/2014/main" id="{674EB597-C3D2-C041-82E4-F2E723D10C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34786" y="3846055"/>
            <a:ext cx="2091882" cy="843501"/>
          </a:xfrm>
          <a:prstGeom prst="rect">
            <a:avLst/>
          </a:prstGeom>
        </p:spPr>
      </p:pic>
      <p:pic>
        <p:nvPicPr>
          <p:cNvPr id="13" name="Picture 12">
            <a:extLst>
              <a:ext uri="{FF2B5EF4-FFF2-40B4-BE49-F238E27FC236}">
                <a16:creationId xmlns:a16="http://schemas.microsoft.com/office/drawing/2014/main" id="{EBEAEA6B-C19C-8546-B00E-DC5F2810689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126668" y="1302071"/>
            <a:ext cx="2672167" cy="2239246"/>
          </a:xfrm>
          <a:prstGeom prst="rect">
            <a:avLst/>
          </a:prstGeom>
        </p:spPr>
      </p:pic>
      <p:pic>
        <p:nvPicPr>
          <p:cNvPr id="14" name="Picture 13">
            <a:extLst>
              <a:ext uri="{FF2B5EF4-FFF2-40B4-BE49-F238E27FC236}">
                <a16:creationId xmlns:a16="http://schemas.microsoft.com/office/drawing/2014/main" id="{082601FE-F581-764B-98B2-C4DAF6C1AA9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26482" y="3507294"/>
            <a:ext cx="3893581" cy="2364523"/>
          </a:xfrm>
          <a:prstGeom prst="rect">
            <a:avLst/>
          </a:prstGeom>
        </p:spPr>
      </p:pic>
      <p:pic>
        <p:nvPicPr>
          <p:cNvPr id="12" name="Picture 11">
            <a:extLst>
              <a:ext uri="{FF2B5EF4-FFF2-40B4-BE49-F238E27FC236}">
                <a16:creationId xmlns:a16="http://schemas.microsoft.com/office/drawing/2014/main" id="{F3D09CC0-6D51-0948-91EA-DBD9FF098560}"/>
              </a:ext>
            </a:extLst>
          </p:cNvPr>
          <p:cNvPicPr>
            <a:picLocks noChangeAspect="1"/>
          </p:cNvPicPr>
          <p:nvPr/>
        </p:nvPicPr>
        <p:blipFill>
          <a:blip r:embed="rId8"/>
          <a:stretch>
            <a:fillRect/>
          </a:stretch>
        </p:blipFill>
        <p:spPr>
          <a:xfrm>
            <a:off x="6462751" y="1286572"/>
            <a:ext cx="2600573" cy="590046"/>
          </a:xfrm>
          <a:prstGeom prst="rect">
            <a:avLst/>
          </a:prstGeom>
        </p:spPr>
      </p:pic>
    </p:spTree>
    <p:extLst>
      <p:ext uri="{BB962C8B-B14F-4D97-AF65-F5344CB8AC3E}">
        <p14:creationId xmlns:p14="http://schemas.microsoft.com/office/powerpoint/2010/main" val="134952034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706" y="179049"/>
            <a:ext cx="4541851" cy="561692"/>
          </a:xfrm>
          <a:ln w="9525" cap="flat" cmpd="sng" algn="ctr">
            <a:solidFill>
              <a:schemeClr val="accent6">
                <a:shade val="95000"/>
                <a:satMod val="105000"/>
              </a:schemeClr>
            </a:solidFill>
            <a:prstDash val="solid"/>
            <a:headEnd/>
            <a:tailEnd/>
          </a:ln>
        </p:spPr>
        <p:style>
          <a:lnRef idx="1">
            <a:schemeClr val="accent6"/>
          </a:lnRef>
          <a:fillRef idx="2">
            <a:schemeClr val="accent6"/>
          </a:fillRef>
          <a:effectRef idx="1">
            <a:schemeClr val="accent6"/>
          </a:effectRef>
          <a:fontRef idx="minor">
            <a:schemeClr val="dk1"/>
          </a:fontRef>
        </p:style>
        <p:txBody>
          <a:bodyPr vert="horz" wrap="square" lIns="68580" tIns="34290" rIns="68580" bIns="34290" numCol="1" anchor="ctr" anchorCtr="0" compatLnSpc="1">
            <a:prstTxWarp prst="textNoShape">
              <a:avLst/>
            </a:prstTxWarp>
            <a:spAutoFit/>
          </a:bodyPr>
          <a:lstStyle/>
          <a:p>
            <a:pPr algn="ctr" eaLnBrk="0" hangingPunct="0"/>
            <a:r>
              <a:rPr lang="en-US" sz="3200" b="1" dirty="0">
                <a:solidFill>
                  <a:schemeClr val="dk1"/>
                </a:solidFill>
                <a:latin typeface="Cambria" panose="02040503050406030204" pitchFamily="18" charset="0"/>
                <a:ea typeface="+mn-ea"/>
                <a:cs typeface="+mn-cs"/>
              </a:rPr>
              <a:t>CLIPPERS: SERIES</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87881" y="901535"/>
            <a:ext cx="7429499" cy="519680"/>
          </a:xfrm>
          <a:prstGeom prst="rect">
            <a:avLst/>
          </a:prstGeom>
        </p:spPr>
      </p:pic>
      <p:pic>
        <p:nvPicPr>
          <p:cNvPr id="3" name="Picture 2">
            <a:extLst>
              <a:ext uri="{FF2B5EF4-FFF2-40B4-BE49-F238E27FC236}">
                <a16:creationId xmlns:a16="http://schemas.microsoft.com/office/drawing/2014/main" id="{3FB566AA-CCDB-764C-950B-5551CEDBB5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1363" y="1487904"/>
            <a:ext cx="2450306" cy="1842877"/>
          </a:xfrm>
          <a:prstGeom prst="rect">
            <a:avLst/>
          </a:prstGeom>
        </p:spPr>
      </p:pic>
      <p:pic>
        <p:nvPicPr>
          <p:cNvPr id="4" name="Picture 3">
            <a:extLst>
              <a:ext uri="{FF2B5EF4-FFF2-40B4-BE49-F238E27FC236}">
                <a16:creationId xmlns:a16="http://schemas.microsoft.com/office/drawing/2014/main" id="{89FE3611-2895-9940-8A5C-1926CD517C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7881" y="1421215"/>
            <a:ext cx="2349500" cy="2184400"/>
          </a:xfrm>
          <a:prstGeom prst="rect">
            <a:avLst/>
          </a:prstGeom>
        </p:spPr>
      </p:pic>
      <p:sp>
        <p:nvSpPr>
          <p:cNvPr id="6" name="Rectangle 5">
            <a:extLst>
              <a:ext uri="{FF2B5EF4-FFF2-40B4-BE49-F238E27FC236}">
                <a16:creationId xmlns:a16="http://schemas.microsoft.com/office/drawing/2014/main" id="{A304093A-A550-9C4A-AD78-A2FA9842B5CF}"/>
              </a:ext>
            </a:extLst>
          </p:cNvPr>
          <p:cNvSpPr/>
          <p:nvPr/>
        </p:nvSpPr>
        <p:spPr>
          <a:xfrm>
            <a:off x="318075" y="3527220"/>
            <a:ext cx="5862952" cy="461665"/>
          </a:xfrm>
          <a:prstGeom prst="rect">
            <a:avLst/>
          </a:prstGeom>
        </p:spPr>
        <p:txBody>
          <a:bodyPr wrap="none">
            <a:spAutoFit/>
          </a:bodyPr>
          <a:lstStyle/>
          <a:p>
            <a:r>
              <a:rPr lang="en-US" sz="2400" dirty="0">
                <a:latin typeface="Times" pitchFamily="2" charset="0"/>
              </a:rPr>
              <a:t>For </a:t>
            </a:r>
            <a:r>
              <a:rPr lang="en-US" sz="2400" b="1" i="1" dirty="0">
                <a:solidFill>
                  <a:srgbClr val="FF0000"/>
                </a:solidFill>
                <a:latin typeface="Times" pitchFamily="2" charset="0"/>
              </a:rPr>
              <a:t>v</a:t>
            </a:r>
            <a:r>
              <a:rPr lang="en-US" b="1" i="1" baseline="-25000" dirty="0">
                <a:solidFill>
                  <a:srgbClr val="FF0000"/>
                </a:solidFill>
                <a:latin typeface="Times" pitchFamily="2" charset="0"/>
              </a:rPr>
              <a:t>i</a:t>
            </a:r>
            <a:r>
              <a:rPr lang="en-US" b="1" i="1" dirty="0">
                <a:solidFill>
                  <a:srgbClr val="FF0000"/>
                </a:solidFill>
                <a:latin typeface="Times" pitchFamily="2" charset="0"/>
              </a:rPr>
              <a:t> </a:t>
            </a:r>
            <a:r>
              <a:rPr lang="en-US" sz="2400" b="1" dirty="0">
                <a:solidFill>
                  <a:srgbClr val="FF0000"/>
                </a:solidFill>
                <a:latin typeface="PearsonMATH08"/>
              </a:rPr>
              <a:t>= </a:t>
            </a:r>
            <a:r>
              <a:rPr lang="en-US" sz="2400" b="1" dirty="0">
                <a:solidFill>
                  <a:srgbClr val="FF0000"/>
                </a:solidFill>
                <a:latin typeface="Times" pitchFamily="2" charset="0"/>
              </a:rPr>
              <a:t>20 V (0 </a:t>
            </a:r>
            <a:r>
              <a:rPr lang="en-US" sz="2400" b="1" dirty="0">
                <a:solidFill>
                  <a:srgbClr val="FF0000"/>
                </a:solidFill>
                <a:latin typeface="PearsonMATH02"/>
              </a:rPr>
              <a:t>--&gt; </a:t>
            </a:r>
            <a:r>
              <a:rPr lang="en-US" sz="2400" b="1" i="1" dirty="0">
                <a:solidFill>
                  <a:srgbClr val="FF0000"/>
                </a:solidFill>
                <a:latin typeface="Times" pitchFamily="2" charset="0"/>
              </a:rPr>
              <a:t>T</a:t>
            </a:r>
            <a:r>
              <a:rPr lang="en-US" sz="2400" b="1" i="1" dirty="0">
                <a:solidFill>
                  <a:srgbClr val="FF0000"/>
                </a:solidFill>
                <a:latin typeface="PearsonMATH18"/>
              </a:rPr>
              <a:t>/</a:t>
            </a:r>
            <a:r>
              <a:rPr lang="en-US" sz="2400" b="1" dirty="0">
                <a:solidFill>
                  <a:srgbClr val="FF0000"/>
                </a:solidFill>
                <a:latin typeface="Times" pitchFamily="2" charset="0"/>
              </a:rPr>
              <a:t>2) </a:t>
            </a:r>
            <a:r>
              <a:rPr lang="en-US" sz="2400" dirty="0">
                <a:latin typeface="Times" pitchFamily="2" charset="0"/>
              </a:rPr>
              <a:t>the network results,  </a:t>
            </a:r>
            <a:endParaRPr lang="en-US" sz="2400" dirty="0"/>
          </a:p>
        </p:txBody>
      </p:sp>
      <p:pic>
        <p:nvPicPr>
          <p:cNvPr id="10" name="Picture 9">
            <a:extLst>
              <a:ext uri="{FF2B5EF4-FFF2-40B4-BE49-F238E27FC236}">
                <a16:creationId xmlns:a16="http://schemas.microsoft.com/office/drawing/2014/main" id="{DF40A2C9-21A0-D840-9E36-C4FE6016B98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94707" y="3988885"/>
            <a:ext cx="2705100" cy="1968500"/>
          </a:xfrm>
          <a:prstGeom prst="rect">
            <a:avLst/>
          </a:prstGeom>
        </p:spPr>
      </p:pic>
      <p:sp>
        <p:nvSpPr>
          <p:cNvPr id="13" name="TextBox 12">
            <a:extLst>
              <a:ext uri="{FF2B5EF4-FFF2-40B4-BE49-F238E27FC236}">
                <a16:creationId xmlns:a16="http://schemas.microsoft.com/office/drawing/2014/main" id="{D29E06CA-C14D-AA4E-8376-4EC4E2D3B8F6}"/>
              </a:ext>
            </a:extLst>
          </p:cNvPr>
          <p:cNvSpPr txBox="1"/>
          <p:nvPr/>
        </p:nvSpPr>
        <p:spPr>
          <a:xfrm>
            <a:off x="3899807" y="4012889"/>
            <a:ext cx="5076261" cy="461665"/>
          </a:xfrm>
          <a:prstGeom prst="rect">
            <a:avLst/>
          </a:prstGeom>
          <a:noFill/>
        </p:spPr>
        <p:txBody>
          <a:bodyPr wrap="none" rtlCol="0">
            <a:spAutoFit/>
          </a:bodyPr>
          <a:lstStyle/>
          <a:p>
            <a:r>
              <a:rPr lang="en-US" sz="2400" b="1" dirty="0">
                <a:solidFill>
                  <a:srgbClr val="002060"/>
                </a:solidFill>
                <a:latin typeface="Times New Roman" panose="02020603050405020304" pitchFamily="18" charset="0"/>
                <a:cs typeface="Times New Roman" panose="02020603050405020304" pitchFamily="18" charset="0"/>
              </a:rPr>
              <a:t>The diode is in the short-circuit state</a:t>
            </a:r>
            <a:r>
              <a:rPr lang="en-US" sz="2400" dirty="0">
                <a:latin typeface="Times New Roman" panose="02020603050405020304" pitchFamily="18" charset="0"/>
                <a:cs typeface="Times New Roman" panose="02020603050405020304" pitchFamily="18" charset="0"/>
              </a:rPr>
              <a:t>.</a:t>
            </a:r>
          </a:p>
        </p:txBody>
      </p:sp>
      <p:sp>
        <p:nvSpPr>
          <p:cNvPr id="15" name="Rectangle 14">
            <a:extLst>
              <a:ext uri="{FF2B5EF4-FFF2-40B4-BE49-F238E27FC236}">
                <a16:creationId xmlns:a16="http://schemas.microsoft.com/office/drawing/2014/main" id="{9CB95047-6D5B-8E44-B586-C694EA0885C0}"/>
              </a:ext>
            </a:extLst>
          </p:cNvPr>
          <p:cNvSpPr/>
          <p:nvPr/>
        </p:nvSpPr>
        <p:spPr>
          <a:xfrm>
            <a:off x="4866516" y="4846876"/>
            <a:ext cx="3246786" cy="523220"/>
          </a:xfrm>
          <a:prstGeom prst="rect">
            <a:avLst/>
          </a:prstGeom>
        </p:spPr>
        <p:txBody>
          <a:bodyPr wrap="none">
            <a:spAutoFit/>
          </a:bodyPr>
          <a:lstStyle/>
          <a:p>
            <a:r>
              <a:rPr lang="pt" sz="2800" b="1" i="1" dirty="0" err="1">
                <a:solidFill>
                  <a:srgbClr val="FF0000"/>
                </a:solidFill>
                <a:latin typeface="Times" pitchFamily="2" charset="0"/>
              </a:rPr>
              <a:t>v</a:t>
            </a:r>
            <a:r>
              <a:rPr lang="pt" sz="2800" b="1" i="1" baseline="-25000" dirty="0" err="1">
                <a:solidFill>
                  <a:srgbClr val="FF0000"/>
                </a:solidFill>
                <a:latin typeface="Times" pitchFamily="2" charset="0"/>
              </a:rPr>
              <a:t>o</a:t>
            </a:r>
            <a:r>
              <a:rPr lang="pt" sz="2800" b="1" i="1" baseline="-25000" dirty="0">
                <a:solidFill>
                  <a:srgbClr val="FF0000"/>
                </a:solidFill>
                <a:latin typeface="Times" pitchFamily="2" charset="0"/>
              </a:rPr>
              <a:t> </a:t>
            </a:r>
            <a:r>
              <a:rPr lang="en-US" sz="2800" b="1" dirty="0">
                <a:solidFill>
                  <a:srgbClr val="FF0000"/>
                </a:solidFill>
                <a:latin typeface="PearsonMATH08"/>
              </a:rPr>
              <a:t>= </a:t>
            </a:r>
            <a:r>
              <a:rPr lang="en-US" sz="2800" b="1" dirty="0">
                <a:solidFill>
                  <a:srgbClr val="FF0000"/>
                </a:solidFill>
                <a:latin typeface="Times" pitchFamily="2" charset="0"/>
              </a:rPr>
              <a:t>20V </a:t>
            </a:r>
            <a:r>
              <a:rPr lang="en-US" sz="2800" b="1" dirty="0">
                <a:solidFill>
                  <a:srgbClr val="FF0000"/>
                </a:solidFill>
                <a:latin typeface="PearsonMATH02"/>
              </a:rPr>
              <a:t>+ </a:t>
            </a:r>
            <a:r>
              <a:rPr lang="en-US" sz="2800" b="1" dirty="0">
                <a:solidFill>
                  <a:srgbClr val="FF0000"/>
                </a:solidFill>
                <a:latin typeface="Times" pitchFamily="2" charset="0"/>
              </a:rPr>
              <a:t>5V </a:t>
            </a:r>
            <a:r>
              <a:rPr lang="en-US" sz="2800" b="1" dirty="0">
                <a:solidFill>
                  <a:srgbClr val="FF0000"/>
                </a:solidFill>
                <a:latin typeface="PearsonMATH08"/>
              </a:rPr>
              <a:t>= </a:t>
            </a:r>
            <a:r>
              <a:rPr lang="en-US" sz="2800" b="1" dirty="0">
                <a:solidFill>
                  <a:srgbClr val="FF0000"/>
                </a:solidFill>
                <a:latin typeface="Times" pitchFamily="2" charset="0"/>
              </a:rPr>
              <a:t>25V </a:t>
            </a:r>
            <a:endParaRPr lang="en-US" sz="2800" b="1" dirty="0">
              <a:solidFill>
                <a:srgbClr val="FF0000"/>
              </a:solidFill>
            </a:endParaRPr>
          </a:p>
        </p:txBody>
      </p:sp>
    </p:spTree>
    <p:extLst>
      <p:ext uri="{BB962C8B-B14F-4D97-AF65-F5344CB8AC3E}">
        <p14:creationId xmlns:p14="http://schemas.microsoft.com/office/powerpoint/2010/main" val="1942191875"/>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13" grpId="0"/>
      <p:bldP spid="15" grpId="0"/>
    </p:bldLst>
  </p:timing>
</p:sld>
</file>

<file path=ppt/theme/theme1.xml><?xml version="1.0" encoding="utf-8"?>
<a:theme xmlns:a="http://schemas.openxmlformats.org/drawingml/2006/main" name="AIU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UB" id="{C3691B3F-AFB3-1043-B2CE-519162D2B4F9}" vid="{172FF336-25F7-BF41-8D49-49B49C7BC2F1}"/>
    </a:ext>
  </a:extLst>
</a:theme>
</file>

<file path=ppt/theme/theme2.xml><?xml version="1.0" encoding="utf-8"?>
<a:theme xmlns:a="http://schemas.openxmlformats.org/drawingml/2006/main" name="1_AIU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UB" id="{C3691B3F-AFB3-1043-B2CE-519162D2B4F9}" vid="{172FF336-25F7-BF41-8D49-49B49C7BC2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AIUB</Template>
  <TotalTime>4816</TotalTime>
  <Words>9706</Words>
  <Application>Microsoft Office PowerPoint</Application>
  <PresentationFormat>On-screen Show (4:3)</PresentationFormat>
  <Paragraphs>1059</Paragraphs>
  <Slides>205</Slides>
  <Notes>14</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205</vt:i4>
      </vt:variant>
    </vt:vector>
  </HeadingPairs>
  <TitlesOfParts>
    <vt:vector size="227" baseType="lpstr">
      <vt:lpstr>Apple Chancery</vt:lpstr>
      <vt:lpstr>-apple-system</vt:lpstr>
      <vt:lpstr>arial</vt:lpstr>
      <vt:lpstr>arial</vt:lpstr>
      <vt:lpstr>Arial Narrow</vt:lpstr>
      <vt:lpstr>Calibri</vt:lpstr>
      <vt:lpstr>Cambria</vt:lpstr>
      <vt:lpstr>Cambria Math</vt:lpstr>
      <vt:lpstr>Formata</vt:lpstr>
      <vt:lpstr>Franklin Gothic Book</vt:lpstr>
      <vt:lpstr>PearsonMATH01</vt:lpstr>
      <vt:lpstr>PearsonMATH02</vt:lpstr>
      <vt:lpstr>PearsonMATH08</vt:lpstr>
      <vt:lpstr>PearsonMATH18</vt:lpstr>
      <vt:lpstr>Segoe UI Historic</vt:lpstr>
      <vt:lpstr>Times</vt:lpstr>
      <vt:lpstr>Times New Roman</vt:lpstr>
      <vt:lpstr>TimesNewRomanPS</vt:lpstr>
      <vt:lpstr>Wingdings</vt:lpstr>
      <vt:lpstr>Zapf Dingbats</vt:lpstr>
      <vt:lpstr>AIUB</vt:lpstr>
      <vt:lpstr>1_AIUB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LOAD-LINE ANALYSIS</vt:lpstr>
      <vt:lpstr>LOAD-LINE ANALYSIS</vt:lpstr>
      <vt:lpstr>LOAD-LINE ANALYSIS</vt:lpstr>
      <vt:lpstr>LOAD-LINE ANALYSIS</vt:lpstr>
      <vt:lpstr>PowerPoint Presentation</vt:lpstr>
      <vt:lpstr>PowerPoint Presentation</vt:lpstr>
      <vt:lpstr>PowerPoint Presentation</vt:lpstr>
      <vt:lpstr>PowerPoint Presentation</vt:lpstr>
      <vt:lpstr>SERIES DIODE CONFIGURATIONS</vt:lpstr>
      <vt:lpstr>SERIES DIODE CONFIGURATIONS</vt:lpstr>
      <vt:lpstr>SERIES DIODE CONFIGURATIONS</vt:lpstr>
      <vt:lpstr>SERIES DIODE CONFIGURATIONS</vt:lpstr>
      <vt:lpstr>SERIES-PARALLEL CONFIGURATIONS</vt:lpstr>
      <vt:lpstr>SERIES-PARALLEL CONFIGURATIONS</vt:lpstr>
      <vt:lpstr>SERIES-PARALLEL CONFIGURATIONS</vt:lpstr>
      <vt:lpstr>PowerPoint Presentation</vt:lpstr>
      <vt:lpstr>PowerPoint Presentation</vt:lpstr>
      <vt:lpstr>PowerPoint Presentation</vt:lpstr>
      <vt:lpstr>SINUSOIDAL INPUTS; HALF-WAVE</vt:lpstr>
      <vt:lpstr>HALF-WAVE RECTIFICATION</vt:lpstr>
      <vt:lpstr>HALF-WAVE RECTIFICATION</vt:lpstr>
      <vt:lpstr>HALF-WAVE RECTIFICATION</vt:lpstr>
      <vt:lpstr>PIV (PRV)</vt:lpstr>
      <vt:lpstr>FULL-WAVE RECTIFICATION:  BRIDGE NETWORK</vt:lpstr>
      <vt:lpstr>BRIDGE NETWORK</vt:lpstr>
      <vt:lpstr>BRIDGE NETWORK</vt:lpstr>
      <vt:lpstr>CENTER-TAPPED TRANSFORMER</vt:lpstr>
      <vt:lpstr>CENTER-TAPPED TRANSFORMER</vt:lpstr>
      <vt:lpstr>PowerPoint Presentation</vt:lpstr>
      <vt:lpstr>PowerPoint Presentation</vt:lpstr>
      <vt:lpstr>PowerPoint Presentation</vt:lpstr>
      <vt:lpstr>Objectives</vt:lpstr>
      <vt:lpstr>PowerPoint Presentation</vt:lpstr>
      <vt:lpstr>CLIPPERS: SERIES</vt:lpstr>
      <vt:lpstr>Series Clipper with a dc supply</vt:lpstr>
      <vt:lpstr>CLIPPERS: SERIES</vt:lpstr>
      <vt:lpstr>CLIPPERS: SERIES</vt:lpstr>
      <vt:lpstr>CLIPPERS: SERIES</vt:lpstr>
      <vt:lpstr>PowerPoint Presentation</vt:lpstr>
      <vt:lpstr>CLIPPERS: PARALLEL</vt:lpstr>
      <vt:lpstr>CLIPPERS: PARALLEL</vt:lpstr>
      <vt:lpstr>PowerPoint Presentation</vt:lpstr>
      <vt:lpstr>CLIPPERS: PARALLEL</vt:lpstr>
      <vt:lpstr>PowerPoint Presentation</vt:lpstr>
      <vt:lpstr>CLIPPERS</vt:lpstr>
      <vt:lpstr>CLIPPERS</vt:lpstr>
      <vt:lpstr>CLAMPERS</vt:lpstr>
      <vt:lpstr>PowerPoint Presentation</vt:lpstr>
      <vt:lpstr>PowerPoint Presentation</vt:lpstr>
      <vt:lpstr>CLAMPERS</vt:lpstr>
      <vt:lpstr>PowerPoint Presentation</vt:lpstr>
      <vt:lpstr>Clamping Networks</vt:lpstr>
      <vt:lpstr>PowerPoint Presentation</vt:lpstr>
      <vt:lpstr>PowerPoint Presentation</vt:lpstr>
      <vt:lpstr>Objectives</vt:lpstr>
      <vt:lpstr>ZENER REGION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1st CONDITION: Vi AND R FIXED</vt:lpstr>
      <vt:lpstr>1st CONDITION: Vi AND R FIXED</vt:lpstr>
      <vt:lpstr>1st CONDITION: Vi AND R FIXED</vt:lpstr>
      <vt:lpstr>1st CONDITION: Vi AND R FIXED</vt:lpstr>
      <vt:lpstr>1st CONDITION: Vi AND R FIXED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TRANSISTOR OPERATION</vt:lpstr>
      <vt:lpstr>TRANSISTOR OPERATION</vt:lpstr>
      <vt:lpstr>TRANSISTOR OPERATION</vt:lpstr>
      <vt:lpstr>Different Region of OPERATION</vt:lpstr>
      <vt:lpstr>BJT CONFIGURATION</vt:lpstr>
      <vt:lpstr>COMMON-BASE CONFIGURATION</vt:lpstr>
      <vt:lpstr>COMMON-BASE CONFIGURATION</vt:lpstr>
      <vt:lpstr>COMMON-BASE CONFIGURATION</vt:lpstr>
      <vt:lpstr>COMMON-BASE CONFIGURATION</vt:lpstr>
      <vt:lpstr>COMMON-BASE CONFIGURATION</vt:lpstr>
      <vt:lpstr>COMMON-BASE CONFIGURATION</vt:lpstr>
      <vt:lpstr>COMMON-BASE CONFIGURATION</vt:lpstr>
      <vt:lpstr>COMMON-BASE CONFIGURATION</vt:lpstr>
      <vt:lpstr>PowerPoint Presentation</vt:lpstr>
      <vt:lpstr>PowerPoint Presentation</vt:lpstr>
      <vt:lpstr>PowerPoint Presentation</vt:lpstr>
      <vt:lpstr>COMMON-EMITTER CONFIGURATION</vt:lpstr>
      <vt:lpstr>COMMON-EMITTER CONFIGURATION</vt:lpstr>
      <vt:lpstr>COMMON-EMITTER CONFIGURATION</vt:lpstr>
      <vt:lpstr>COMMON-EMITTER CONFIGURATION</vt:lpstr>
      <vt:lpstr>COMMON-EMITTER CONFIGURATION</vt:lpstr>
      <vt:lpstr>COMMON-EMITTER CONFIGURATION</vt:lpstr>
      <vt:lpstr>BETA (β) OR AMPLIFICATION FACTOR</vt:lpstr>
      <vt:lpstr>RELATIONSHIP ANALYSIS BETWEEN α AND β </vt:lpstr>
      <vt:lpstr>COMMON–COLLECTOR CONFIGURATION</vt:lpstr>
      <vt:lpstr>COMMON–COLLECTOR CONFIGURATION</vt:lpstr>
      <vt:lpstr>LIMITS OF OPERATION</vt:lpstr>
      <vt:lpstr>LIMITS OF OPERATION</vt:lpstr>
      <vt:lpstr>PowerPoint Presentation</vt:lpstr>
      <vt:lpstr>PowerPoint Presentation</vt:lpstr>
      <vt:lpstr>PowerPoint Presentation</vt:lpstr>
      <vt:lpstr>BIASING</vt:lpstr>
      <vt:lpstr>INTRODUCTION</vt:lpstr>
      <vt:lpstr>INTRODUCTION</vt:lpstr>
      <vt:lpstr>BIASING AND THE 3 STATES OF OPERATION</vt:lpstr>
      <vt:lpstr>OPERATING POINT (Q-POINT)</vt:lpstr>
      <vt:lpstr>VARIOUS Q-POINTS WITHIN THE LIMITS OF OPERATION</vt:lpstr>
      <vt:lpstr>BJT BIAS CONFIGURATIONS </vt:lpstr>
      <vt:lpstr>FIXED-BIAS CONFIGURATION </vt:lpstr>
      <vt:lpstr>FORWARD BIAS OF BASE–EMITTER </vt:lpstr>
      <vt:lpstr>COLLECTOR–EMITTER LOOP </vt:lpstr>
      <vt:lpstr>FIXED-BIAS CONFIGURATION  EXAMPLE</vt:lpstr>
      <vt:lpstr>Transistor Saturation</vt:lpstr>
      <vt:lpstr>Load-Line Analysis</vt:lpstr>
      <vt:lpstr>Load-Line Analysis</vt:lpstr>
      <vt:lpstr>EXAMPLE</vt:lpstr>
      <vt:lpstr>PowerPoint Presentation</vt:lpstr>
      <vt:lpstr>PowerPoint Presentation</vt:lpstr>
      <vt:lpstr>PowerPoint Presentation</vt:lpstr>
      <vt:lpstr>EMITTER-BIAS CONFIGURATION </vt:lpstr>
      <vt:lpstr>BIAS STABILITY</vt:lpstr>
      <vt:lpstr>PowerPoint Presentation</vt:lpstr>
      <vt:lpstr>BASE–EMITTER LOOP</vt:lpstr>
      <vt:lpstr>PowerPoint Presentation</vt:lpstr>
      <vt:lpstr>COLLECTOR–EMITTER LOOP </vt:lpstr>
      <vt:lpstr>EXAMPLE</vt:lpstr>
      <vt:lpstr>EXAMPLE</vt:lpstr>
      <vt:lpstr>VOLTAGE-DIVIDER BIAS CONFIGURATION</vt:lpstr>
      <vt:lpstr>EXACT ANALYSIS</vt:lpstr>
      <vt:lpstr>EXAMPLE</vt:lpstr>
      <vt:lpstr>EXAMPLE CONTD.</vt:lpstr>
      <vt:lpstr>Approximate Analysis</vt:lpstr>
      <vt:lpstr>EXAMPLE</vt:lpstr>
      <vt:lpstr>COLLECTOR FEEDBACK CONFIGURATION </vt:lpstr>
      <vt:lpstr>BASE–EMITTER LOOP</vt:lpstr>
      <vt:lpstr>COLLECTOR–EMITTER LOOP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331koho</dc:creator>
  <cp:lastModifiedBy>NOKIBUL ARFIN SIAM</cp:lastModifiedBy>
  <cp:revision>1434</cp:revision>
  <dcterms:created xsi:type="dcterms:W3CDTF">2012-08-23T05:34:28Z</dcterms:created>
  <dcterms:modified xsi:type="dcterms:W3CDTF">2022-10-29T14:03:52Z</dcterms:modified>
</cp:coreProperties>
</file>